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Action1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5">
  <p:sldMasterIdLst>
    <p:sldMasterId id="2147483661" r:id="rId1"/>
  </p:sldMasterIdLst>
  <p:notesMasterIdLst>
    <p:notesMasterId r:id="rId9"/>
  </p:notesMasterIdLst>
  <p:handoutMasterIdLst>
    <p:handoutMasterId r:id="rId10"/>
  </p:handoutMasterIdLst>
  <p:sldIdLst>
    <p:sldId id="436" r:id="rId2"/>
    <p:sldId id="452" r:id="rId3"/>
    <p:sldId id="453" r:id="rId4"/>
    <p:sldId id="455" r:id="rId5"/>
    <p:sldId id="456" r:id="rId6"/>
    <p:sldId id="457" r:id="rId7"/>
    <p:sldId id="458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452"/>
            <p14:sldId id="453"/>
            <p14:sldId id="455"/>
            <p14:sldId id="456"/>
            <p14:sldId id="457"/>
            <p14:sldId id="458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75" d="100"/>
          <a:sy n="75" d="100"/>
        </p:scale>
        <p:origin x="1923" y="89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768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28.6432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2-07-19T13:36:1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212">
    <iact:property name="dataType"/>
    <iact:actionData xml:id="d0">
      <inkml:trace xmlns:inkml="http://www.w3.org/2003/InkML" xml:id="stk0" contextRef="#ctx0" brushRef="#br0">6041 6218 0,'9'0'52,"0"17"-41,9-8-5,-10-9 3,19 9 2,-1 0-7,-8-9 4,26 17 1,-9-8 3,1 9-7,17-9 5,-9-9-4,26 17 5,-17 1-6,-9-9 4,-26-9-2,8 0 3,10 17-2,-28-17 1,1 0-2,0 0 4,9 0-6,-9 0 4,-1 9-1,10-9 1,8 0-3,-8 0 5,9 0-4,8 9 4,-9-9-7,10 0 5,-1 0 0,-9 0-1,10 0-1,8 0 1,-9 0 3,-17 0-2,8 0-1,-17 0-2,0 0 3,-1 0 5,10 0-9,-9 0 4,0 0 0,8 0 1,-8-9-4,18 0 4,-19 9-3,19-17 3,-27 8-6,9 0 6,0 0-1,-1 1 0,10-1 0,0-9-3,-1 9 3,-8 0 0,0 1-2,0-1 0,8 0 3,-8-17 3,18-1-10,-27 18 5,17-8 2,10-10 0,-18 18-6,8-17 3,-17 17 3,18-26 10,-9 17-13,0 0-2,-9 1 11,17-10-13,-17 10 4,35-45 19,-26 27-19,-9 26 1,9 0 1,0-17-2,-9 17 2,18-9-3,-18 1 4,0 8-1,0-9 0,8 9-2,-8-17 2,0 8-2,0-8 1,0 17 0,0-9 0,0-8 3,0-9-3,0 8 0,0 9 0,0-8 1,0 8-3,-8-8 3,-1-27 9,9 44-12,-9-8 1,9-10 4,-18-8-3,9 26-1,9-18 1,-8 10 0,-10-10 3,0 19-6,1-19 2,8 1 5,0-1-4,-17 1 1,-10-18 11,10 35-16,-1-18 3,1 1 1,-1 8 0,-8 9 4,9 1-7,8-10 4,-26 18-3,26-9 7,-8 0-10,-18-8 6,26 17-2,-8 0 8,-10-9-11,1 9 4,9 0 1,-27-18 2,18 18-7,8 0 4,9 0 2,1 0-3,-10 0 3,1 0-3,-9 0 2,-9 0 4,-9 0-10,17 0 4,1 0 1,0 0 1,-9 0-2,-9 9 4,17-9-4,1 9 3,9-9-4,-10 0 2,10 9 1,17-9-1,0 17-1,-17-17 3,17 9 6,0 0-8,0 0 0,-17 0 1,17 17-2,-17-17 2,17 17-3,-18 1 4,19-1-1,-19 10-1,1-28 0,17 36 0,-9-17 2,9-9-3,9 8 1,-17 9-1,8-8 4,9-1-2,-18 45-3,18-54 2,-9 28 1,1 52 17,8-71-21,0 27 7,0-35-5,0 17 1,0-9-1,-18 10 4,18-10-6,0 9 3,0-8-1,0-10 5,0-8-6,0 18 3,0-1-1,18-8 4,-10-9-7,-8 17 3,9-17-1,-9 0 5,0-1-7,9 1 4,0 9-1,-9-9 3,0 0-2,9-9-1,-9 8 1,17-8-1,-17 9 2,9 0 6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0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56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4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939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2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94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4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26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microsoft.com/office/2011/relationships/inkAction" Target="../ink/inkAction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6.17 </a:t>
            </a:r>
            <a:r>
              <a:rPr lang="zh-CN" altLang="en-US" sz="4000" dirty="0" smtClean="0">
                <a:solidFill>
                  <a:srgbClr val="FF0000"/>
                </a:solidFill>
              </a:rPr>
              <a:t>杜教筛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杜教筛概念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推导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杜教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筛算法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2"/>
    </mc:Choice>
    <mc:Fallback xmlns="">
      <p:transition spd="slow" advTm="429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440" y="1484784"/>
            <a:ext cx="11233248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杜教筛的核心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内容：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	杜教筛用途：在低于线性时间里，高效率求一些积性函数的前缀和。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	杜教筛算法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整除分块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狄利克雷卷积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线性筛。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	杜教筛公式：</a:t>
            </a:r>
          </a:p>
        </p:txBody>
      </p:sp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1207840" y="701080"/>
            <a:ext cx="871296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杜教筛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078" name="Picture 6" descr="C:\Users\ECUST\AppData\Local\Temp\ksohtml9792\wps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3140968"/>
            <a:ext cx="338584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8112224" y="722652"/>
            <a:ext cx="2646878" cy="457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洲阁筛、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Min-25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筛</a:t>
            </a:r>
            <a:endParaRPr lang="zh-CN" altLang="en-US" sz="24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362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679"/>
    </mc:Choice>
    <mc:Fallback xmlns="">
      <p:transition spd="slow" advTm="16567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1207840" y="701080"/>
            <a:ext cx="871296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例题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7218" y="1628800"/>
            <a:ext cx="4894289" cy="457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给定一个正整数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31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en-US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31" name="Picture 7" descr="C:\Users\ECUST\AppData\Local\Temp\ksohtml9792\wps9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2131185"/>
            <a:ext cx="1728192" cy="103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ECUST\AppData\Local\Temp\ksohtml9792\wps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2116718"/>
            <a:ext cx="1669550" cy="99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127448" y="4026485"/>
            <a:ext cx="106571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题目中的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是欧拉函数，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是莫比乌斯函数。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题目求这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个积性函数的前缀和，由于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很大，不能用复杂度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(n)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的线性方法算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如果用杜教筛计算，复杂度是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34" name="Picture 10" descr="C:\Users\ECUST\AppData\Local\Temp\ksohtml9792\wps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4066444"/>
            <a:ext cx="565183" cy="41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ECUST\AppData\Local\Temp\ksohtml9792\wps9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342" y="4026485"/>
            <a:ext cx="723294" cy="46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ECUST\AppData\Local\Temp\ksohtml9792\wps1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0655" y="3657154"/>
            <a:ext cx="3810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ECUST\AppData\Local\Temp\ksohtml9792\wps1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280" y="4649015"/>
            <a:ext cx="792088" cy="65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2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707"/>
    </mc:Choice>
    <mc:Fallback xmlns="">
      <p:transition spd="slow" advTm="7170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杜教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筛解决这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一类问题：设</a:t>
            </a:r>
            <a:r>
              <a:rPr lang="zh-CN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是一个数论函数，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由于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很大，要求以低于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O(n)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的复杂度求解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，用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前面提到的线性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筛不够。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能用到整除分块，每一块的值相等一起算，就加快了速度，也就是构造形如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整除分块。</a:t>
            </a:r>
            <a:endParaRPr lang="zh-CN" altLang="zh-CN" sz="24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杜教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筛的思路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，是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把</a:t>
            </a:r>
            <a:r>
              <a:rPr lang="zh-CN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构造成能利用整除分块的新的函数，这个构造用到了卷积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1207840" y="701080"/>
            <a:ext cx="871296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杜教筛</a:t>
            </a:r>
            <a:r>
              <a:rPr lang="zh-CN" altLang="en-US" dirty="0">
                <a:solidFill>
                  <a:srgbClr val="FF0000"/>
                </a:solidFill>
              </a:rPr>
              <a:t>公式</a:t>
            </a:r>
          </a:p>
        </p:txBody>
      </p:sp>
      <p:pic>
        <p:nvPicPr>
          <p:cNvPr id="5" name="Picture 7" descr="C:\Users\ECUST\AppData\Local\Temp\ksohtml9792\wps1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272" y="1700808"/>
            <a:ext cx="1575552" cy="94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ECUST\AppData\Local\Temp\ksohtml9792\wps1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3501008"/>
            <a:ext cx="720080" cy="72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562"/>
    </mc:Choice>
    <mc:Fallback xmlns="">
      <p:transition spd="slow" advTm="8056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548680"/>
            <a:ext cx="10515600" cy="4351338"/>
          </a:xfrm>
        </p:spPr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2</a:t>
            </a:r>
            <a:r>
              <a:rPr lang="zh-CN" altLang="en-US" dirty="0"/>
              <a:t>个积性函数</a:t>
            </a:r>
            <a:r>
              <a:rPr lang="en-US" altLang="zh-CN" dirty="0"/>
              <a:t>h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，满足卷积</a:t>
            </a:r>
            <a:r>
              <a:rPr lang="zh-CN" altLang="en-US" dirty="0" smtClean="0"/>
              <a:t>：              。</a:t>
            </a:r>
            <a:endParaRPr lang="zh-CN" altLang="en-US" dirty="0"/>
          </a:p>
          <a:p>
            <a:r>
              <a:rPr lang="zh-CN" altLang="en-US" dirty="0" smtClean="0"/>
              <a:t>根据</a:t>
            </a:r>
            <a:r>
              <a:rPr lang="zh-CN" altLang="en-US" dirty="0"/>
              <a:t>卷积的定义，</a:t>
            </a:r>
            <a:r>
              <a:rPr lang="zh-CN" altLang="en-US" dirty="0" smtClean="0"/>
              <a:t>有                              ，</a:t>
            </a:r>
            <a:r>
              <a:rPr lang="zh-CN" altLang="en-US" dirty="0"/>
              <a:t>求和：</a:t>
            </a:r>
          </a:p>
        </p:txBody>
      </p:sp>
      <p:pic>
        <p:nvPicPr>
          <p:cNvPr id="6146" name="Picture 2" descr="C:\Users\ECUST\AppData\Local\Temp\ksohtml9792\wps1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548680"/>
            <a:ext cx="1080120" cy="42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ECUST\AppData\Local\Temp\ksohtml9792\wps1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4" y="972256"/>
            <a:ext cx="2136795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ECUST\AppData\Local\Temp\ksohtml9792\wps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764344"/>
            <a:ext cx="2949644" cy="399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ECUST\AppData\Local\Temp\ksohtml9792\wps1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2708920"/>
            <a:ext cx="3737746" cy="84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767960" y="3742787"/>
            <a:ext cx="2749471" cy="396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网上昵称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杜教筛变换</a:t>
            </a:r>
            <a:endParaRPr lang="zh-CN" altLang="en-US" sz="2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84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938"/>
    </mc:Choice>
    <mc:Fallback xmlns="">
      <p:transition spd="slow" advTm="12393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为计算</a:t>
            </a:r>
            <a:r>
              <a:rPr lang="en-US" altLang="zh-CN" sz="2400" dirty="0"/>
              <a:t>S(n)</a:t>
            </a:r>
            <a:r>
              <a:rPr lang="zh-CN" altLang="en-US" sz="2400" dirty="0"/>
              <a:t>，把式子右边的第一项提出来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/>
              <a:t>式中的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和</a:t>
            </a:r>
            <a:r>
              <a:rPr lang="en-US" altLang="zh-CN" sz="2400" dirty="0"/>
              <a:t>d</a:t>
            </a:r>
            <a:r>
              <a:rPr lang="zh-CN" altLang="en-US" sz="2400" dirty="0"/>
              <a:t>无关，为方便看，改写为：</a:t>
            </a:r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8194" name="Picture 2" descr="C:\Users\ECUST\AppData\Local\Temp\ksohtml9792\wps1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620688"/>
            <a:ext cx="2258517" cy="77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ECUST\AppData\Local\Temp\ksohtml9792\wps1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3212976"/>
            <a:ext cx="4003057" cy="97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ECUST\AppData\Local\Temp\ksohtml9792\wps1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132856"/>
            <a:ext cx="3859041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C:\Users\ECUST\AppData\Local\Temp\ksohtml9792\wps1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4364386"/>
            <a:ext cx="3528392" cy="9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37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286"/>
    </mc:Choice>
    <mc:Fallback xmlns="">
      <p:transition spd="slow" advTm="9828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20688"/>
            <a:ext cx="10515600" cy="648072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rgbClr val="FF0000"/>
                </a:solidFill>
              </a:rPr>
              <a:t>杜教</a:t>
            </a:r>
            <a:r>
              <a:rPr lang="zh-CN" altLang="en-US" sz="3600" dirty="0" smtClean="0">
                <a:solidFill>
                  <a:srgbClr val="FF0000"/>
                </a:solidFill>
              </a:rPr>
              <a:t>筛复杂度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                                的复杂度是            的。</a:t>
            </a:r>
            <a:endParaRPr lang="zh-CN" altLang="en-US" dirty="0"/>
          </a:p>
        </p:txBody>
      </p:sp>
      <p:pic>
        <p:nvPicPr>
          <p:cNvPr id="9218" name="Picture 2" descr="C:\Users\ECUST\AppData\Local\Temp\ksohtml9792\wps1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556792"/>
            <a:ext cx="2022102" cy="103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5" descr="C:\Users\ECUST\AppData\Local\Temp\ksohtml9792\wps1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700808"/>
            <a:ext cx="792088" cy="65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8" name="墨迹 7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127240" y="1771560"/>
              <a:ext cx="609840" cy="530640"/>
            </p14:xfrm>
          </p:contentPart>
        </mc:Choice>
        <mc:Fallback xmlns="">
          <p:pic>
            <p:nvPicPr>
              <p:cNvPr id="8" name="墨迹 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7880" y="1762200"/>
                <a:ext cx="628560" cy="54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750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01"/>
    </mc:Choice>
    <mc:Fallback xmlns="">
      <p:transition spd="slow" advTm="900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1780</TotalTime>
  <Words>321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6.17 杜教筛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杜教筛复杂度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2194</cp:revision>
  <dcterms:created xsi:type="dcterms:W3CDTF">2012-02-15T09:22:00Z</dcterms:created>
  <dcterms:modified xsi:type="dcterms:W3CDTF">2023-02-23T10:33:09Z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