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36" r:id="rId2"/>
    <p:sldId id="438" r:id="rId3"/>
    <p:sldId id="439" r:id="rId4"/>
    <p:sldId id="440" r:id="rId5"/>
    <p:sldId id="437" r:id="rId6"/>
    <p:sldId id="442" r:id="rId7"/>
    <p:sldId id="441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8"/>
            <p14:sldId id="439"/>
            <p14:sldId id="440"/>
            <p14:sldId id="437"/>
            <p14:sldId id="442"/>
            <p14:sldId id="441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6.3 </a:t>
            </a:r>
            <a:r>
              <a:rPr lang="zh-CN" altLang="en-US" sz="4000" dirty="0" smtClean="0">
                <a:solidFill>
                  <a:srgbClr val="FF0000"/>
                </a:solidFill>
              </a:rPr>
              <a:t>矩阵的应用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矩阵的计算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矩阵快速幂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矩阵快速幂加速递推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矩阵乘法与路径问题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27"/>
    </mc:Choice>
    <mc:Fallback xmlns="">
      <p:transition spd="slow" advTm="134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矩阵乘法：矩阵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相乘，要求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的列数等于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的行数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m×n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n×u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，乘积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m×u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矩阵的计算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7528" y="3284984"/>
            <a:ext cx="8928992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=1;i&lt;=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m;i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++)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的先后顺序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没关系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j=1;j&lt;=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u;j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for(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k=1;k&lt;=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n;k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c[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 += a[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][k] * b[k][j]);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19"/>
    </mc:Choice>
    <mc:Fallback xmlns="">
      <p:transition spd="slow" advTm="848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2900" y="260648"/>
            <a:ext cx="5256584" cy="53380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矩阵</a:t>
            </a:r>
            <a:r>
              <a:rPr lang="en-US" altLang="zh-CN" sz="2000" dirty="0">
                <a:solidFill>
                  <a:srgbClr val="0070C0"/>
                </a:solidFill>
              </a:rPr>
              <a:t>A</a:t>
            </a:r>
            <a:r>
              <a:rPr lang="zh-CN" altLang="en-US" sz="2000" dirty="0">
                <a:solidFill>
                  <a:srgbClr val="0070C0"/>
                </a:solidFill>
              </a:rPr>
              <a:t>是</a:t>
            </a:r>
            <a:r>
              <a:rPr lang="en-US" altLang="zh-CN" sz="2000" dirty="0">
                <a:solidFill>
                  <a:srgbClr val="0070C0"/>
                </a:solidFill>
              </a:rPr>
              <a:t>N×N</a:t>
            </a:r>
            <a:r>
              <a:rPr lang="zh-CN" altLang="en-US" sz="2000" dirty="0">
                <a:solidFill>
                  <a:srgbClr val="0070C0"/>
                </a:solidFill>
              </a:rPr>
              <a:t>的方阵</a:t>
            </a:r>
            <a:r>
              <a:rPr lang="zh-CN" altLang="en-US" sz="2000" dirty="0" smtClean="0">
                <a:solidFill>
                  <a:srgbClr val="0070C0"/>
                </a:solidFill>
              </a:rPr>
              <a:t>， 把</a:t>
            </a:r>
            <a:r>
              <a:rPr lang="en-US" altLang="zh-CN" sz="2000" dirty="0">
                <a:solidFill>
                  <a:srgbClr val="0070C0"/>
                </a:solidFill>
              </a:rPr>
              <a:t>n</a:t>
            </a:r>
            <a:r>
              <a:rPr lang="zh-CN" altLang="en-US" sz="2000" dirty="0">
                <a:solidFill>
                  <a:srgbClr val="0070C0"/>
                </a:solidFill>
              </a:rPr>
              <a:t>个</a:t>
            </a:r>
            <a:r>
              <a:rPr lang="en-US" altLang="zh-CN" sz="2000" dirty="0">
                <a:solidFill>
                  <a:srgbClr val="0070C0"/>
                </a:solidFill>
              </a:rPr>
              <a:t>A</a:t>
            </a:r>
            <a:r>
              <a:rPr lang="zh-CN" altLang="en-US" sz="2000" dirty="0">
                <a:solidFill>
                  <a:srgbClr val="0070C0"/>
                </a:solidFill>
              </a:rPr>
              <a:t>相乘记为</a:t>
            </a:r>
            <a:r>
              <a:rPr lang="en-US" altLang="zh-CN" sz="2000" dirty="0" smtClean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n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4300"/>
            <a:ext cx="10515600" cy="43204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矩阵快速幂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3432" y="671691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matrix{ </a:t>
            </a:r>
            <a:r>
              <a:rPr lang="en-US" altLang="zh-CN" dirty="0" err="1"/>
              <a:t>int</a:t>
            </a:r>
            <a:r>
              <a:rPr lang="en-US" altLang="zh-CN" dirty="0"/>
              <a:t> m[N][N]; };   </a:t>
            </a:r>
            <a:r>
              <a:rPr lang="en-US" altLang="zh-CN" dirty="0" smtClean="0"/>
              <a:t>     </a:t>
            </a:r>
            <a:r>
              <a:rPr lang="en-US" altLang="zh-CN" dirty="0"/>
              <a:t>//</a:t>
            </a:r>
            <a:r>
              <a:rPr lang="zh-CN" altLang="en-US" dirty="0"/>
              <a:t>定义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en-US" altLang="zh-CN" dirty="0"/>
              <a:t>matrix operator * (</a:t>
            </a:r>
            <a:r>
              <a:rPr lang="en-US" altLang="zh-CN" dirty="0" err="1"/>
              <a:t>const</a:t>
            </a:r>
            <a:r>
              <a:rPr lang="en-US" altLang="zh-CN" dirty="0"/>
              <a:t> matrix&amp; a, </a:t>
            </a:r>
            <a:r>
              <a:rPr lang="en-US" altLang="zh-CN" dirty="0" err="1"/>
              <a:t>const</a:t>
            </a:r>
            <a:r>
              <a:rPr lang="en-US" altLang="zh-CN" dirty="0"/>
              <a:t> matrix&amp; b){  </a:t>
            </a:r>
            <a:r>
              <a:rPr lang="en-US" altLang="zh-CN" dirty="0" smtClean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重载*为矩阵</a:t>
            </a:r>
            <a:r>
              <a:rPr lang="zh-CN" altLang="en-US" dirty="0" smtClean="0"/>
              <a:t>乘法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matrix c;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c.m</a:t>
            </a:r>
            <a:r>
              <a:rPr lang="en-US" altLang="zh-CN" dirty="0"/>
              <a:t>, 0,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c.m</a:t>
            </a:r>
            <a:r>
              <a:rPr lang="en-US" altLang="zh-CN" dirty="0"/>
              <a:t>));  </a:t>
            </a:r>
            <a:r>
              <a:rPr lang="en-US" altLang="zh-CN" dirty="0" smtClean="0"/>
              <a:t>      //</a:t>
            </a:r>
            <a:r>
              <a:rPr lang="zh-CN" altLang="en-US" dirty="0"/>
              <a:t>清零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j=0; j&lt;N;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for(</a:t>
            </a:r>
            <a:r>
              <a:rPr lang="en-US" altLang="zh-CN" dirty="0" err="1"/>
              <a:t>int</a:t>
            </a:r>
            <a:r>
              <a:rPr lang="en-US" altLang="zh-CN" dirty="0"/>
              <a:t> k = 0; k&lt;N; k++)</a:t>
            </a:r>
          </a:p>
          <a:p>
            <a:r>
              <a:rPr lang="en-US" altLang="zh-CN" dirty="0"/>
              <a:t>              //</a:t>
            </a:r>
            <a:r>
              <a:rPr lang="en-US" altLang="zh-CN" dirty="0" err="1"/>
              <a:t>c.m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+= </a:t>
            </a:r>
            <a:r>
              <a:rPr lang="en-US" altLang="zh-CN" dirty="0" err="1"/>
              <a:t>a.m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 * </a:t>
            </a:r>
            <a:r>
              <a:rPr lang="en-US" altLang="zh-CN" dirty="0" err="1"/>
              <a:t>b.m</a:t>
            </a:r>
            <a:r>
              <a:rPr lang="en-US" altLang="zh-CN" dirty="0"/>
              <a:t>[k][j];                  </a:t>
            </a:r>
            <a:r>
              <a:rPr lang="en-US" altLang="zh-CN" dirty="0" smtClean="0"/>
              <a:t>      </a:t>
            </a:r>
            <a:r>
              <a:rPr lang="en-US" altLang="zh-CN" dirty="0"/>
              <a:t>//</a:t>
            </a:r>
            <a:r>
              <a:rPr lang="zh-CN" altLang="en-US" dirty="0"/>
              <a:t>不取模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c.m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(</a:t>
            </a:r>
            <a:r>
              <a:rPr lang="en-US" altLang="zh-CN" dirty="0" err="1">
                <a:solidFill>
                  <a:srgbClr val="FF0000"/>
                </a:solidFill>
              </a:rPr>
              <a:t>c.m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 + </a:t>
            </a:r>
            <a:r>
              <a:rPr lang="en-US" altLang="zh-CN" dirty="0" err="1">
                <a:solidFill>
                  <a:srgbClr val="FF0000"/>
                </a:solidFill>
              </a:rPr>
              <a:t>a.m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][k] * </a:t>
            </a:r>
            <a:r>
              <a:rPr lang="en-US" altLang="zh-CN" dirty="0" err="1">
                <a:solidFill>
                  <a:srgbClr val="FF0000"/>
                </a:solidFill>
              </a:rPr>
              <a:t>b.m</a:t>
            </a:r>
            <a:r>
              <a:rPr lang="en-US" altLang="zh-CN" dirty="0">
                <a:solidFill>
                  <a:srgbClr val="FF0000"/>
                </a:solidFill>
              </a:rPr>
              <a:t>[k][j]</a:t>
            </a:r>
            <a:r>
              <a:rPr lang="en-US" altLang="zh-CN" dirty="0"/>
              <a:t>) % mod</a:t>
            </a:r>
            <a:r>
              <a:rPr lang="en-US" altLang="zh-CN" dirty="0" smtClean="0"/>
              <a:t>;      //</a:t>
            </a:r>
            <a:r>
              <a:rPr lang="zh-CN" altLang="en-US" dirty="0"/>
              <a:t>取模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 c;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matrix </a:t>
            </a:r>
            <a:r>
              <a:rPr lang="en-US" altLang="zh-CN" dirty="0" err="1"/>
              <a:t>pow_matrix</a:t>
            </a:r>
            <a:r>
              <a:rPr lang="en-US" altLang="zh-CN" dirty="0"/>
              <a:t>(matrix a, </a:t>
            </a:r>
            <a:r>
              <a:rPr lang="en-US" altLang="zh-CN" dirty="0" err="1"/>
              <a:t>int</a:t>
            </a:r>
            <a:r>
              <a:rPr lang="en-US" altLang="zh-CN" dirty="0"/>
              <a:t> n){ </a:t>
            </a:r>
            <a:r>
              <a:rPr lang="en-US" altLang="zh-CN" dirty="0" smtClean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矩阵快速幂，代码和普通快速幂几乎一样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matrix </a:t>
            </a:r>
            <a:r>
              <a:rPr lang="en-US" altLang="zh-CN" dirty="0" err="1"/>
              <a:t>ans</a:t>
            </a:r>
            <a:r>
              <a:rPr lang="en-US" altLang="zh-CN" dirty="0"/>
              <a:t>;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(ans.m,0,sizeof(</a:t>
            </a:r>
            <a:r>
              <a:rPr lang="en-US" altLang="zh-CN" dirty="0" err="1"/>
              <a:t>ans.m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  </a:t>
            </a:r>
            <a:r>
              <a:rPr lang="en-US" altLang="zh-CN" dirty="0" err="1"/>
              <a:t>ans.m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 = 1; </a:t>
            </a:r>
            <a:r>
              <a:rPr lang="en-US" altLang="zh-CN" dirty="0" smtClean="0"/>
              <a:t>   //</a:t>
            </a:r>
            <a:r>
              <a:rPr lang="zh-CN" altLang="en-US" dirty="0"/>
              <a:t>初始化为单位矩阵，类似普通快速幂的</a:t>
            </a:r>
            <a:r>
              <a:rPr lang="en-US" altLang="zh-CN" dirty="0" err="1"/>
              <a:t>ans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    while(n) {</a:t>
            </a:r>
          </a:p>
          <a:p>
            <a:r>
              <a:rPr lang="en-US" altLang="zh-CN" dirty="0"/>
              <a:t>        if(n&amp;1) </a:t>
            </a:r>
            <a:r>
              <a:rPr lang="en-US" altLang="zh-CN" dirty="0" err="1"/>
              <a:t>ans</a:t>
            </a:r>
            <a:r>
              <a:rPr lang="en-US" altLang="zh-CN" dirty="0"/>
              <a:t> = </a:t>
            </a:r>
            <a:r>
              <a:rPr lang="en-US" altLang="zh-CN" dirty="0" err="1"/>
              <a:t>ans</a:t>
            </a:r>
            <a:r>
              <a:rPr lang="en-US" altLang="zh-CN" dirty="0"/>
              <a:t> * a;      </a:t>
            </a:r>
            <a:r>
              <a:rPr lang="en-US" altLang="zh-CN" dirty="0" smtClean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不能简写为</a:t>
            </a:r>
            <a:r>
              <a:rPr lang="en-US" altLang="zh-CN" dirty="0" err="1"/>
              <a:t>ans</a:t>
            </a:r>
            <a:r>
              <a:rPr lang="en-US" altLang="zh-CN" dirty="0"/>
              <a:t> *= a</a:t>
            </a:r>
            <a:r>
              <a:rPr lang="zh-CN" altLang="en-US" dirty="0"/>
              <a:t>，这里的*重载了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 = a * a;</a:t>
            </a:r>
          </a:p>
          <a:p>
            <a:r>
              <a:rPr lang="en-US" altLang="zh-CN" dirty="0"/>
              <a:t>        n&gt;&gt;=1;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5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99"/>
    </mc:Choice>
    <mc:Fallback xmlns="">
      <p:transition spd="slow" advTm="887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855" y="476672"/>
            <a:ext cx="10515600" cy="432048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矩阵快速幂加速递推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359148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递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，满足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线性递推公式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,…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按递推公式计算，复杂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很大时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，超时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套路题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矩阵快速幂来加快递推式的计算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，称为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矩阵快速幂加速递推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借助一个矩阵A，把递推关系转换为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快速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ECUST\AppData\Local\Temp\ksohtml9792\wp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55" y="3933056"/>
            <a:ext cx="10825745" cy="4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02"/>
    </mc:Choice>
    <mc:Fallback xmlns="">
      <p:transition spd="slow" advTm="12330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ECUST\AppData\Local\Temp\ksohtml9792\wps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4596085"/>
            <a:ext cx="2425077" cy="8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855" y="476672"/>
            <a:ext cx="10515600" cy="43204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例题：斐波那契数列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074" y="1312980"/>
            <a:ext cx="109325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问题：斐波那契数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列数列为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 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 F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 F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 ≥ 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个斐波那契数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 &lt; 2</a:t>
            </a:r>
            <a:r>
              <a:rPr lang="en-US" altLang="zh-CN" sz="28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，输出对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8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+7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取模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递推关系改写为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计算得到</a:t>
            </a:r>
            <a:endParaRPr lang="zh-CN" altLang="zh-CN" sz="800" dirty="0"/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C:\Users\ECUST\AppData\Local\Temp\ksohtml9792\wp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212976"/>
            <a:ext cx="889647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CUST\AppData\Local\Temp\ksohtml9792\wp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596085"/>
            <a:ext cx="1998493" cy="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20543" y="4716780"/>
            <a:ext cx="10081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4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09"/>
    </mc:Choice>
    <mc:Fallback xmlns="">
      <p:transition spd="slow" advTm="1059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855" y="476672"/>
            <a:ext cx="10515600" cy="432048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矩阵乘法与路径问题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359148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两点之间的最短路，要求必须经过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条边（或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），而且是最短的。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：计算邻接矩阵的幂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的值是从点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条边（或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个点）的总路径数量。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ECUST\AppData\Local\Temp\ksohtml9792\wp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717032"/>
            <a:ext cx="938242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70"/>
    </mc:Choice>
    <mc:Fallback xmlns="">
      <p:transition spd="slow" advTm="2609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1359148"/>
            <a:ext cx="10441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：计算邻接矩阵的广义幂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的值是从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条边（或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个点）的最短路径长度。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4" descr="C:\Users\ECUST\AppData\Local\Temp\ksohtml9792\wps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59" y="2636912"/>
            <a:ext cx="9876901" cy="212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03"/>
    </mc:Choice>
    <mc:Fallback xmlns="">
      <p:transition spd="slow" advTm="15500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</TotalTime>
  <Words>615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6.3 矩阵的应用</vt:lpstr>
      <vt:lpstr>矩阵的计算</vt:lpstr>
      <vt:lpstr>矩阵快速幂</vt:lpstr>
      <vt:lpstr>矩阵快速幂加速递推</vt:lpstr>
      <vt:lpstr>例题：斐波那契数列</vt:lpstr>
      <vt:lpstr>矩阵乘法与路径问题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2128</cp:revision>
  <dcterms:created xsi:type="dcterms:W3CDTF">2012-02-15T09:22:00Z</dcterms:created>
  <dcterms:modified xsi:type="dcterms:W3CDTF">2023-02-23T10:18:36Z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