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436" r:id="rId2"/>
    <p:sldId id="437" r:id="rId3"/>
    <p:sldId id="438" r:id="rId4"/>
    <p:sldId id="439" r:id="rId5"/>
    <p:sldId id="446" r:id="rId6"/>
    <p:sldId id="447" r:id="rId7"/>
    <p:sldId id="448" r:id="rId8"/>
    <p:sldId id="440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436"/>
            <p14:sldId id="437"/>
            <p14:sldId id="438"/>
            <p14:sldId id="439"/>
            <p14:sldId id="446"/>
            <p14:sldId id="447"/>
            <p14:sldId id="448"/>
            <p14:sldId id="440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75" d="100"/>
          <a:sy n="75" d="100"/>
        </p:scale>
        <p:origin x="1923" y="89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03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1562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694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067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1939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826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51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11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8941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140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261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67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1271464" y="55780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dirty="0" smtClean="0">
                <a:solidFill>
                  <a:srgbClr val="FF0000"/>
                </a:solidFill>
              </a:rPr>
              <a:t>6.5 </a:t>
            </a:r>
            <a:r>
              <a:rPr lang="zh-CN" altLang="en-US" sz="4000" dirty="0" smtClean="0">
                <a:solidFill>
                  <a:srgbClr val="FF0000"/>
                </a:solidFill>
              </a:rPr>
              <a:t>异或空间的线性基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1271464" y="1988840"/>
            <a:ext cx="5688632" cy="288032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dirty="0" smtClean="0">
                <a:latin typeface="+mn-ea"/>
              </a:rPr>
              <a:t>概念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sz="2400" dirty="0" smtClean="0">
                <a:latin typeface="+mn-ea"/>
              </a:rPr>
              <a:t>线性基的构造</a:t>
            </a:r>
            <a:endParaRPr lang="en-US" altLang="zh-CN" sz="2400" dirty="0">
              <a:latin typeface="+mn-ea"/>
            </a:endParaRPr>
          </a:p>
        </p:txBody>
      </p:sp>
      <p:sp>
        <p:nvSpPr>
          <p:cNvPr id="7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04"/>
    </mc:Choice>
    <mc:Fallback xmlns="">
      <p:transition spd="slow" advTm="940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题目描述：给定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个整数（数字可能有重复），在这些数中选取任意个，使得它们的异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或和最大。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{2, 3, 4}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，取其中任意个数做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XOR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{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2, 3, 4, 2^3, 2^4, 3^4, 2^3^4} 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=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{2, 3, 4, 1,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6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7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5}</a:t>
            </a:r>
          </a:p>
          <a:p>
            <a:pPr marL="0" indent="0">
              <a:buNone/>
            </a:pP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最大的异或和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3^4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 smtClean="0">
                <a:solidFill>
                  <a:srgbClr val="FF0000"/>
                </a:solidFill>
              </a:rPr>
              <a:t>异或空间的线性基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74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471"/>
    </mc:Choice>
    <mc:Fallback xmlns="">
      <p:transition spd="slow" advTm="5247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solidFill>
                  <a:srgbClr val="0070C0"/>
                </a:solidFill>
              </a:rPr>
              <a:t>异或的线性基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28675" name="内容占位符 2"/>
          <p:cNvSpPr>
            <a:spLocks noGrp="1" noChangeArrowheads="1"/>
          </p:cNvSpPr>
          <p:nvPr>
            <p:ph idx="1"/>
          </p:nvPr>
        </p:nvSpPr>
        <p:spPr>
          <a:xfrm>
            <a:off x="1271464" y="1600201"/>
            <a:ext cx="8939336" cy="45259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“取其中任意个数”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个数的任意组合共有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种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n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 10000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，不可能计算出来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虽然有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种组合，但是所有组合的异或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结果少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得多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个数中最大的数有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位，那么“在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个数中取任意个数做异或”的结果，最多只有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种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例：最大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的数是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8764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二进制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10001000111100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，共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位，则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m=14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750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752"/>
    </mc:Choice>
    <mc:Fallback xmlns="">
      <p:transition spd="slow" advTm="9675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/>
          </p:nvPr>
        </p:nvSpPr>
        <p:spPr>
          <a:xfrm>
            <a:off x="911424" y="274638"/>
            <a:ext cx="10297144" cy="11430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0070C0"/>
                </a:solidFill>
              </a:rPr>
              <a:t>对</a:t>
            </a:r>
            <a:r>
              <a:rPr lang="en-US" altLang="zh-CN" sz="2800" dirty="0" smtClean="0">
                <a:solidFill>
                  <a:srgbClr val="0070C0"/>
                </a:solidFill>
              </a:rPr>
              <a:t>n</a:t>
            </a:r>
            <a:r>
              <a:rPr lang="zh-CN" altLang="en-US" sz="2800" dirty="0" smtClean="0">
                <a:solidFill>
                  <a:srgbClr val="0070C0"/>
                </a:solidFill>
              </a:rPr>
              <a:t>个数的组合求异或</a:t>
            </a:r>
            <a:r>
              <a:rPr lang="en-US" altLang="zh-CN" sz="2800" dirty="0" smtClean="0">
                <a:solidFill>
                  <a:srgbClr val="0070C0"/>
                </a:solidFill>
              </a:rPr>
              <a:t>—</a:t>
            </a:r>
            <a:r>
              <a:rPr lang="zh-CN" altLang="en-US" sz="2800" dirty="0" smtClean="0">
                <a:solidFill>
                  <a:srgbClr val="0070C0"/>
                </a:solidFill>
              </a:rPr>
              <a:t>对</a:t>
            </a:r>
            <a:r>
              <a:rPr lang="en-US" altLang="zh-CN" sz="2800" dirty="0" smtClean="0">
                <a:solidFill>
                  <a:srgbClr val="0070C0"/>
                </a:solidFill>
              </a:rPr>
              <a:t>m</a:t>
            </a:r>
            <a:r>
              <a:rPr lang="zh-CN" altLang="en-US" sz="2800" dirty="0" smtClean="0">
                <a:solidFill>
                  <a:srgbClr val="0070C0"/>
                </a:solidFill>
              </a:rPr>
              <a:t>个数（线性基）的组合求异或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2969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 {2, 3, 5, 6, 7}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 = 5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，组合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-1 = 31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种</a:t>
            </a:r>
          </a:p>
          <a:p>
            <a:pPr marL="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的线性基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 {5, 2, 1}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，只有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-1 = 7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种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组合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如何求线性基？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205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908"/>
    </mc:Choice>
    <mc:Fallback xmlns="">
      <p:transition spd="slow" advTm="8690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如何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计算集合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的线性基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？分析两种情况。</a:t>
            </a:r>
          </a:p>
          <a:p>
            <a:pPr marL="0" indent="0"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中所有元素的二进制位数都不同，那么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就是它自己的一个线性基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 {1,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3, 9}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，它的一个线性基是它自己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 {1,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3, 9}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的三个元素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{1,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3, 9}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的二进制是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{1, 11, 1001}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，长度分别是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构造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线性基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时，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中应该有一个长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位的元素，否则无法通过其他不同长度的元素异或出一个第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1001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同理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中也需要一个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位的元素，否则无法通过其他不同长度的元素异或出来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 smtClean="0">
                <a:solidFill>
                  <a:srgbClr val="FF0000"/>
                </a:solidFill>
              </a:rPr>
              <a:t>线性基的构造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687"/>
    </mc:Choice>
    <mc:Fallback xmlns="">
      <p:transition spd="slow" advTm="7568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836712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中有位数相同的元素。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= {a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，且两个元素位数相同，它的一个线性基是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= {a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^a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在异或空间等价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^a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的长度短，因为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的最高位被异或计算去掉了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^a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的异或计算结果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相同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{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的异或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组合：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^a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^a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组合：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^a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^a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^a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= {a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^a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0^a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= {a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^a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85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958"/>
    </mc:Choice>
    <mc:Fallback xmlns="">
      <p:transition spd="slow" advTm="11395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设原集合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= {a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…, a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，最大位数是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，求线性基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= {p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p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…,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…&gt;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把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的每个整数看成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位二进制数，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写成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矩阵，矩阵的第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行，从左到右依次是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的第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m-1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m-2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位。把这个矩阵看成异或方程组的系数矩阵，用高斯消元法求解异或方程组，最后把它转化为简化阶梯型矩阵，简化阶梯矩阵的非零整数行就是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的线性基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 smtClean="0">
                <a:solidFill>
                  <a:srgbClr val="FF0000"/>
                </a:solidFill>
              </a:rPr>
              <a:t>高斯消元求线性基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23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078"/>
    </mc:Choice>
    <mc:Fallback xmlns="">
      <p:transition spd="slow" advTm="7507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 noChangeArrowheads="1"/>
          </p:cNvSpPr>
          <p:nvPr>
            <p:ph type="title"/>
          </p:nvPr>
        </p:nvSpPr>
        <p:spPr>
          <a:xfrm>
            <a:off x="983432" y="274638"/>
            <a:ext cx="9649072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70C0"/>
                </a:solidFill>
              </a:rPr>
              <a:t>例：</a:t>
            </a:r>
            <a:r>
              <a:rPr lang="zh-CN" altLang="en-US" sz="3600" dirty="0">
                <a:solidFill>
                  <a:srgbClr val="0070C0"/>
                </a:solidFill>
              </a:rPr>
              <a:t>求</a:t>
            </a:r>
            <a:r>
              <a:rPr lang="en-US" altLang="zh-CN" sz="3600" dirty="0">
                <a:solidFill>
                  <a:srgbClr val="0070C0"/>
                </a:solidFill>
              </a:rPr>
              <a:t>A</a:t>
            </a:r>
            <a:r>
              <a:rPr lang="zh-CN" altLang="en-US" sz="3600" dirty="0">
                <a:solidFill>
                  <a:srgbClr val="0070C0"/>
                </a:solidFill>
              </a:rPr>
              <a:t> </a:t>
            </a:r>
            <a:r>
              <a:rPr lang="en-US" altLang="zh-CN" sz="3600" dirty="0">
                <a:solidFill>
                  <a:srgbClr val="0070C0"/>
                </a:solidFill>
              </a:rPr>
              <a:t>= {8, 13, 15}</a:t>
            </a:r>
            <a:r>
              <a:rPr lang="zh-CN" altLang="en-US" sz="3600" dirty="0">
                <a:solidFill>
                  <a:srgbClr val="0070C0"/>
                </a:solidFill>
              </a:rPr>
              <a:t>的线性基</a:t>
            </a:r>
            <a:r>
              <a:rPr lang="zh-CN" altLang="en-US" sz="3600" dirty="0" smtClean="0">
                <a:solidFill>
                  <a:srgbClr val="0070C0"/>
                </a:solidFill>
              </a:rPr>
              <a:t>。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11634" y="3366869"/>
            <a:ext cx="83448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最后一个简化阶梯矩阵，即线性基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= {8, 5, 2}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zh-CN" sz="8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ECUST\AppData\Local\Temp\ksohtml9792\wps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1380428"/>
            <a:ext cx="2664296" cy="134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39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092"/>
    </mc:Choice>
    <mc:Fallback xmlns="">
      <p:transition spd="slow" advTm="62092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1264</TotalTime>
  <Words>779</Words>
  <Application>Microsoft Office PowerPoint</Application>
  <PresentationFormat>宽屏</PresentationFormat>
  <Paragraphs>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等线 Light</vt:lpstr>
      <vt:lpstr>宋体</vt:lpstr>
      <vt:lpstr>Arial</vt:lpstr>
      <vt:lpstr>Calibri</vt:lpstr>
      <vt:lpstr>Calibri Light</vt:lpstr>
      <vt:lpstr>Times New Roman</vt:lpstr>
      <vt:lpstr>Wingdings</vt:lpstr>
      <vt:lpstr>默认设计模板</vt:lpstr>
      <vt:lpstr>6.5 异或空间的线性基</vt:lpstr>
      <vt:lpstr>异或空间的线性基</vt:lpstr>
      <vt:lpstr>异或的线性基</vt:lpstr>
      <vt:lpstr>对n个数的组合求异或—对m个数（线性基）的组合求异或</vt:lpstr>
      <vt:lpstr>线性基的构造</vt:lpstr>
      <vt:lpstr>PowerPoint 演示文稿</vt:lpstr>
      <vt:lpstr>高斯消元求线性基</vt:lpstr>
      <vt:lpstr>例：求A = {8, 13, 15}的线性基。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2142</cp:revision>
  <dcterms:created xsi:type="dcterms:W3CDTF">2012-02-15T09:22:00Z</dcterms:created>
  <dcterms:modified xsi:type="dcterms:W3CDTF">2023-02-23T10:19:36Z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