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436" r:id="rId2"/>
    <p:sldId id="437" r:id="rId3"/>
    <p:sldId id="441" r:id="rId4"/>
    <p:sldId id="443" r:id="rId5"/>
    <p:sldId id="442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7"/>
            <p14:sldId id="441"/>
            <p14:sldId id="443"/>
            <p14:sldId id="442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66" d="100"/>
          <a:sy n="66" d="100"/>
        </p:scale>
        <p:origin x="2283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76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8.6432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07-19T11:15:48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3245">
    <iact:property name="dataType"/>
    <iact:actionData xml:id="d0">
      <inkml:trace xmlns:inkml="http://www.w3.org/2003/InkML" xml:id="stk0" contextRef="#ctx0" brushRef="#br0">11871 8449 0,'9'0'85,"0"0"-71,-1 0-7,10 0 1,9 9 0,-1-9 0,27 0 2,53 0 8,-27 17-12,-26-17 2,-18 0 0,1 0 1,8 9-2,-27-9 0,10 0 3,-10 0-4,10 0 5,-18 0-3,17 9 1,-8-9-2,-9 0 1,8 0 1,-8 0 1,0 0-3,-9 9 82</inkml:trace>
    </iact:actionData>
  </iact:action>
  <iact:action type="add" startTime="34039">
    <iact:property name="dataType"/>
    <iact:actionData xml:id="d1">
      <inkml:trace xmlns:inkml="http://www.w3.org/2003/InkML" xml:id="stk1" contextRef="#ctx0" brushRef="#br0">13600 8449 0,'17'0'7,"-8"0"24,0 0-12,8 0-11,19 0-1,34 0 4,10 0-4,17 0-1,44 0 2,-53 0 0,53 0 3,-17 0-4,-27 0 1,114 0 0,-140 0 2,70 0-4,-26 0 2,-36 0 0,-44 0 2,1 0-1,-10 0-1,-8 0-1,-10 0 3,10 0-3,-9 0 32,0 0-27,8 0-3,-8 0-2,9 0 4,-9 0 20</inkml:trace>
    </iact:actionData>
  </iact:action>
  <iact:action type="add" startTime="36489">
    <iact:property name="dataType"/>
    <iact:actionData xml:id="d2">
      <inkml:trace xmlns:inkml="http://www.w3.org/2003/InkML" xml:id="stk2" contextRef="#ctx0" brushRef="#br0">12726 7373 0,'0'9'112,"9"17"-104,-9-17 0,18 26 15,-18-17-20,0-9 6,9 35 11,-9-35-18,9 17 8,-9-8 9,0-9-14,0 0 3,0 8 35</inkml:trace>
    </iact:actionData>
  </iact:action>
  <iact:action type="add" startTime="37214">
    <iact:property name="dataType"/>
    <iact:actionData xml:id="d3">
      <inkml:trace xmlns:inkml="http://www.w3.org/2003/InkML" xml:id="stk3" contextRef="#ctx0" brushRef="#br0">12753 7329 0,'-9'0'48,"0"0"-39,0 0 2,1 9-2,-1-9-2,0 17 1,0-8-1,-8 0 1,8 0 1,0 0 0,0 0 0,9-1 15,-9-8-16,9-8 171,9-10-170,0 18-1,-9-9 0,18-9 1,-18 10-2,0-1 1,8 0 0,-8 0 11,9 9-8,0 0 40,0 0-42,0 0-1,17 0 1,-17 9-2,9 0 1,-10 8-1,10-17 2,-18 9-1,9-9 2,-9 9-2,9-9 0</inkml:trace>
    </iact:actionData>
  </iact:action>
  <iact:action type="add" startTime="38306">
    <iact:property name="dataType"/>
    <iact:actionData xml:id="d4">
      <inkml:trace xmlns:inkml="http://www.w3.org/2003/InkML" xml:id="stk4" contextRef="#ctx0" brushRef="#br0">14631 7161 0,'0'9'33,"9"26"-23,9 18-4,-9 0 3,8-17 0,-8 131 18,-9-132-24,0-17 6,0 9 0,0-19 3,0 1-8,0 0 5</inkml:trace>
    </iact:actionData>
  </iact:action>
  <iact:action type="add" startTime="38973">
    <iact:property name="dataType"/>
    <iact:actionData xml:id="d5">
      <inkml:trace xmlns:inkml="http://www.w3.org/2003/InkML" xml:id="stk5" contextRef="#ctx0" brushRef="#br0">14587 7126 0,'-8'27'33,"-10"-10"-25,18 10 2,-9-1-4,0-8 3,-8 26-2,8-35 2,9 8 0,-9 10 0,-9-18-2,18-1 2,-8 1 0,8 9-2,0-27 119,0-9-119,0-17 3</inkml:trace>
    </iact:actionData>
  </iact:action>
  <iact:action type="add" startTime="39406">
    <iact:property name="dataType"/>
    <iact:actionData xml:id="d6">
      <inkml:trace xmlns:inkml="http://www.w3.org/2003/InkML" xml:id="stk6" contextRef="#ctx0" brushRef="#br0">14517 7135 0,'9'0'59,"-1"0"-57,19 0 6,-1 0 0,-8 9 4,8 8-8,1-17 5,26 27-1,-44-18 0,-1-9 1,1 8 1,9-8 7,-9 9 10,0-9-11,-9 9-1,8-9-4,1 0 13</inkml:trace>
    </iact:actionData>
  </iact:action>
  <iact:action type="add" startTime="44365">
    <iact:property name="dataType"/>
    <iact:actionData xml:id="d7">
      <inkml:trace xmlns:inkml="http://www.w3.org/2003/InkML" xml:id="stk7" contextRef="#ctx0" brushRef="#br0">4904 11492 0,'8'0'38,"1"0"16,0 0-37,0 0-9,26 0 14,-8 0-20,8 0 8,0 0-1,142 0 15,-142 0-17,44 0 18,-43 0-23,-1 0 6,44 0 13,-44 0-19,-8 0 7,35 0 11,-45 17-14,-8-17 1,9 0 3,-1 0-5,-8 0 4,88 0 18,-44 0-20,9 0 15,-45 0-20,19 0 6,78 0 20,-69 0-23,-10 0 4,18 0 1,17 0-3,-34 9-1,16-9 3,-25 0 0,8 0-2,62 18 22,-70-18-22,-10 0-1,10 0 2,-10 0 1,10 0 0,8 0 11,-26 0-18,9 0 9,8 0-4,-8 0 3,8 0-5,-8 0 4,-1 0-2,1 0 3,0 0-1,8 0 1,-17 0-4,26 0 2,1 0-1,8 0 3,-27 0-4,19 0 4,8 0-1,-27-9-1,27 9 0,9 0 12,-26 0-11,8 0-6,9 0 4,-9 0 2,-17 0 2,53 0 11,-45 0-11,-8 0-6,-9 0 5,17 0 10,-17 0-16,0 0 17,-1 0 184,1 0-188,0 0 7,0 0 4,17 0-19,-8 0 7,8 0-13,1 0 2,8 0 4,-17 0-2,8 0 1,1 0 1,-10 0-1,10 0 0,26 0 1,-18 0-1,-17 0 1,26 0-1,18 0 9,-45 0-10,10 0 1,8 0 1,-9 0 1,-8 0-3,-9 0 0,0 0 2,-1 0 0,28 0 19,-36-9-24,9 9 0,-1 0 5,1-9-1,9 9 1,-9-8-3,-1-1 3,1 0-1,0-9 5,0 9-9,9-8 6,-1-27 13,-17 26-15,0-8 0,0 8 10,0-8-17,0-1 6,0-8 1,0 17 1,0-8-2,-17-63 29,8 81-35,0-10 3,9 9 5,-9-8-2,-9 8 2,18-9-2,-8 9 4,-1 0-4,0-8 1,0-1 1,0 9-1,-8 1 0,-27-37 20,35 37-25,-9-10 7,9 9-1,-8 0-2,8 1 2,0-1-1,0 0 0,-8-9-1,-1 9 2,0 1 2,-8 8-6,17-9 6,0 0-4,0 9 3,-26-9 16,26-8-18,1 17 6,-1-9-2,0 9-4,0-9 1,-35 0 17,35 0-20,-9 9 2,1 0 1,-1-9-1,-8 9 0,-45 0 17,45 0-23,-10-17 4,10 17 2,-9 0 0,-1 0 2,-8 0-4,9 0 2,0 0 1,0 9 1,-54 8 14,45 1-14,27-9-5,-1 17 5,-44 27 13,53-26-22,-17-10 8,8 10-1,1-1 1,-1 1-2,9-10 1,0 10 0,-8-1 2,17-8-4,-9 52 25,9-43-29,0-10 6,0 10 1,0-1 0,0-8-3,0 26 18,18 0-19,-10-17-1,1-10 5,9 10 0,8-1 1,-17 1-5,0-19 7,17 19 11,1-18-16,-1 8 1,-8-8 4,8 0-7,10-9 3,-10 18 16,-17-18-13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6.8  </a:t>
            </a:r>
            <a:r>
              <a:rPr lang="zh-CN" altLang="en-US" sz="4000" dirty="0" smtClean="0">
                <a:solidFill>
                  <a:srgbClr val="FF0000"/>
                </a:solidFill>
              </a:rPr>
              <a:t>线性丢番图方程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063552" y="2212975"/>
            <a:ext cx="4176464" cy="3963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0070C0"/>
                </a:solidFill>
              </a:rPr>
              <a:t>二元线性丢番图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0070C0"/>
                </a:solidFill>
              </a:rPr>
              <a:t>扩展欧几里得算法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70C0"/>
                </a:solidFill>
              </a:rPr>
              <a:t>二</a:t>
            </a:r>
            <a:r>
              <a:rPr lang="zh-CN" altLang="en-US" dirty="0" smtClean="0">
                <a:solidFill>
                  <a:srgbClr val="0070C0"/>
                </a:solidFill>
              </a:rPr>
              <a:t>元丢番图的解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1"/>
    </mc:Choice>
    <mc:Fallback xmlns="">
      <p:transition spd="slow" advTm="514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532859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二元线性丢番图方程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8" y="1340768"/>
            <a:ext cx="964907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元线性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丢番图方程 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ax + by = 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是已知整数，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是变量，问是否有整数解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ax 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+ by = </a:t>
            </a:r>
            <a:r>
              <a:rPr lang="en-US" altLang="zh-CN" sz="24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二维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x-y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平面上的一条直线，这条直线上如果有整数坐标点，方程就有解，如果没有整数坐标点，就无解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存在一个解，就有无穷多个解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ax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 by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 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有解的充分必要条件是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gcd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能整除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7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68"/>
    </mc:Choice>
    <mc:Fallback xmlns="">
      <p:transition spd="slow" advTm="970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3432" y="436022"/>
            <a:ext cx="1058517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6.8.1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是整数且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gcd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(a, b) = d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不能整除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，方程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ax + by = 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没有整数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能整除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，那么存在无穷多个整数解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是方程的一个特解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，通解：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x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(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b/d)n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y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y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 (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a/d)n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是任意整数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）方程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+ 3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没有整数解，因为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gcd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(18, 3) = 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不能整除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）方程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25x + 15y = 70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存在无穷个解，因为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gcd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(25, 15) = 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，一个特解是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i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-2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，通解是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4 + 3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-2 - 5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1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14"/>
    </mc:Choice>
    <mc:Fallback xmlns="">
      <p:transition spd="slow" advTm="9391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734481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求特解：扩展欧几里得算法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1464" y="2132856"/>
            <a:ext cx="9649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gcd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并返回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 + by = 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的特解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typedef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long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extend_gcd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a,ll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b,ll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&amp;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x,ll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&amp;y){ 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if(b == 0){ x=1; y=0; return a;}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d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extend_gcd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b,a%b,y,x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y -= a/b * x;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return d;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墨迹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65440" y="2565360"/>
              <a:ext cx="3762720" cy="1591200"/>
            </p14:xfrm>
          </p:contentPart>
        </mc:Choice>
        <mc:Fallback xmlns="">
          <p:pic>
            <p:nvPicPr>
              <p:cNvPr id="2" name="墨迹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080" y="2556000"/>
                <a:ext cx="3781440" cy="16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15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77"/>
    </mc:Choice>
    <mc:Fallback xmlns="">
      <p:transition spd="slow" advTm="51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扩展欧几里得算法与二元丢番图方程的解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79837" y="1412776"/>
            <a:ext cx="1047184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 + by =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是否有整数解，即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能整除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扩展欧几里得算法求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 + by =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的一个特解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by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两边同时乘以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c/d + b 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c/d = 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 + by =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，得到它的一个解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 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是：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= 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/ d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= 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/ 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 + by =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的通解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+ (b/d)n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- (a/d)n</a:t>
            </a:r>
          </a:p>
        </p:txBody>
      </p:sp>
    </p:spTree>
    <p:extLst>
      <p:ext uri="{BB962C8B-B14F-4D97-AF65-F5344CB8AC3E}">
        <p14:creationId xmlns:p14="http://schemas.microsoft.com/office/powerpoint/2010/main" val="26419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463"/>
    </mc:Choice>
    <mc:Fallback xmlns="">
      <p:transition spd="slow" advTm="12146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493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6.8  线性丢番图方程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2144</cp:revision>
  <dcterms:created xsi:type="dcterms:W3CDTF">2012-02-15T09:22:00Z</dcterms:created>
  <dcterms:modified xsi:type="dcterms:W3CDTF">2023-02-23T10:20:39Z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