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Action1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436" r:id="rId2"/>
    <p:sldId id="439" r:id="rId3"/>
    <p:sldId id="440" r:id="rId4"/>
    <p:sldId id="441" r:id="rId5"/>
    <p:sldId id="442" r:id="rId6"/>
    <p:sldId id="443" r:id="rId7"/>
    <p:sldId id="444" r:id="rId8"/>
    <p:sldId id="445" r:id="rId9"/>
    <p:sldId id="447" r:id="rId10"/>
    <p:sldId id="449" r:id="rId11"/>
    <p:sldId id="450" r:id="rId12"/>
    <p:sldId id="451" r:id="rId13"/>
    <p:sldId id="452" r:id="rId14"/>
    <p:sldId id="453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39"/>
            <p14:sldId id="440"/>
            <p14:sldId id="441"/>
            <p14:sldId id="442"/>
            <p14:sldId id="443"/>
            <p14:sldId id="444"/>
            <p14:sldId id="445"/>
            <p14:sldId id="447"/>
            <p14:sldId id="449"/>
            <p14:sldId id="450"/>
            <p14:sldId id="451"/>
            <p14:sldId id="452"/>
            <p14:sldId id="453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100" d="100"/>
          <a:sy n="100" d="100"/>
        </p:scale>
        <p:origin x="963" y="35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768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8.6432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2-07-20T11:01:30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6544">
    <iact:property name="dataType"/>
    <iact:actionData xml:id="d0">
      <inkml:trace xmlns:inkml="http://www.w3.org/2003/InkML" xml:id="stk0" contextRef="#ctx0" brushRef="#br0">3978 7532 0,'52'0'0,"-25"0"15,-106 0-14,184 17-1,-96-17 1,0 0 28,0 0-27,-9 9 27,9-9-27,0 0-1,8 0 28,10 0-27,17 0 28,-9 0-24,9 0 19,0 0-21,-26 0 23,-9 0-22,-1 0 99,-8 9 36</inkml:trace>
    </iact:actionData>
  </iact:action>
  <iact:action type="add" startTime="17545">
    <iact:property name="dataType"/>
    <iact:actionData xml:id="d1">
      <inkml:trace xmlns:inkml="http://www.w3.org/2003/InkML" xml:id="stk1" contextRef="#ctx0" brushRef="#br0">6473 7444 0,'0'0'14,"62"0"-13,79 0 30,142 8-30,-19 10 29,1-18-28,-151 0 27,45 0-26,-115 0-2,-9 0 29,-26 0-27</inkml:trace>
    </iact:actionData>
  </iact:action>
  <iact:action type="add" startTime="18434">
    <iact:property name="dataType"/>
    <iact:actionData xml:id="d2">
      <inkml:trace xmlns:inkml="http://www.w3.org/2003/InkML" xml:id="stk2" contextRef="#ctx0" brushRef="#br0">8405 7382 0,'0'0'2,"-9"0"27,18 9 34,53 8-60,8-17 25,27 9-26,-44-9-1,-18 0 27,54 0-27,-36 0 31,-53 9 92</inkml:trace>
    </iact:actionData>
  </iact:action>
  <iact:action type="add" startTime="19810">
    <iact:property name="dataType"/>
    <iact:actionData xml:id="d3">
      <inkml:trace xmlns:inkml="http://www.w3.org/2003/InkML" xml:id="stk3" contextRef="#ctx0" brushRef="#br0">10813 7417 0,'8'0'31,"1"0"-30,18 0 29,-10 0-28,45 0 27,-44 18-27,26-18-1,-9 9 28,53 8-26,-70-17-2,8 0 26,54 9-25,-18-9 27,-27 0-27,18 0 28,8 0-29,-25-18 29,61-26-28,-71 36-1,27-19 27,18-8-26,-54 17 28,-8 18 1</inkml:trace>
    </iact:actionData>
  </iact:action>
  <iact:action type="add" startTime="20747">
    <iact:property name="dataType"/>
    <iact:actionData xml:id="d4">
      <inkml:trace xmlns:inkml="http://www.w3.org/2003/InkML" xml:id="stk4" contextRef="#ctx0" brushRef="#br0">10045 7549 0,'0'0'15,"80"27"-12,-45-18-2,9 8 26,44-8-26,45 26 30,-10-26-29,-26-9 27,-44 18-26,26-9 26,1-9-27,-45 0 13,0 0-14,18 0 27,27 0-26,-10 0 28,10 0-27,43 0 25,27-18-26,-18-17 27,18 8-27,-70 10 28,78-27-28,-8-18 27,-35 0-27,-36 9 28,-8 0-28,-45 44 27,10-8-26,-28 17 24,-8-9-22,-8 9 178</inkml:trace>
    </iact:actionData>
  </iact:action>
  <iact:action type="add" startTime="23653">
    <iact:property name="dataType"/>
    <iact:actionData xml:id="d5">
      <inkml:trace xmlns:inkml="http://www.w3.org/2003/InkML" xml:id="stk5" contextRef="#ctx0" brushRef="#br0">19958 7382 0,'18'9'33,"61"17"-29,-8-8 21,44-9-22,-27-9-1,9 0 24,62 0-24,-71 0 12,-35 0-12,-36 0 27</inkml:trace>
    </iact:actionData>
  </iact:action>
  <iact:action type="add" startTime="24446">
    <iact:property name="dataType"/>
    <iact:actionData xml:id="d6">
      <inkml:trace xmlns:inkml="http://www.w3.org/2003/InkML" xml:id="stk6" contextRef="#ctx0" brushRef="#br0">21414 7391 0,'0'9'67,"-36"43"-63,19-16-3,-10-10 25,10-8-24,8-9 28,9 8 1,26-17 157,45 9-186,8-9 26,-17 9-25,-36-9 27,27 0-27,-44 0 25,9 0-23,-9 0 36,-9-9 22,-18-35-61,0 18-1,9-1 27,-35-61-26,36 61 27,8 10-27,0 8 28,-9 9 125</inkml:trace>
    </iact:actionData>
  </iact:action>
  <iact:action type="add" startTime="26060">
    <iact:property name="dataType"/>
    <iact:actionData xml:id="d7">
      <inkml:trace xmlns:inkml="http://www.w3.org/2003/InkML" xml:id="stk7" contextRef="#ctx0" brushRef="#br0">23671 7391 0,'-8'0'63,"-89"61"-58,61-34-4,-43 17 23,-53 18-18,88-36-5,8 1 23,-96 26-20,88-36 24,17 1-25,27-9 72</inkml:trace>
    </iact:actionData>
  </iact:action>
  <iact:action type="add" startTime="26483">
    <iact:property name="dataType"/>
    <iact:actionData xml:id="d8">
      <inkml:trace xmlns:inkml="http://www.w3.org/2003/InkML" xml:id="stk8" contextRef="#ctx0" brushRef="#br0">22992 7435 0,'9'0'14,"0"0"-12,9 0 27,34 9-27,28 52 12,-18-34-12,52 26 27,45 53-27,-80-71 27,-52-18-27,-10-8 28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1/relationships/inkAction" Target="../ink/inkAction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7.6 </a:t>
            </a:r>
            <a:r>
              <a:rPr lang="en-US" altLang="zh-CN" sz="4000" dirty="0">
                <a:solidFill>
                  <a:srgbClr val="FF0000"/>
                </a:solidFill>
              </a:rPr>
              <a:t>Catalan</a:t>
            </a:r>
            <a:r>
              <a:rPr lang="zh-CN" altLang="en-US" sz="4000" dirty="0">
                <a:solidFill>
                  <a:srgbClr val="FF0000"/>
                </a:solidFill>
              </a:rPr>
              <a:t>数和</a:t>
            </a:r>
            <a:r>
              <a:rPr lang="en-US" altLang="zh-CN" sz="4000" dirty="0" err="1">
                <a:solidFill>
                  <a:srgbClr val="FF0000"/>
                </a:solidFill>
              </a:rPr>
              <a:t>Stirling</a:t>
            </a:r>
            <a:r>
              <a:rPr lang="zh-CN" altLang="en-US" sz="4000" dirty="0">
                <a:solidFill>
                  <a:srgbClr val="FF0000"/>
                </a:solidFill>
              </a:rPr>
              <a:t>数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271464" y="1988840"/>
            <a:ext cx="5688632" cy="288032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zh-CN" dirty="0">
                <a:latin typeface="+mn-ea"/>
              </a:rPr>
              <a:t>Catalan</a:t>
            </a:r>
            <a:r>
              <a:rPr lang="zh-CN" altLang="en-US" dirty="0" smtClean="0">
                <a:latin typeface="+mn-ea"/>
              </a:rPr>
              <a:t>数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zh-CN" dirty="0" err="1" smtClean="0">
                <a:latin typeface="+mn-ea"/>
              </a:rPr>
              <a:t>Stirling</a:t>
            </a:r>
            <a:r>
              <a:rPr lang="zh-CN" altLang="en-US" dirty="0">
                <a:latin typeface="+mn-ea"/>
              </a:rPr>
              <a:t>数</a:t>
            </a:r>
            <a:endParaRPr lang="en-US" altLang="zh-CN" sz="2400" dirty="0">
              <a:latin typeface="+mn-ea"/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9"/>
    </mc:Choice>
    <mc:Fallback xmlns="">
      <p:transition spd="slow" advTm="583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</a:t>
            </a:r>
            <a:r>
              <a:rPr lang="en-US" altLang="zh-CN" sz="3600" dirty="0">
                <a:solidFill>
                  <a:srgbClr val="0070C0"/>
                </a:solidFill>
              </a:rPr>
              <a:t>4</a:t>
            </a:r>
            <a:r>
              <a:rPr lang="zh-CN" altLang="en-US" sz="3600" dirty="0">
                <a:solidFill>
                  <a:srgbClr val="0070C0"/>
                </a:solidFill>
              </a:rPr>
              <a:t>：二叉树问题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9018" y="143453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个结点构成的二叉树，共有多少种情况？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例如，有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个结点（图中的黑点）的二叉树，可以构成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种二叉树：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5714" name="Picture 2" descr="C:\Users\luo\AppData\Local\Temp\ksohtml10320\wp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68" y="3645024"/>
            <a:ext cx="8836063" cy="126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04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26"/>
    </mc:Choice>
    <mc:Fallback xmlns="">
      <p:transition spd="slow" advTm="2062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537" y="1639342"/>
            <a:ext cx="8392269" cy="45259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符合公式（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：右子树有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个结点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左子树有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个结点；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n-2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：右子树有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个结点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左子树有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n-2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个结点；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：右子树有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个结点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左子树有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个结点；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1700808"/>
            <a:ext cx="4205461" cy="137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1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61"/>
    </mc:Choice>
    <mc:Fallback xmlns="">
      <p:transition spd="slow" advTm="2756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70C0"/>
                </a:solidFill>
              </a:rPr>
              <a:t>计算</a:t>
            </a:r>
            <a:r>
              <a:rPr lang="en-US" altLang="zh-CN" sz="3600" dirty="0">
                <a:solidFill>
                  <a:srgbClr val="0070C0"/>
                </a:solidFill>
              </a:rPr>
              <a:t>Catalan</a:t>
            </a:r>
            <a:r>
              <a:rPr lang="zh-CN" altLang="en-US" sz="3600" dirty="0">
                <a:solidFill>
                  <a:srgbClr val="0070C0"/>
                </a:solidFill>
              </a:rPr>
              <a:t>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4365105"/>
            <a:ext cx="8229600" cy="1761059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catalan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数很大，一般要取模。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都有大数除法，直接做除法会损失精度。需要转换为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逆元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再取模。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412776"/>
            <a:ext cx="7740352" cy="221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1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74"/>
    </mc:Choice>
    <mc:Fallback xmlns="">
      <p:transition spd="slow" advTm="5067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dirty="0" err="1">
                <a:solidFill>
                  <a:srgbClr val="FF0000"/>
                </a:solidFill>
              </a:rPr>
              <a:t>Stirling</a:t>
            </a:r>
            <a:r>
              <a:rPr lang="zh-CN" altLang="en-US" dirty="0">
                <a:solidFill>
                  <a:srgbClr val="FF0000"/>
                </a:solidFill>
              </a:rPr>
              <a:t>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6432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一类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Stirling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个不同的元素分配到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个圆排列里，圆不能为空；问有多少种分法。</a:t>
            </a:r>
          </a:p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一类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Stirling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数的递推公式：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s(n, k) = s(n-1, k-1) + (n-1) × s(n-1, k)     1 ≤ k ≤ n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s(0, 0) = 1, s(k, 0) = 0, 1 ≤ k ≤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97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73"/>
    </mc:Choice>
    <mc:Fallback xmlns="">
      <p:transition spd="slow" advTm="3557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dirty="0" err="1">
                <a:solidFill>
                  <a:srgbClr val="FF0000"/>
                </a:solidFill>
              </a:rPr>
              <a:t>Stirling</a:t>
            </a:r>
            <a:r>
              <a:rPr lang="zh-CN" altLang="en-US" dirty="0">
                <a:solidFill>
                  <a:srgbClr val="FF0000"/>
                </a:solidFill>
              </a:rPr>
              <a:t>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第二类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Stirling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S(n, k)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个不同的球分配到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个相同的盒子里 ，不能有空盒子；问有多少种分法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S(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n,k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的递推公式是：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S(n, k)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kS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(n-1, k)+S(n-1, k-1)   1 ≤ k ≤ n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S(0, 0) = 1, S(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0) = 0, 1 ≤ I ≤ n</a:t>
            </a:r>
          </a:p>
        </p:txBody>
      </p:sp>
    </p:spTree>
    <p:extLst>
      <p:ext uri="{BB962C8B-B14F-4D97-AF65-F5344CB8AC3E}">
        <p14:creationId xmlns:p14="http://schemas.microsoft.com/office/powerpoint/2010/main" val="226691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32"/>
    </mc:Choice>
    <mc:Fallback xmlns="">
      <p:transition spd="slow" advTm="2133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FF0000"/>
                </a:solidFill>
              </a:rPr>
              <a:t>Catalan</a:t>
            </a:r>
            <a:r>
              <a:rPr lang="zh-CN" altLang="en-US" dirty="0">
                <a:solidFill>
                  <a:srgbClr val="FF0000"/>
                </a:solidFill>
              </a:rPr>
              <a:t>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Catalan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数是一个数列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Catalan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1, 1, 2, 5, 14, 42, 132, 429, 1430, 4862, 16796, 58786, 208012, 742900, 2674440, 9694845, 35357670 ...... 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Catalan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数增长极快。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664110"/>
            <a:ext cx="3577234" cy="86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8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10"/>
    </mc:Choice>
    <mc:Fallback xmlns="">
      <p:transition spd="slow" advTm="3991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solidFill>
                  <a:srgbClr val="0070C0"/>
                </a:solidFill>
              </a:rPr>
              <a:t>catalan</a:t>
            </a:r>
            <a:r>
              <a:rPr lang="zh-CN" altLang="en-US" sz="3200" dirty="0">
                <a:solidFill>
                  <a:srgbClr val="0070C0"/>
                </a:solidFill>
              </a:rPr>
              <a:t>数有两种计算方法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/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公式（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在</a:t>
                </a:r>
                <a:r>
                  <a:rPr lang="en-US" altLang="zh-CN" dirty="0"/>
                  <a:t>2n</a:t>
                </a:r>
                <a:r>
                  <a:rPr lang="zh-CN" altLang="en-US" dirty="0"/>
                  <a:t>种情况中选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个的组合数</a:t>
                </a:r>
                <a:endParaRPr lang="en-US" altLang="zh-CN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在</a:t>
                </a:r>
                <a:r>
                  <a:rPr lang="en-US" altLang="zh-CN" dirty="0"/>
                  <a:t>2n</a:t>
                </a:r>
                <a:r>
                  <a:rPr lang="zh-CN" altLang="en-US" dirty="0"/>
                  <a:t>种情况中选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个的组合数</a:t>
                </a:r>
                <a:endParaRPr lang="en-US" altLang="zh-CN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等价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852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696" y="1772816"/>
            <a:ext cx="4896544" cy="7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6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68"/>
    </mc:Choice>
    <mc:Fallback xmlns="">
      <p:transition spd="slow" advTm="3746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公式（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基本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模型：把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排成一行；使这一行的任意前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个数，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的数量总是大于或等于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的数量（或者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的数量大于等于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的数量，二者等价）。这样的排列有多少个？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答案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：这样的排列一共有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个，即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Catalan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1700808"/>
            <a:ext cx="5616624" cy="84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87"/>
    </mc:Choice>
    <mc:Fallback xmlns="">
      <p:transition spd="slow" advTm="2818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公式（</a:t>
            </a:r>
            <a:r>
              <a:rPr lang="en-US" altLang="zh-CN" dirty="0"/>
              <a:t>2</a:t>
            </a:r>
            <a:r>
              <a:rPr lang="zh-CN" altLang="en-US" dirty="0"/>
              <a:t>）：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1844824"/>
            <a:ext cx="59626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7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08"/>
    </mc:Choice>
    <mc:Fallback xmlns="">
      <p:transition spd="slow" advTm="1710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例</a:t>
            </a:r>
            <a:r>
              <a:rPr lang="en-US" altLang="zh-CN" sz="4000" dirty="0">
                <a:solidFill>
                  <a:srgbClr val="0070C0"/>
                </a:solidFill>
              </a:rPr>
              <a:t>1 </a:t>
            </a:r>
            <a:r>
              <a:rPr lang="zh-CN" altLang="en-US" sz="4000" dirty="0">
                <a:solidFill>
                  <a:srgbClr val="0070C0"/>
                </a:solidFill>
              </a:rPr>
              <a:t>棋盘问题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列的棋盘，从左下角走到右上角，一直在对角线右下方走，不穿过主对角线，走法有多少种？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n=4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种走法。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2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81"/>
    </mc:Choice>
    <mc:Fallback xmlns="">
      <p:transition spd="slow" advTm="2028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符合公式（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对方向编号，向上是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，向右是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，那么从左下角走到右上角一定会经过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。满足要求的路线是：走到任一步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步中向右的步数（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的个数）大于或等于向上的步数（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的个数），否则就穿越对角线了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1825625"/>
            <a:ext cx="4752528" cy="71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0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97"/>
    </mc:Choice>
    <mc:Fallback xmlns="">
      <p:transition spd="slow" advTm="3629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例题</a:t>
            </a:r>
            <a:r>
              <a:rPr lang="en-US" altLang="zh-CN" sz="3200" dirty="0">
                <a:solidFill>
                  <a:srgbClr val="0070C0"/>
                </a:solidFill>
              </a:rPr>
              <a:t>2</a:t>
            </a:r>
            <a:r>
              <a:rPr lang="zh-CN" altLang="en-US" sz="3200" dirty="0">
                <a:solidFill>
                  <a:srgbClr val="0070C0"/>
                </a:solidFill>
              </a:rPr>
              <a:t>：括号问题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个左括号和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个右括号，组成一串字符串，有多少种合法的组合？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例如，“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 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”是合法的，而“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 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”是非法的。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显然，合法的括号组合是：任意前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个括号组合，左括号的数量大于等于右括号的数量。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90600" y="4365103"/>
            <a:ext cx="10515600" cy="1964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定义左括号为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，右括号为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。问题转化为：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组成的序列，任意前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个序列中，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的数量都大于等于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的数量。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模型和棋盘问题一样。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6" name="墨迹 5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32080" y="2619360"/>
              <a:ext cx="7089840" cy="171720"/>
            </p14:xfrm>
          </p:contentPart>
        </mc:Choice>
        <mc:Fallback xmlns="">
          <p:pic>
            <p:nvPicPr>
              <p:cNvPr id="6" name="墨迹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2720" y="2610000"/>
                <a:ext cx="7108560" cy="1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386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83"/>
    </mc:Choice>
    <mc:Fallback xmlns="">
      <p:transition spd="slow" advTm="564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例题</a:t>
            </a:r>
            <a:r>
              <a:rPr lang="en-US" altLang="zh-CN" sz="3600" dirty="0">
                <a:solidFill>
                  <a:srgbClr val="0070C0"/>
                </a:solidFill>
              </a:rPr>
              <a:t>3 </a:t>
            </a:r>
            <a:r>
              <a:rPr lang="zh-CN" altLang="en-US" sz="3600" dirty="0">
                <a:solidFill>
                  <a:srgbClr val="0070C0"/>
                </a:solidFill>
              </a:rPr>
              <a:t>出栈序列问题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2776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给定一个以字符串形式表示的入栈序列，请求出一共有多少种可能的出栈顺序？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例如入栈序列为：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{1 2 3}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，则出栈序列一共有五种：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{1 2 3}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{1 3 2}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{2 1 3}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{2 3 1}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{3 2 1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合法的序列：对于出栈序列中的每一个数字，在它后面的、比它小的所有数字，一定是按递减顺序排列的。例如，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{3 2 1}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是合法的，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出栈之后，比它小的后面的数字是：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{2 1}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，且这个顺序是递减顺序。而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{3 1 2}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是不合法的，因为在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后面的数字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{1 2}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，是一个递增的顺序。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对于每一个数来说，必须进栈一次、出栈一次。定义进栈操作为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，出栈操作为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个数的所有状态对应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组成的序列。出栈序列，即要求进栈的操作数大于等于出栈的操作数。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问题转化为：由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组成的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位二进制数，任意前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个序列，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的数量大于或等于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的数量。结果是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catalan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89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19"/>
    </mc:Choice>
    <mc:Fallback xmlns="">
      <p:transition spd="slow" advTm="8071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1588</TotalTime>
  <Words>1066</Words>
  <Application>Microsoft Office PowerPoint</Application>
  <PresentationFormat>宽屏</PresentationFormat>
  <Paragraphs>70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默认设计模板</vt:lpstr>
      <vt:lpstr>7.6 Catalan数和Stirling数</vt:lpstr>
      <vt:lpstr>Catalan数</vt:lpstr>
      <vt:lpstr>catalan数有两种计算方法</vt:lpstr>
      <vt:lpstr>PowerPoint 演示文稿</vt:lpstr>
      <vt:lpstr>PowerPoint 演示文稿</vt:lpstr>
      <vt:lpstr>例1 棋盘问题</vt:lpstr>
      <vt:lpstr>PowerPoint 演示文稿</vt:lpstr>
      <vt:lpstr>例题2：括号问题</vt:lpstr>
      <vt:lpstr>例题3 出栈序列问题</vt:lpstr>
      <vt:lpstr>例4：二叉树问题</vt:lpstr>
      <vt:lpstr>PowerPoint 演示文稿</vt:lpstr>
      <vt:lpstr>计算Catalan数</vt:lpstr>
      <vt:lpstr>Stirling数</vt:lpstr>
      <vt:lpstr>Stirling数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2152</cp:revision>
  <dcterms:created xsi:type="dcterms:W3CDTF">2012-02-15T09:22:00Z</dcterms:created>
  <dcterms:modified xsi:type="dcterms:W3CDTF">2023-02-23T10:35:11Z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