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436" r:id="rId2"/>
    <p:sldId id="438" r:id="rId3"/>
    <p:sldId id="439" r:id="rId4"/>
    <p:sldId id="440" r:id="rId5"/>
    <p:sldId id="441" r:id="rId6"/>
    <p:sldId id="442" r:id="rId7"/>
    <p:sldId id="444" r:id="rId8"/>
    <p:sldId id="445" r:id="rId9"/>
    <p:sldId id="446" r:id="rId10"/>
    <p:sldId id="443" r:id="rId11"/>
    <p:sldId id="448" r:id="rId12"/>
    <p:sldId id="449" r:id="rId13"/>
    <p:sldId id="447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38"/>
            <p14:sldId id="439"/>
            <p14:sldId id="440"/>
            <p14:sldId id="441"/>
            <p14:sldId id="442"/>
            <p14:sldId id="444"/>
            <p14:sldId id="445"/>
            <p14:sldId id="446"/>
            <p14:sldId id="443"/>
            <p14:sldId id="448"/>
            <p14:sldId id="449"/>
            <p14:sldId id="447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7.7 Burnside</a:t>
            </a:r>
            <a:r>
              <a:rPr lang="zh-CN" altLang="en-US" sz="4000" dirty="0">
                <a:solidFill>
                  <a:srgbClr val="FF0000"/>
                </a:solidFill>
              </a:rPr>
              <a:t>定理和</a:t>
            </a:r>
            <a:r>
              <a:rPr lang="en-US" altLang="zh-CN" sz="4000" dirty="0" err="1">
                <a:solidFill>
                  <a:srgbClr val="FF0000"/>
                </a:solidFill>
              </a:rPr>
              <a:t>Pólya</a:t>
            </a:r>
            <a:r>
              <a:rPr lang="zh-CN" altLang="en-US" sz="4000" dirty="0">
                <a:solidFill>
                  <a:srgbClr val="FF0000"/>
                </a:solidFill>
              </a:rPr>
              <a:t>计数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271464" y="1988840"/>
            <a:ext cx="5688632" cy="288032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+mn-ea"/>
              </a:rPr>
              <a:t>置换群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zh-CN" sz="2400" dirty="0" smtClean="0">
                <a:latin typeface="+mn-ea"/>
              </a:rPr>
              <a:t>Burnside</a:t>
            </a:r>
            <a:r>
              <a:rPr lang="zh-CN" altLang="en-US" sz="2400" dirty="0" smtClean="0">
                <a:latin typeface="+mn-ea"/>
              </a:rPr>
              <a:t>定理</a:t>
            </a:r>
            <a:endParaRPr lang="en-US" altLang="zh-CN" sz="24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zh-CN" dirty="0" err="1">
                <a:latin typeface="+mn-ea"/>
              </a:rPr>
              <a:t>Pólya</a:t>
            </a:r>
            <a:r>
              <a:rPr lang="zh-CN" altLang="en-US" dirty="0">
                <a:latin typeface="+mn-ea"/>
              </a:rPr>
              <a:t>计数</a:t>
            </a:r>
            <a:endParaRPr lang="en-US" altLang="zh-CN" sz="24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endParaRPr lang="en-US" altLang="zh-CN" sz="2400" dirty="0">
              <a:latin typeface="+mn-ea"/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54"/>
    </mc:Choice>
    <mc:Fallback xmlns="">
      <p:transition spd="slow" advTm="1445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9761"/>
                <a:ext cx="10515600" cy="13153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zh-CN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旋转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270</a:t>
                </a:r>
                <a:r>
                  <a:rPr lang="en-US" altLang="zh-CN" sz="2400" baseline="30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=[1 2 3 4]</m:t>
                    </m:r>
                  </m:oMath>
                </a14:m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，此时有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个独立对应关系。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zh-CN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着色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的色彩有黑白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种，总着色方案是：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9761"/>
                <a:ext cx="10515600" cy="1315343"/>
              </a:xfrm>
              <a:blipFill>
                <a:blip r:embed="rId5"/>
                <a:stretch>
                  <a:fillRect l="-812" t="-2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897935"/>
              </p:ext>
            </p:extLst>
          </p:nvPr>
        </p:nvGraphicFramePr>
        <p:xfrm>
          <a:off x="1703512" y="1340768"/>
          <a:ext cx="765974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6" imgW="4195825" imgH="438116" progId="Visio.Drawing.15">
                  <p:embed/>
                </p:oleObj>
              </mc:Choice>
              <mc:Fallback>
                <p:oleObj name="Visio" r:id="rId6" imgW="4195825" imgH="438116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1340768"/>
                        <a:ext cx="7659743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89610" y="2251030"/>
            <a:ext cx="84969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(1)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                 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(2)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             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(3)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180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          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(4)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270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5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06"/>
    </mc:Choice>
    <mc:Fallback xmlns="">
      <p:transition spd="slow" advTm="5620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置换群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/>
              <p:cNvSpPr>
                <a:spLocks noChangeArrowheads="1"/>
              </p:cNvSpPr>
              <p:nvPr/>
            </p:nvSpPr>
            <p:spPr bwMode="auto">
              <a:xfrm>
                <a:off x="1055440" y="1289094"/>
                <a:ext cx="9073008" cy="41480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X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是一个非空有限集合，把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X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的某个一一映射称为置换。一一映射是指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X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到自己的一对一变换。设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X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的元素是</a:t>
                </a:r>
                <a:r>
                  <a:rPr lang="en-US" altLang="zh-CN" sz="2400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en-US" altLang="zh-CN" sz="2400" baseline="-25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sz="2400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en-US" altLang="zh-CN" sz="2400" baseline="-25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、…、</a:t>
                </a:r>
                <a:r>
                  <a:rPr lang="en-US" altLang="zh-CN" sz="2400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en-US" altLang="zh-CN" sz="2400" baseline="-25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，记一个置换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为：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</a:t>
                </a:r>
                <a:endPara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spcBef>
                    <a:spcPts val="600"/>
                  </a:spcBef>
                </a:pPr>
                <a:endParaRPr lang="en-US" altLang="zh-CN" sz="24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:r>
                  <a:rPr lang="en-US" altLang="zh-CN" sz="2400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r>
                  <a:rPr lang="en-US" altLang="zh-CN" sz="2400" baseline="-25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sz="2400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r>
                  <a:rPr lang="en-US" altLang="zh-CN" sz="2400" baseline="-25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、…、</a:t>
                </a:r>
                <a:r>
                  <a:rPr lang="en-US" altLang="zh-CN" sz="2400" i="1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r>
                  <a:rPr lang="en-US" altLang="zh-CN" sz="2400" baseline="-250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:r>
                  <a:rPr lang="en-US" altLang="zh-CN" sz="2400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en-US" altLang="zh-CN" sz="2400" baseline="-25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sz="2400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en-US" altLang="zh-CN" sz="2400" baseline="-25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、…、</a:t>
                </a:r>
                <a:r>
                  <a:rPr lang="en-US" altLang="zh-CN" sz="2400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en-US" altLang="zh-CN" sz="2400" baseline="-25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的一个全排列</a:t>
                </a:r>
                <a:r>
                  <a:rPr lang="zh-CN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X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的置换共有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n!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个，把所有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n!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个置换构成的集合记为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</a:t>
                </a:r>
                <a:r>
                  <a:rPr lang="en-US" altLang="zh-CN" sz="2400" baseline="-25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例如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X = {1, 2, 3}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3! = 6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个置换：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0" lang="zh-CN" alt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5440" y="1289094"/>
                <a:ext cx="9073008" cy="4148059"/>
              </a:xfrm>
              <a:prstGeom prst="rect">
                <a:avLst/>
              </a:prstGeom>
              <a:blipFill>
                <a:blip r:embed="rId4"/>
                <a:stretch>
                  <a:fillRect l="-1008" t="-587" r="-5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91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895"/>
    </mc:Choice>
    <mc:Fallback xmlns="">
      <p:transition spd="slow" advTm="8589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81736" cy="92396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3200" dirty="0">
                <a:solidFill>
                  <a:srgbClr val="FF0000"/>
                </a:solidFill>
              </a:rPr>
              <a:t>Burnside</a:t>
            </a:r>
            <a:r>
              <a:rPr lang="zh-CN" altLang="en-US" sz="3200" dirty="0">
                <a:solidFill>
                  <a:srgbClr val="FF0000"/>
                </a:solidFill>
              </a:rPr>
              <a:t>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/>
              <p:cNvSpPr>
                <a:spLocks noChangeArrowheads="1"/>
              </p:cNvSpPr>
              <p:nvPr/>
            </p:nvSpPr>
            <p:spPr bwMode="auto">
              <a:xfrm>
                <a:off x="1199456" y="1154440"/>
                <a:ext cx="9937104" cy="5014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Burnside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定理：设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的置换群，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中的一个置换，设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为置换</a:t>
                </a:r>
                <a:r>
                  <a:rPr lang="en-US" altLang="zh-CN" sz="2400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中不变元的个数，则群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的不等价类数（着色方法数）为：</a:t>
                </a:r>
                <a:endParaRPr lang="en-US" altLang="zh-CN" sz="24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)|</m:t>
                          </m:r>
                        </m:e>
                      </m:nary>
                    </m:oMath>
                  </m:oMathPara>
                </a14:m>
                <a:endParaRPr lang="en-US" altLang="zh-CN" sz="24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spcBef>
                    <a:spcPts val="600"/>
                  </a:spcBef>
                </a:pP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例：</a:t>
                </a:r>
                <a:r>
                  <a:rPr lang="zh-CN" altLang="zh-CN" sz="24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项链</a:t>
                </a:r>
                <a:r>
                  <a:rPr lang="zh-CN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计数</a:t>
                </a:r>
                <a:endPara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用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≥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种不同颜色的珠子组成一个项链，有多少种方法？ </a:t>
                </a:r>
              </a:p>
              <a:p>
                <a:pPr>
                  <a:spcBef>
                    <a:spcPts val="600"/>
                  </a:spcBef>
                </a:pPr>
                <a:r>
                  <a:rPr lang="zh-CN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项链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既可以旋转，又可以翻转。共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种旋转，每种旋转可以翻转，共有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2n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个置换。唯一不变的置换只有一种，即旋转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en-US" altLang="zh-CN" sz="2400" baseline="30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的恒等置换。所以着色方法数是：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!+0+…+0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9456" y="1154440"/>
                <a:ext cx="9937104" cy="5014834"/>
              </a:xfrm>
              <a:prstGeom prst="rect">
                <a:avLst/>
              </a:prstGeom>
              <a:blipFill>
                <a:blip r:embed="rId4"/>
                <a:stretch>
                  <a:fillRect l="-982" t="-851" r="-4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61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14"/>
    </mc:Choice>
    <mc:Fallback xmlns="">
      <p:transition spd="slow" advTm="9701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81736" cy="92396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3200" dirty="0" err="1">
                <a:solidFill>
                  <a:srgbClr val="FF0000"/>
                </a:solidFill>
              </a:rPr>
              <a:t>Pólya</a:t>
            </a:r>
            <a:r>
              <a:rPr lang="zh-CN" altLang="en-US" sz="3200" dirty="0">
                <a:solidFill>
                  <a:srgbClr val="FF0000"/>
                </a:solidFill>
              </a:rPr>
              <a:t>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/>
              <p:cNvSpPr>
                <a:spLocks noChangeArrowheads="1"/>
              </p:cNvSpPr>
              <p:nvPr/>
            </p:nvSpPr>
            <p:spPr bwMode="auto">
              <a:xfrm>
                <a:off x="983432" y="1374304"/>
                <a:ext cx="10225136" cy="3482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任何一个置换都能表示成若干个互不相交的循环的乘积</a:t>
                </a:r>
                <a:r>
                  <a:rPr lang="zh-CN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在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一个置换中，用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表示长度为</a:t>
                </a:r>
                <a:r>
                  <a:rPr lang="en-US" altLang="zh-CN" sz="2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的循环的个数，用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中循环的个数，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4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dirty="0" err="1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Pólya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定理：设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</a:t>
                </a:r>
                <a:r>
                  <a:rPr lang="en-US" altLang="zh-CN" sz="2400" baseline="-25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的置换群，用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种颜色对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个对象着色，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G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的不等价类数（着色方法数）为：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3432" y="1374304"/>
                <a:ext cx="10225136" cy="3482428"/>
              </a:xfrm>
              <a:prstGeom prst="rect">
                <a:avLst/>
              </a:prstGeom>
              <a:blipFill>
                <a:blip r:embed="rId4"/>
                <a:stretch>
                  <a:fillRect l="-894" t="-8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8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51"/>
    </mc:Choice>
    <mc:Fallback xmlns="">
      <p:transition spd="slow" advTm="5895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332656"/>
            <a:ext cx="1116124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zh-CN" sz="2800" dirty="0" smtClean="0">
                <a:solidFill>
                  <a:srgbClr val="0070C0"/>
                </a:solidFill>
              </a:rPr>
              <a:t>用</a:t>
            </a:r>
            <a:r>
              <a:rPr lang="zh-CN" altLang="zh-CN" sz="2800" dirty="0">
                <a:solidFill>
                  <a:srgbClr val="0070C0"/>
                </a:solidFill>
              </a:rPr>
              <a:t>白、黑两种颜色给正方形的</a:t>
            </a:r>
            <a:r>
              <a:rPr lang="en-US" altLang="zh-CN" sz="2800" dirty="0">
                <a:solidFill>
                  <a:srgbClr val="0070C0"/>
                </a:solidFill>
              </a:rPr>
              <a:t>4</a:t>
            </a:r>
            <a:r>
              <a:rPr lang="zh-CN" altLang="zh-CN" sz="2800" dirty="0">
                <a:solidFill>
                  <a:srgbClr val="0070C0"/>
                </a:solidFill>
              </a:rPr>
              <a:t>个顶点着色</a:t>
            </a:r>
            <a:r>
              <a:rPr lang="zh-CN" altLang="zh-CN" sz="2800" dirty="0" smtClean="0">
                <a:solidFill>
                  <a:srgbClr val="0070C0"/>
                </a:solidFill>
              </a:rPr>
              <a:t>，有</a:t>
            </a:r>
            <a:r>
              <a:rPr lang="zh-CN" altLang="zh-CN" sz="2800" dirty="0">
                <a:solidFill>
                  <a:srgbClr val="0070C0"/>
                </a:solidFill>
              </a:rPr>
              <a:t>多少种方案。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116900"/>
              </p:ext>
            </p:extLst>
          </p:nvPr>
        </p:nvGraphicFramePr>
        <p:xfrm>
          <a:off x="800227" y="2204864"/>
          <a:ext cx="10591546" cy="2618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4281291" imgH="1042783" progId="Visio.Drawing.15">
                  <p:embed/>
                </p:oleObj>
              </mc:Choice>
              <mc:Fallback>
                <p:oleObj name="Visio" r:id="rId3" imgW="4281291" imgH="104278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227" y="2204864"/>
                        <a:ext cx="10591546" cy="26185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270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821"/>
    </mc:Choice>
    <mc:Fallback xmlns="">
      <p:transition spd="slow" advTm="9682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zh-CN" sz="3600" dirty="0">
                <a:solidFill>
                  <a:srgbClr val="FF0000"/>
                </a:solidFill>
              </a:rPr>
              <a:t>用</a:t>
            </a:r>
            <a:r>
              <a:rPr lang="en-US" altLang="zh-CN" sz="3600" dirty="0">
                <a:solidFill>
                  <a:srgbClr val="FF0000"/>
                </a:solidFill>
              </a:rPr>
              <a:t>Burnside</a:t>
            </a:r>
            <a:r>
              <a:rPr lang="zh-CN" altLang="zh-CN" sz="3600" dirty="0">
                <a:solidFill>
                  <a:srgbClr val="FF0000"/>
                </a:solidFill>
              </a:rPr>
              <a:t>定理的方法求解正方形着色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792"/>
                <a:ext cx="10515600" cy="32403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把正方形的旋转分类为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种情况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旋转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en-US" altLang="zh-CN" baseline="30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。也就是用黑白着色，且不许旋转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，有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16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种结果，记录为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16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“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不变元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”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。旋转前后的对应着色情况称为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“</a:t>
                </a:r>
                <a:r>
                  <a:rPr lang="zh-CN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置换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”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，表示为：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= [1][2][3][4][5][6][7][ 8][9][10][11][12][13][14][15][16]</a:t>
                </a:r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792"/>
                <a:ext cx="10515600" cy="3240360"/>
              </a:xfrm>
              <a:blipFill>
                <a:blip r:embed="rId5"/>
                <a:stretch>
                  <a:fillRect l="-1217" t="-3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460326"/>
              </p:ext>
            </p:extLst>
          </p:nvPr>
        </p:nvGraphicFramePr>
        <p:xfrm>
          <a:off x="1847528" y="4797152"/>
          <a:ext cx="7423194" cy="1728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6" imgW="4281291" imgH="1042783" progId="Visio.Drawing.15">
                  <p:embed/>
                </p:oleObj>
              </mc:Choice>
              <mc:Fallback>
                <p:oleObj name="Visio" r:id="rId6" imgW="4281291" imgH="1042783" progId="Visio.Drawing.15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4797152"/>
                        <a:ext cx="7423194" cy="17281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474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02"/>
    </mc:Choice>
    <mc:Fallback xmlns="">
      <p:transition spd="slow" advTm="5900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3392" y="2348880"/>
                <a:ext cx="10802416" cy="447615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旋转</a:t>
                </a:r>
                <a:r>
                  <a:rPr lang="en-US" altLang="zh-CN" sz="2400" dirty="0"/>
                  <a:t>90</a:t>
                </a:r>
                <a:r>
                  <a:rPr lang="en-US" altLang="zh-CN" sz="2400" baseline="30000" dirty="0"/>
                  <a:t>0</a:t>
                </a:r>
                <a:r>
                  <a:rPr lang="zh-CN" altLang="zh-CN" sz="2400" dirty="0"/>
                  <a:t>。其中</a:t>
                </a:r>
                <a:r>
                  <a:rPr lang="en-US" altLang="zh-CN" sz="2400" dirty="0"/>
                  <a:t>[1]</a:t>
                </a:r>
                <a:r>
                  <a:rPr lang="zh-CN" altLang="zh-CN" sz="2400" dirty="0"/>
                  <a:t>、</a:t>
                </a:r>
                <a:r>
                  <a:rPr lang="en-US" altLang="zh-CN" sz="2400" dirty="0"/>
                  <a:t>[16]</a:t>
                </a:r>
                <a:r>
                  <a:rPr lang="zh-CN" altLang="zh-CN" sz="2400" dirty="0"/>
                  <a:t>保持不变，有</a:t>
                </a:r>
                <a:r>
                  <a:rPr lang="en-US" altLang="zh-CN" sz="2400" dirty="0"/>
                  <a:t>2</a:t>
                </a:r>
                <a:r>
                  <a:rPr lang="zh-CN" altLang="zh-CN" sz="2400" dirty="0"/>
                  <a:t>种</a:t>
                </a:r>
                <a:r>
                  <a:rPr lang="en-US" altLang="zh-CN" sz="2400" dirty="0"/>
                  <a:t>“</a:t>
                </a:r>
                <a:r>
                  <a:rPr lang="zh-CN" altLang="zh-CN" sz="2400" dirty="0"/>
                  <a:t>不变元</a:t>
                </a:r>
                <a:r>
                  <a:rPr lang="en-US" altLang="zh-CN" sz="2400" dirty="0"/>
                  <a:t>”</a:t>
                </a:r>
                <a:r>
                  <a:rPr lang="zh-CN" altLang="zh-CN" sz="2400" dirty="0"/>
                  <a:t>，其他</a:t>
                </a:r>
                <a:r>
                  <a:rPr lang="en-US" altLang="zh-CN" sz="2400" dirty="0"/>
                  <a:t>14</a:t>
                </a:r>
                <a:r>
                  <a:rPr lang="zh-CN" altLang="zh-CN" sz="2400" dirty="0"/>
                  <a:t>种都会旋转到另一种。置换：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 = [1][2 3 4 5][6 7 8 9][10 11][12 13 14 15][16]</a:t>
                </a:r>
                <a:endParaRPr lang="zh-CN" altLang="zh-CN" sz="20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zh-CN" sz="2400" dirty="0" smtClean="0"/>
                  <a:t>旋转</a:t>
                </a:r>
                <a:r>
                  <a:rPr lang="en-US" altLang="zh-CN" sz="2400" dirty="0"/>
                  <a:t>180</a:t>
                </a:r>
                <a:r>
                  <a:rPr lang="en-US" altLang="zh-CN" sz="2400" baseline="30000" dirty="0"/>
                  <a:t>0</a:t>
                </a:r>
                <a:r>
                  <a:rPr lang="zh-CN" altLang="zh-CN" sz="2400" dirty="0"/>
                  <a:t>。只有</a:t>
                </a:r>
                <a:r>
                  <a:rPr lang="en-US" altLang="zh-CN" sz="2400" dirty="0"/>
                  <a:t>[1]</a:t>
                </a:r>
                <a:r>
                  <a:rPr lang="zh-CN" altLang="zh-CN" sz="2400" dirty="0"/>
                  <a:t>、</a:t>
                </a:r>
                <a:r>
                  <a:rPr lang="en-US" altLang="zh-CN" sz="2400" dirty="0"/>
                  <a:t>[10]</a:t>
                </a:r>
                <a:r>
                  <a:rPr lang="zh-CN" altLang="zh-CN" sz="2400" dirty="0"/>
                  <a:t>、</a:t>
                </a:r>
                <a:r>
                  <a:rPr lang="en-US" altLang="zh-CN" sz="2400" dirty="0"/>
                  <a:t>[11]</a:t>
                </a:r>
                <a:r>
                  <a:rPr lang="zh-CN" altLang="zh-CN" sz="2400" dirty="0"/>
                  <a:t>、</a:t>
                </a:r>
                <a:r>
                  <a:rPr lang="en-US" altLang="zh-CN" sz="2400" dirty="0"/>
                  <a:t>[16]</a:t>
                </a:r>
                <a:r>
                  <a:rPr lang="zh-CN" altLang="zh-CN" sz="2400" dirty="0"/>
                  <a:t>保持不变，有</a:t>
                </a:r>
                <a:r>
                  <a:rPr lang="en-US" altLang="zh-CN" sz="2400" dirty="0"/>
                  <a:t>4</a:t>
                </a:r>
                <a:r>
                  <a:rPr lang="zh-CN" altLang="zh-CN" sz="2400" dirty="0"/>
                  <a:t>种</a:t>
                </a:r>
                <a:r>
                  <a:rPr lang="en-US" altLang="zh-CN" sz="2400" dirty="0"/>
                  <a:t>“</a:t>
                </a:r>
                <a:r>
                  <a:rPr lang="zh-CN" altLang="zh-CN" sz="2400" dirty="0"/>
                  <a:t>不变元</a:t>
                </a:r>
                <a:r>
                  <a:rPr lang="en-US" altLang="zh-CN" sz="2400" dirty="0"/>
                  <a:t>”</a:t>
                </a:r>
                <a:r>
                  <a:rPr lang="zh-CN" altLang="zh-CN" sz="2400" dirty="0"/>
                  <a:t>。置换：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 = [1][2 3 4 5][6 7 8 9][10][11][12 14][13 15][16]</a:t>
                </a:r>
                <a:endParaRPr lang="zh-CN" altLang="zh-CN" sz="20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zh-CN" sz="2400" dirty="0" smtClean="0"/>
                  <a:t>旋转</a:t>
                </a:r>
                <a:r>
                  <a:rPr lang="en-US" altLang="zh-CN" sz="2400" dirty="0"/>
                  <a:t>270</a:t>
                </a:r>
                <a:r>
                  <a:rPr lang="en-US" altLang="zh-CN" sz="2400" baseline="30000" dirty="0"/>
                  <a:t>0</a:t>
                </a:r>
                <a:r>
                  <a:rPr lang="zh-CN" altLang="zh-CN" sz="2400" dirty="0"/>
                  <a:t>。只有其中</a:t>
                </a:r>
                <a:r>
                  <a:rPr lang="en-US" altLang="zh-CN" sz="2400" dirty="0"/>
                  <a:t>[1]</a:t>
                </a:r>
                <a:r>
                  <a:rPr lang="zh-CN" altLang="zh-CN" sz="2400" dirty="0"/>
                  <a:t>、</a:t>
                </a:r>
                <a:r>
                  <a:rPr lang="en-US" altLang="zh-CN" sz="2400" dirty="0"/>
                  <a:t>[16]</a:t>
                </a:r>
                <a:r>
                  <a:rPr lang="zh-CN" altLang="zh-CN" sz="2400" dirty="0"/>
                  <a:t>保持不变，有</a:t>
                </a:r>
                <a:r>
                  <a:rPr lang="en-US" altLang="zh-CN" sz="2400" dirty="0"/>
                  <a:t>2</a:t>
                </a:r>
                <a:r>
                  <a:rPr lang="zh-CN" altLang="zh-CN" sz="2400" dirty="0"/>
                  <a:t>种</a:t>
                </a:r>
                <a:r>
                  <a:rPr lang="en-US" altLang="zh-CN" sz="2400" dirty="0"/>
                  <a:t>“</a:t>
                </a:r>
                <a:r>
                  <a:rPr lang="zh-CN" altLang="zh-CN" sz="2400" dirty="0"/>
                  <a:t>不变元</a:t>
                </a:r>
                <a:r>
                  <a:rPr lang="en-US" altLang="zh-CN" sz="2400" dirty="0"/>
                  <a:t>”</a:t>
                </a:r>
                <a:r>
                  <a:rPr lang="zh-CN" altLang="zh-CN" sz="2400" dirty="0"/>
                  <a:t>。置换：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 = [1][2 3 4 5][6 7 8 9][10 11][12 13 14 15][16]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2348880"/>
                <a:ext cx="10802416" cy="4476155"/>
              </a:xfrm>
              <a:blipFill>
                <a:blip r:embed="rId5"/>
                <a:stretch>
                  <a:fillRect l="-734" t="-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240849"/>
              </p:ext>
            </p:extLst>
          </p:nvPr>
        </p:nvGraphicFramePr>
        <p:xfrm>
          <a:off x="1919536" y="188640"/>
          <a:ext cx="7423194" cy="1728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Visio" r:id="rId6" imgW="4281291" imgH="1042783" progId="Visio.Drawing.15">
                  <p:embed/>
                </p:oleObj>
              </mc:Choice>
              <mc:Fallback>
                <p:oleObj name="Visio" r:id="rId6" imgW="4281291" imgH="1042783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188640"/>
                        <a:ext cx="7423194" cy="17281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044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072"/>
    </mc:Choice>
    <mc:Fallback xmlns="">
      <p:transition spd="slow" advTm="15307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）每种旋转中的“变元”会与其他旋转中的某个不变元重复，这些变元对组合计数没有贡献，应该去除不做统计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）每个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不变元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，都应该对旋转数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取平均值。考虑两种情况：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）这个“不变元”和其他旋转中的某个不变元重复，显然应该取平均值。例如不变元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重复了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次。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ii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）这个“不变元”和其他旋转中的“变元”重复，它的统计的数量也应该取平均值。例如“旋转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”的不变元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[2]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，在其他三种旋转时都出现在“变元”中，说明它不是独立存在的，不是一种独立的方案，应该取平均值。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71464" y="764704"/>
                <a:ext cx="9505056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总着色方案数是：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16+2+4+2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，其中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表示有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种旋转。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764704"/>
                <a:ext cx="9505056" cy="613886"/>
              </a:xfrm>
              <a:prstGeom prst="rect">
                <a:avLst/>
              </a:prstGeom>
              <a:blipFill>
                <a:blip r:embed="rId4"/>
                <a:stretch>
                  <a:fillRect l="-1026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6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919"/>
    </mc:Choice>
    <mc:Fallback xmlns="">
      <p:transition spd="slow" advTm="8291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FF0000"/>
                </a:solidFill>
              </a:rPr>
              <a:t>用</a:t>
            </a:r>
            <a:r>
              <a:rPr lang="en-US" altLang="zh-CN" sz="3600" dirty="0" err="1">
                <a:solidFill>
                  <a:srgbClr val="FF0000"/>
                </a:solidFill>
              </a:rPr>
              <a:t>Pólya</a:t>
            </a:r>
            <a:r>
              <a:rPr lang="zh-CN" altLang="en-US" sz="3600" dirty="0">
                <a:solidFill>
                  <a:srgbClr val="FF0000"/>
                </a:solidFill>
              </a:rPr>
              <a:t>计数的方法求解正方形着色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99456" y="2434533"/>
            <a:ext cx="90730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种旋转画成图，圆圈内的数字标记了圆圈旋转后的新位置。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293069"/>
              </p:ext>
            </p:extLst>
          </p:nvPr>
        </p:nvGraphicFramePr>
        <p:xfrm>
          <a:off x="1775519" y="3861048"/>
          <a:ext cx="765974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3" imgW="4195825" imgH="438116" progId="Visio.Drawing.15">
                  <p:embed/>
                </p:oleObj>
              </mc:Choice>
              <mc:Fallback>
                <p:oleObj name="Visio" r:id="rId3" imgW="4195825" imgH="43811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19" y="3861048"/>
                        <a:ext cx="7659743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75520" y="5017821"/>
            <a:ext cx="84969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(1)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  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(2)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kumimoji="0" lang="en-US" altLang="zh-CN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  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(3)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180</a:t>
            </a:r>
            <a:r>
              <a:rPr kumimoji="0" lang="en-US" altLang="zh-CN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  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(4)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270</a:t>
            </a:r>
            <a:r>
              <a:rPr kumimoji="0" lang="en-US" altLang="zh-CN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52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80"/>
    </mc:Choice>
    <mc:Fallback xmlns="">
      <p:transition spd="slow" advTm="6398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33737"/>
                <a:ext cx="10515600" cy="196341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旋转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en-US" altLang="zh-CN" sz="2400" baseline="30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表示一个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“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置换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”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，第一行的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(1 2 3 4)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表示原位置，第二行的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(1 2 3 4)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表示旋转后的新位置。第一行和第二行对比，显示了旋转前后的位置变化情况。此时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种独立的对应关系，记为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∘[4]</m:t>
                    </m:r>
                  </m:oMath>
                </a14:m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。符号“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”表示合成，在下一节“置换群”中说明</a:t>
                </a:r>
                <a:r>
                  <a:rPr lang="zh-CN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33737"/>
                <a:ext cx="10515600" cy="1963415"/>
              </a:xfrm>
              <a:blipFill>
                <a:blip r:embed="rId5"/>
                <a:stretch>
                  <a:fillRect l="-812" t="-1553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941998"/>
              </p:ext>
            </p:extLst>
          </p:nvPr>
        </p:nvGraphicFramePr>
        <p:xfrm>
          <a:off x="1703512" y="1124744"/>
          <a:ext cx="765974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6" imgW="4195825" imgH="438116" progId="Visio.Drawing.15">
                  <p:embed/>
                </p:oleObj>
              </mc:Choice>
              <mc:Fallback>
                <p:oleObj name="Visio" r:id="rId6" imgW="4195825" imgH="438116" progId="Visio.Drawing.15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1124744"/>
                        <a:ext cx="7659743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89610" y="2035006"/>
            <a:ext cx="84969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(1)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                 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(2)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             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(3)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180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          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(4)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270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69"/>
    </mc:Choice>
    <mc:Fallback xmlns="">
      <p:transition spd="slow" advTm="3836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9761"/>
                <a:ext cx="10515600" cy="10273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zh-CN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旋转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90</a:t>
                </a:r>
                <a:r>
                  <a:rPr lang="en-US" altLang="zh-CN" sz="2400" baseline="30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=[1 4 3 2]</m:t>
                    </m:r>
                  </m:oMath>
                </a14:m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，此时只有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个独立关系，是循环对应的：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1-4-3-2-1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9761"/>
                <a:ext cx="10515600" cy="1027311"/>
              </a:xfrm>
              <a:blipFill>
                <a:blip r:embed="rId5"/>
                <a:stretch>
                  <a:fillRect l="-812" t="-2959" r="-58" b="-1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011232"/>
              </p:ext>
            </p:extLst>
          </p:nvPr>
        </p:nvGraphicFramePr>
        <p:xfrm>
          <a:off x="1703512" y="1340768"/>
          <a:ext cx="765974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6" imgW="4195825" imgH="438116" progId="Visio.Drawing.15">
                  <p:embed/>
                </p:oleObj>
              </mc:Choice>
              <mc:Fallback>
                <p:oleObj name="Visio" r:id="rId6" imgW="4195825" imgH="438116" progId="Visio.Drawing.15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1340768"/>
                        <a:ext cx="7659743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89610" y="2251030"/>
            <a:ext cx="84969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(1)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                 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(2)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             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(3)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180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          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(4)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270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8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76"/>
    </mc:Choice>
    <mc:Fallback xmlns="">
      <p:transition spd="slow" advTm="6277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21769"/>
                <a:ext cx="10515600" cy="10993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zh-CN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旋转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180</a:t>
                </a:r>
                <a:r>
                  <a:rPr lang="en-US" altLang="zh-CN" sz="2400" baseline="30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f>
                          <m:fPr>
                            <m:type m:val="noBar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=[1 3]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[2 4]</m:t>
                    </m:r>
                  </m:oMath>
                </a14:m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，此时有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个独立对应关系</a:t>
                </a:r>
                <a:r>
                  <a:rPr lang="zh-CN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21769"/>
                <a:ext cx="10515600" cy="1099319"/>
              </a:xfrm>
              <a:blipFill>
                <a:blip r:embed="rId5"/>
                <a:stretch>
                  <a:fillRect l="-812" t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950578"/>
              </p:ext>
            </p:extLst>
          </p:nvPr>
        </p:nvGraphicFramePr>
        <p:xfrm>
          <a:off x="1703512" y="1412776"/>
          <a:ext cx="765974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6" imgW="4195825" imgH="438116" progId="Visio.Drawing.15">
                  <p:embed/>
                </p:oleObj>
              </mc:Choice>
              <mc:Fallback>
                <p:oleObj name="Visio" r:id="rId6" imgW="4195825" imgH="438116" progId="Visio.Drawing.15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1412776"/>
                        <a:ext cx="7659743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89610" y="2323038"/>
            <a:ext cx="84969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(1)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                 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(2)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             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(3)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180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                     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(4)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270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29"/>
    </mc:Choice>
    <mc:Fallback xmlns="">
      <p:transition spd="slow" advTm="2492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1539</TotalTime>
  <Words>1890</Words>
  <Application>Microsoft Office PowerPoint</Application>
  <PresentationFormat>宽屏</PresentationFormat>
  <Paragraphs>55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默认设计模板</vt:lpstr>
      <vt:lpstr>Visio</vt:lpstr>
      <vt:lpstr>7.7 Burnside定理和Pólya计数</vt:lpstr>
      <vt:lpstr>用白、黑两种颜色给正方形的4个顶点着色，有多少种方案。</vt:lpstr>
      <vt:lpstr>用Burnside定理的方法求解正方形着色</vt:lpstr>
      <vt:lpstr>PowerPoint 演示文稿</vt:lpstr>
      <vt:lpstr>PowerPoint 演示文稿</vt:lpstr>
      <vt:lpstr>用Pólya计数的方法求解正方形着色</vt:lpstr>
      <vt:lpstr>PowerPoint 演示文稿</vt:lpstr>
      <vt:lpstr>PowerPoint 演示文稿</vt:lpstr>
      <vt:lpstr>PowerPoint 演示文稿</vt:lpstr>
      <vt:lpstr>PowerPoint 演示文稿</vt:lpstr>
      <vt:lpstr>置换群</vt:lpstr>
      <vt:lpstr>Burnside定理</vt:lpstr>
      <vt:lpstr>Pólya计数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2151</cp:revision>
  <dcterms:created xsi:type="dcterms:W3CDTF">2012-02-15T09:22:00Z</dcterms:created>
  <dcterms:modified xsi:type="dcterms:W3CDTF">2023-02-23T10:36:05Z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