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43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7.8 </a:t>
            </a:r>
            <a:r>
              <a:rPr lang="zh-CN" altLang="en-US" sz="4000" dirty="0" smtClean="0">
                <a:solidFill>
                  <a:srgbClr val="FF0000"/>
                </a:solidFill>
              </a:rPr>
              <a:t>母函数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普通母函数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指数母函数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9"/>
    </mc:Choice>
    <mc:Fallback xmlns="">
      <p:transition spd="slow" advTm="62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编程计算展开的系数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641606"/>
            <a:ext cx="8229600" cy="3819535"/>
          </a:xfrm>
        </p:spPr>
        <p:txBody>
          <a:bodyPr/>
          <a:lstStyle/>
          <a:p>
            <a:r>
              <a:rPr lang="zh-CN" altLang="en-US" dirty="0"/>
              <a:t>模拟手工计算过程：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展开的结果再与                             相乘并展开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2" y="1340768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19734"/>
            <a:ext cx="4437607" cy="4679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3487730"/>
            <a:ext cx="1988493" cy="3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0"/>
    </mc:Choice>
    <mc:Fallback xmlns="">
      <p:transition spd="slow" advTm="2428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指数型母函数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2416" cy="4351338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种物品，知道每种物品的数量。</a:t>
            </a:r>
            <a:endParaRPr lang="en-US" altLang="zh-CN" dirty="0"/>
          </a:p>
          <a:p>
            <a:r>
              <a:rPr lang="zh-CN" altLang="en-US" dirty="0"/>
              <a:t>要求从中选出</a:t>
            </a:r>
            <a:r>
              <a:rPr lang="en-US" altLang="zh-CN" dirty="0"/>
              <a:t>m</a:t>
            </a:r>
            <a:r>
              <a:rPr lang="zh-CN" altLang="en-US" dirty="0"/>
              <a:t>件物品的排列数。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例如有三种物品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，数量分别是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{A, A, B, B, B, C}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从中选</a:t>
            </a:r>
            <a:r>
              <a:rPr lang="en-US" altLang="zh-CN" dirty="0"/>
              <a:t>2</a:t>
            </a:r>
            <a:r>
              <a:rPr lang="zh-CN" altLang="en-US" dirty="0"/>
              <a:t>件物品，排列是</a:t>
            </a:r>
            <a:r>
              <a:rPr lang="en-US" altLang="zh-CN" dirty="0"/>
              <a:t>{AA, AB, BA, AC, CA, BB, BC, CB }</a:t>
            </a:r>
            <a:r>
              <a:rPr lang="zh-CN" altLang="en-US" dirty="0"/>
              <a:t>，共</a:t>
            </a:r>
            <a:r>
              <a:rPr lang="en-US" altLang="zh-CN" dirty="0"/>
              <a:t>8</a:t>
            </a:r>
            <a:r>
              <a:rPr lang="zh-CN" altLang="en-US" dirty="0"/>
              <a:t>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5"/>
    </mc:Choice>
    <mc:Fallback xmlns="">
      <p:transition spd="slow" advTm="3051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509120"/>
            <a:ext cx="9227368" cy="2016224"/>
          </a:xfrm>
        </p:spPr>
        <p:txBody>
          <a:bodyPr/>
          <a:lstStyle/>
          <a:p>
            <a:r>
              <a:rPr lang="zh-CN" altLang="en-US" dirty="0"/>
              <a:t>第一行的</a:t>
            </a:r>
            <a:r>
              <a:rPr lang="en-US" altLang="zh-CN" dirty="0"/>
              <a:t>3</a:t>
            </a:r>
            <a:r>
              <a:rPr lang="zh-CN" altLang="en-US" dirty="0"/>
              <a:t>个括号内分别代表：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最后一行是答案</a:t>
            </a:r>
            <a:r>
              <a:rPr lang="zh-CN" altLang="en-US" dirty="0"/>
              <a:t>，例如          ，即选</a:t>
            </a:r>
            <a:r>
              <a:rPr lang="en-US" altLang="zh-CN" dirty="0"/>
              <a:t>3</a:t>
            </a:r>
            <a:r>
              <a:rPr lang="zh-CN" altLang="en-US" dirty="0"/>
              <a:t>件，有</a:t>
            </a:r>
            <a:r>
              <a:rPr lang="en-US" altLang="zh-CN" dirty="0"/>
              <a:t>19</a:t>
            </a:r>
            <a:r>
              <a:rPr lang="zh-CN" altLang="en-US" dirty="0"/>
              <a:t>种排列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268760"/>
            <a:ext cx="6768753" cy="2701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41168"/>
            <a:ext cx="792088" cy="8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74"/>
    </mc:Choice>
    <mc:Fallback xmlns="">
      <p:transition spd="slow" advTm="381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86711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怎么设计出来的？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60849"/>
            <a:ext cx="8435280" cy="4065315"/>
          </a:xfrm>
        </p:spPr>
        <p:txBody>
          <a:bodyPr/>
          <a:lstStyle/>
          <a:p>
            <a:r>
              <a:rPr lang="zh-CN" altLang="en-US" dirty="0"/>
              <a:t>例如                    是对物品</a:t>
            </a:r>
            <a:r>
              <a:rPr lang="en-US" altLang="zh-CN" dirty="0"/>
              <a:t>A</a:t>
            </a:r>
            <a:r>
              <a:rPr lang="zh-CN" altLang="en-US" dirty="0"/>
              <a:t>（有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）的排列。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改写为：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052737"/>
            <a:ext cx="5328592" cy="647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50" y="1891690"/>
            <a:ext cx="1580722" cy="834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35" y="2979628"/>
            <a:ext cx="2191274" cy="8340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685580" y="2564905"/>
            <a:ext cx="250180" cy="414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81" y="4005064"/>
            <a:ext cx="4897889" cy="26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98"/>
    </mc:Choice>
    <mc:Fallback xmlns="">
      <p:transition spd="slow" advTm="3349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060849"/>
            <a:ext cx="8435280" cy="4065315"/>
          </a:xfrm>
        </p:spPr>
        <p:txBody>
          <a:bodyPr/>
          <a:lstStyle/>
          <a:p>
            <a:r>
              <a:rPr lang="zh-CN" altLang="en-US" dirty="0"/>
              <a:t>同理，选</a:t>
            </a:r>
            <a:r>
              <a:rPr lang="en-US" altLang="zh-CN" dirty="0"/>
              <a:t>B</a:t>
            </a:r>
            <a:r>
              <a:rPr lang="zh-CN" altLang="en-US" dirty="0"/>
              <a:t>（有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）的计算公式是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</a:t>
            </a:r>
            <a:r>
              <a:rPr lang="en-US" altLang="zh-CN" dirty="0"/>
              <a:t>C</a:t>
            </a:r>
            <a:r>
              <a:rPr lang="zh-CN" altLang="en-US" dirty="0"/>
              <a:t>（有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）的计算公式是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同时选多个物品时，把公式相乘，其展开项就是排列情况。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908720"/>
            <a:ext cx="5328600" cy="7915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7" y="2708920"/>
            <a:ext cx="2523023" cy="9361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217" y="4005572"/>
            <a:ext cx="1095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7"/>
    </mc:Choice>
    <mc:Fallback xmlns="">
      <p:transition spd="slow" advTm="1779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</a:t>
            </a:r>
            <a:r>
              <a:rPr lang="zh-CN" altLang="en-US" dirty="0"/>
              <a:t>要将分母写成</a:t>
            </a:r>
            <a:r>
              <a:rPr lang="en-US" altLang="zh-CN" dirty="0"/>
              <a:t>1!</a:t>
            </a:r>
            <a:r>
              <a:rPr lang="zh-CN" altLang="en-US" dirty="0"/>
              <a:t>，</a:t>
            </a:r>
            <a:r>
              <a:rPr lang="en-US" altLang="zh-CN" dirty="0"/>
              <a:t>2!</a:t>
            </a:r>
            <a:r>
              <a:rPr lang="zh-CN" altLang="en-US" dirty="0"/>
              <a:t>，</a:t>
            </a:r>
            <a:r>
              <a:rPr lang="en-US" altLang="zh-CN" dirty="0"/>
              <a:t>3!</a:t>
            </a:r>
            <a:r>
              <a:rPr lang="zh-CN" altLang="en-US" dirty="0"/>
              <a:t>这样的形式？</a:t>
            </a:r>
            <a:endParaRPr lang="en-US" altLang="zh-CN" dirty="0"/>
          </a:p>
          <a:p>
            <a:r>
              <a:rPr lang="zh-CN" altLang="en-US" dirty="0"/>
              <a:t>它体现了排列和组合的关系：</a:t>
            </a:r>
            <a:r>
              <a:rPr lang="en-US" altLang="zh-CN" dirty="0"/>
              <a:t>k</a:t>
            </a:r>
            <a:r>
              <a:rPr lang="zh-CN" altLang="en-US" dirty="0"/>
              <a:t>个物品的排列，和</a:t>
            </a:r>
            <a:r>
              <a:rPr lang="en-US" altLang="zh-CN" dirty="0"/>
              <a:t>k</a:t>
            </a:r>
            <a:r>
              <a:rPr lang="zh-CN" altLang="en-US" dirty="0"/>
              <a:t>个物品的组合，相差</a:t>
            </a:r>
            <a:r>
              <a:rPr lang="en-US" altLang="zh-CN" dirty="0"/>
              <a:t>k!</a:t>
            </a:r>
            <a:r>
              <a:rPr lang="zh-CN" altLang="en-US" dirty="0"/>
              <a:t>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1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27"/>
    </mc:Choice>
    <mc:Fallback xmlns="">
      <p:transition spd="slow" advTm="2582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>
                <a:solidFill>
                  <a:srgbClr val="FF0000"/>
                </a:solidFill>
              </a:rPr>
              <a:t>母函数与泰勒级数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母函数的数学实质是无限可微分函数的泰勒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77"/>
    </mc:Choice>
    <mc:Fallback xmlns="">
      <p:transition spd="slow" advTm="2987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母函数</a:t>
            </a: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</a:t>
            </a:r>
            <a:r>
              <a:rPr lang="zh-CN" altLang="en-US" sz="2400" dirty="0"/>
              <a:t>（</a:t>
            </a:r>
            <a:r>
              <a:rPr lang="en-US" altLang="zh-CN" sz="2400" dirty="0"/>
              <a:t>Generating function</a:t>
            </a:r>
            <a:r>
              <a:rPr lang="zh-CN" altLang="en-US" sz="2400" dirty="0"/>
              <a:t>，又译为生成函数）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代数方法</a:t>
            </a:r>
            <a:r>
              <a:rPr lang="zh-CN" altLang="en-US" dirty="0"/>
              <a:t>解决组合计数问题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普通型母函数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指数型母函数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1"/>
    </mc:Choice>
    <mc:Fallback xmlns="">
      <p:transition spd="slow" advTm="182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7524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普通型母函数  例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：一个简单组合问题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600201"/>
            <a:ext cx="8939336" cy="146876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从数字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中取出一个或多个相加（每个数最多只能用一次），能组合成几个数？每个数有几种组合？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40" y="3356992"/>
            <a:ext cx="9144000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25"/>
    </mc:Choice>
    <mc:Fallback xmlns="">
      <p:transition spd="slow" advTm="6802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下面公式与表格有哪些相似？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96225"/>
            <a:ext cx="9144000" cy="1672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288059"/>
            <a:ext cx="7086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70"/>
    </mc:Choice>
    <mc:Fallback xmlns="">
      <p:transition spd="slow" advTm="2267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3573018"/>
            <a:ext cx="9793088" cy="223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）公式</a:t>
            </a:r>
            <a:r>
              <a:rPr lang="zh-CN" altLang="en-US" sz="2400" dirty="0">
                <a:solidFill>
                  <a:srgbClr val="FF0000"/>
                </a:solidFill>
              </a:rPr>
              <a:t>左边的的幂</a:t>
            </a:r>
            <a:r>
              <a:rPr lang="zh-CN" altLang="en-US" sz="2400" dirty="0"/>
              <a:t>与组合用到的数字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相对应。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）公式</a:t>
            </a:r>
            <a:r>
              <a:rPr lang="zh-CN" altLang="en-US" sz="2400" dirty="0">
                <a:solidFill>
                  <a:srgbClr val="FF0000"/>
                </a:solidFill>
              </a:rPr>
              <a:t>右边的幂</a:t>
            </a:r>
            <a:r>
              <a:rPr lang="zh-CN" altLang="en-US" sz="2400" dirty="0"/>
              <a:t>与表格中的组合数</a:t>
            </a:r>
            <a:r>
              <a:rPr lang="en-US" altLang="zh-CN" sz="2400" dirty="0"/>
              <a:t>S</a:t>
            </a:r>
            <a:r>
              <a:rPr lang="zh-CN" altLang="en-US" sz="2400" dirty="0"/>
              <a:t>对应。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）公式</a:t>
            </a:r>
            <a:r>
              <a:rPr lang="zh-CN" altLang="en-US" sz="2400" dirty="0">
                <a:solidFill>
                  <a:srgbClr val="FF0000"/>
                </a:solidFill>
              </a:rPr>
              <a:t>右边的系数</a:t>
            </a:r>
            <a:r>
              <a:rPr lang="zh-CN" altLang="en-US" sz="2400" dirty="0"/>
              <a:t>与表格中的数量</a:t>
            </a:r>
            <a:r>
              <a:rPr lang="en-US" altLang="zh-CN" sz="2400" dirty="0"/>
              <a:t>N</a:t>
            </a:r>
            <a:r>
              <a:rPr lang="zh-CN" altLang="en-US" sz="2400" dirty="0"/>
              <a:t>相对应。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1484785"/>
            <a:ext cx="9144000" cy="1672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62" y="619494"/>
            <a:ext cx="9144000" cy="4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38"/>
    </mc:Choice>
    <mc:Fallback xmlns="">
      <p:transition spd="slow" advTm="58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神奇的公式是怎么得到的？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2857"/>
            <a:ext cx="10154344" cy="3993307"/>
          </a:xfrm>
        </p:spPr>
        <p:txBody>
          <a:bodyPr/>
          <a:lstStyle/>
          <a:p>
            <a:r>
              <a:rPr lang="zh-CN" altLang="en-US" dirty="0"/>
              <a:t>例如，右边的                  ，，      表示不用数字</a:t>
            </a:r>
            <a:r>
              <a:rPr lang="en-US" altLang="zh-CN" dirty="0"/>
              <a:t>1</a:t>
            </a:r>
            <a:r>
              <a:rPr lang="zh-CN" altLang="en-US" dirty="0"/>
              <a:t>，     表示用数字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这个公式实际上就是组合问题的反映：</a:t>
            </a:r>
            <a:r>
              <a:rPr lang="zh-CN" altLang="en-US" b="1" dirty="0"/>
              <a:t>用或者不用数字</a:t>
            </a:r>
            <a:r>
              <a:rPr lang="en-US" altLang="zh-CN" b="1" dirty="0"/>
              <a:t>1</a:t>
            </a:r>
            <a:r>
              <a:rPr lang="zh-CN" altLang="en-US" b="1" dirty="0"/>
              <a:t>、用或者不用数字</a:t>
            </a:r>
            <a:r>
              <a:rPr lang="en-US" altLang="zh-CN" b="1" dirty="0"/>
              <a:t>2</a:t>
            </a:r>
            <a:r>
              <a:rPr lang="zh-CN" altLang="en-US" b="1" dirty="0"/>
              <a:t>、用或者不用数字</a:t>
            </a:r>
            <a:r>
              <a:rPr lang="en-US" altLang="zh-CN" b="1" dirty="0"/>
              <a:t>3</a:t>
            </a:r>
            <a:r>
              <a:rPr lang="en-US" altLang="zh-CN" dirty="0"/>
              <a:t>......</a:t>
            </a:r>
            <a:r>
              <a:rPr lang="zh-CN" altLang="en-US" dirty="0"/>
              <a:t>公式就是这样构造出来的。</a:t>
            </a:r>
            <a:endParaRPr lang="en-US" altLang="zh-CN" dirty="0"/>
          </a:p>
          <a:p>
            <a:r>
              <a:rPr lang="zh-CN" altLang="en-US" dirty="0"/>
              <a:t>公式构造出来后，把它展开，就是组合问题的答案。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433643"/>
            <a:ext cx="9144000" cy="43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32857"/>
            <a:ext cx="1577888" cy="539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47" y="2104489"/>
            <a:ext cx="6572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56" y="2080614"/>
            <a:ext cx="647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22"/>
    </mc:Choice>
    <mc:Fallback xmlns="">
      <p:transition spd="slow" advTm="6062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母函数是一种幂级数，其中每一项的系数反映了这个序列的信息。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母函数的原理：“</a:t>
            </a:r>
            <a:r>
              <a:rPr lang="zh-CN" altLang="en-US" b="1" dirty="0"/>
              <a:t>把组合问题的加法与幂级数的乘幂对应起来</a:t>
            </a:r>
            <a:r>
              <a:rPr lang="zh-CN" altLang="en-US" dirty="0"/>
              <a:t>”。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母函数的原理</a:t>
            </a:r>
          </a:p>
        </p:txBody>
      </p:sp>
    </p:spTree>
    <p:extLst>
      <p:ext uri="{BB962C8B-B14F-4D97-AF65-F5344CB8AC3E}">
        <p14:creationId xmlns:p14="http://schemas.microsoft.com/office/powerpoint/2010/main" val="27589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76"/>
    </mc:Choice>
    <mc:Fallback xmlns="">
      <p:transition spd="slow" advTm="248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：整数划分问题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把一个正整数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分解成多个整数的和，这些数大于等于</a:t>
            </a:r>
            <a:r>
              <a:rPr lang="en-US" altLang="zh-CN" sz="2400" dirty="0"/>
              <a:t>1</a:t>
            </a:r>
            <a:r>
              <a:rPr lang="zh-CN" altLang="en-US" sz="2400" dirty="0"/>
              <a:t>，小于等于</a:t>
            </a:r>
            <a:r>
              <a:rPr lang="en-US" altLang="zh-CN" sz="2400" dirty="0"/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不同划分法的总数叫做划分数。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n = 4</a:t>
            </a:r>
            <a:r>
              <a:rPr lang="zh-CN" altLang="en-US" sz="2400" dirty="0"/>
              <a:t>时，有</a:t>
            </a:r>
            <a:r>
              <a:rPr lang="en-US" altLang="zh-CN" sz="2400" dirty="0"/>
              <a:t>5</a:t>
            </a:r>
            <a:r>
              <a:rPr lang="zh-CN" altLang="en-US" sz="2400" dirty="0"/>
              <a:t>种划分：</a:t>
            </a:r>
            <a:r>
              <a:rPr lang="en-US" altLang="zh-CN" sz="2400" dirty="0"/>
              <a:t>{1, 1, 1, 1}</a:t>
            </a:r>
            <a:r>
              <a:rPr lang="zh-CN" altLang="en-US" sz="2400" dirty="0"/>
              <a:t>、</a:t>
            </a:r>
            <a:r>
              <a:rPr lang="en-US" altLang="zh-CN" sz="2400" dirty="0"/>
              <a:t>{1, 1, 2}</a:t>
            </a:r>
            <a:r>
              <a:rPr lang="zh-CN" altLang="en-US" sz="2400" dirty="0"/>
              <a:t>、</a:t>
            </a:r>
            <a:r>
              <a:rPr lang="en-US" altLang="zh-CN" sz="2400" dirty="0"/>
              <a:t>{2, 2}</a:t>
            </a:r>
            <a:r>
              <a:rPr lang="zh-CN" altLang="en-US" sz="2400" dirty="0"/>
              <a:t>、</a:t>
            </a:r>
            <a:r>
              <a:rPr lang="en-US" altLang="zh-CN" sz="2400" dirty="0"/>
              <a:t>{1, 3}</a:t>
            </a:r>
            <a:r>
              <a:rPr lang="zh-CN" altLang="en-US" sz="2400" dirty="0"/>
              <a:t>、</a:t>
            </a:r>
            <a:r>
              <a:rPr lang="en-US" altLang="zh-CN" sz="2400" dirty="0"/>
              <a:t>{4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24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74"/>
    </mc:Choice>
    <mc:Fallback xmlns="">
      <p:transition spd="slow" advTm="3827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433532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设计整数划分的母函数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212977"/>
            <a:ext cx="8435280" cy="2913187"/>
          </a:xfrm>
        </p:spPr>
        <p:txBody>
          <a:bodyPr/>
          <a:lstStyle/>
          <a:p>
            <a:r>
              <a:rPr lang="zh-CN" altLang="en-US" dirty="0"/>
              <a:t>其中，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含义是：</a:t>
            </a:r>
            <a:r>
              <a:rPr lang="zh-CN" altLang="en-US" b="1" dirty="0"/>
              <a:t>不用数字</a:t>
            </a:r>
            <a:r>
              <a:rPr lang="en-US" altLang="zh-CN" b="1" dirty="0"/>
              <a:t>1</a:t>
            </a:r>
            <a:r>
              <a:rPr lang="zh-CN" altLang="en-US" b="1" dirty="0"/>
              <a:t>、用一次</a:t>
            </a:r>
            <a:r>
              <a:rPr lang="en-US" altLang="zh-CN" b="1" dirty="0"/>
              <a:t>1</a:t>
            </a:r>
            <a:r>
              <a:rPr lang="zh-CN" altLang="en-US" b="1" dirty="0"/>
              <a:t>、用两次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dirty="0"/>
              <a:t>.....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母函数展开后，第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项的系数，就是数字</a:t>
            </a:r>
            <a:r>
              <a:rPr lang="en-US" altLang="zh-CN" dirty="0"/>
              <a:t>n</a:t>
            </a:r>
            <a:r>
              <a:rPr lang="zh-CN" altLang="en-US" dirty="0"/>
              <a:t>的划分数。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6792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140968"/>
            <a:ext cx="3495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47"/>
    </mc:Choice>
    <mc:Fallback xmlns="">
      <p:transition spd="slow" advTm="411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662</Words>
  <Application>Microsoft Office PowerPoint</Application>
  <PresentationFormat>宽屏</PresentationFormat>
  <Paragraphs>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7.8 母函数</vt:lpstr>
      <vt:lpstr>母函数</vt:lpstr>
      <vt:lpstr>普通型母函数  例1：一个简单组合问题</vt:lpstr>
      <vt:lpstr>PowerPoint 演示文稿</vt:lpstr>
      <vt:lpstr>PowerPoint 演示文稿</vt:lpstr>
      <vt:lpstr>神奇的公式是怎么得到的？</vt:lpstr>
      <vt:lpstr>母函数的原理</vt:lpstr>
      <vt:lpstr>例2：整数划分问题</vt:lpstr>
      <vt:lpstr>设计整数划分的母函数</vt:lpstr>
      <vt:lpstr>编程计算展开的系数</vt:lpstr>
      <vt:lpstr>指数型母函数</vt:lpstr>
      <vt:lpstr>设计母函数</vt:lpstr>
      <vt:lpstr>怎么设计出来的？</vt:lpstr>
      <vt:lpstr>PowerPoint 演示文稿</vt:lpstr>
      <vt:lpstr>PowerPoint 演示文稿</vt:lpstr>
      <vt:lpstr>母函数与泰勒级数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2143</cp:revision>
  <dcterms:created xsi:type="dcterms:W3CDTF">2012-02-15T09:22:00Z</dcterms:created>
  <dcterms:modified xsi:type="dcterms:W3CDTF">2023-02-23T10:37:13Z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