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496" r:id="rId2"/>
    <p:sldId id="472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  <p:cmAuthor id="3" name="未知用户1" initials="未知用户1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>
      <p:cViewPr>
        <p:scale>
          <a:sx n="100" d="100"/>
          <a:sy n="100" d="100"/>
        </p:scale>
        <p:origin x="999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05150C9-70D6-4696-8AA8-694AFB20EAC0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B45FA10-9586-4305-A39A-998DB20935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4BBC5C60-9B41-42AC-8CFC-5FF92C738152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66225C08-41DE-45A6-A32A-7C9BC603CA9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47D70-719A-412E-BC56-969889F0EEA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392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7413D-779E-44A9-803F-65ED83A4ADE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321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64976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192B1-1576-4FE9-AAA1-FCA1EE881FB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732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D69CEF-E2D4-4080-B16D-60199CF6423F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9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57130-7D1D-4C72-A2D2-AB2492C1296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471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F3B8E5-C0CE-4863-B079-A69276AD1633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4083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EC948-E11B-43EB-9DD5-D9D87290F6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690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F2FEC-0E9D-482C-ABB0-1CB245CCFC3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4344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52ECC-AA9F-4D11-B2F6-83E8B4E94418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927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4CC31-0791-45D7-804C-DFF5C7A5538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157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华东理工大学 罗勇军</a:t>
            </a: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727C22-93FF-47AB-8736-71A17B5BCC4A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3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8.2 </a:t>
            </a:r>
            <a:r>
              <a:rPr lang="zh-CN" altLang="en-US" sz="4000" dirty="0" smtClean="0">
                <a:solidFill>
                  <a:srgbClr val="FF0000"/>
                </a:solidFill>
              </a:rPr>
              <a:t>圆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8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6"/>
    </mc:Choice>
    <mc:Fallback xmlns="">
      <p:transition spd="slow" advTm="1632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65679"/>
            <a:ext cx="8229600" cy="562074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模拟退火算法求最小圆覆盖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8127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min_cover_circle</a:t>
            </a:r>
            <a:r>
              <a:rPr lang="en-US" altLang="zh-CN" sz="1800" dirty="0"/>
              <a:t>(Point *p, int n, Point &amp;c, double &amp;r){</a:t>
            </a:r>
          </a:p>
          <a:p>
            <a:pPr marL="0" indent="0">
              <a:buNone/>
            </a:pPr>
            <a:r>
              <a:rPr lang="en-US" altLang="zh-CN" sz="1800" dirty="0"/>
              <a:t>    double T = 100.0;      //</a:t>
            </a:r>
            <a:r>
              <a:rPr lang="zh-CN" altLang="en-US" sz="1800" dirty="0"/>
              <a:t>初始温度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double delta = 0.98;  //</a:t>
            </a:r>
            <a:r>
              <a:rPr lang="zh-CN" altLang="en-US" sz="1800" dirty="0"/>
              <a:t>降温系数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c = p[0]; </a:t>
            </a:r>
          </a:p>
          <a:p>
            <a:pPr marL="0" indent="0">
              <a:buNone/>
            </a:pPr>
            <a:r>
              <a:rPr lang="en-US" altLang="zh-CN" sz="1800" dirty="0"/>
              <a:t>    int pos;</a:t>
            </a:r>
          </a:p>
          <a:p>
            <a:pPr marL="0" indent="0">
              <a:buNone/>
            </a:pPr>
            <a:r>
              <a:rPr lang="en-US" altLang="zh-CN" sz="1800" dirty="0"/>
              <a:t>    while (T &gt; eps){       //eps</a:t>
            </a:r>
            <a:r>
              <a:rPr lang="zh-CN" altLang="en-US" sz="1800" dirty="0"/>
              <a:t>是终止温度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pos = 0; r=0;       //</a:t>
            </a:r>
            <a:r>
              <a:rPr lang="zh-CN" altLang="en-US" sz="1800" dirty="0"/>
              <a:t>初始： </a:t>
            </a:r>
            <a:r>
              <a:rPr lang="en-US" altLang="zh-CN" sz="1800" dirty="0"/>
              <a:t>p[0]</a:t>
            </a:r>
            <a:r>
              <a:rPr lang="zh-CN" altLang="en-US" sz="1800" dirty="0"/>
              <a:t>是圆心，半径是</a:t>
            </a:r>
            <a:r>
              <a:rPr lang="en-US" altLang="zh-CN" sz="1800" dirty="0"/>
              <a:t>0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/>
              <a:t>for(int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&lt;= n – 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 //</a:t>
            </a:r>
            <a:r>
              <a:rPr lang="zh-CN" altLang="en-US" sz="1800" dirty="0"/>
              <a:t>找距圆心最远的点</a:t>
            </a:r>
          </a:p>
          <a:p>
            <a:pPr marL="0" indent="0"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/>
              <a:t>if (Distance(c, p[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 &gt; r){</a:t>
            </a:r>
          </a:p>
          <a:p>
            <a:pPr marL="0" indent="0">
              <a:buNone/>
            </a:pPr>
            <a:r>
              <a:rPr lang="en-US" altLang="zh-CN" sz="1800" dirty="0"/>
              <a:t>                r = Distance(c, p[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]);     //</a:t>
            </a:r>
            <a:r>
              <a:rPr lang="zh-CN" altLang="en-US" sz="1800" dirty="0"/>
              <a:t>距圆心最远的点，肯定在圆周上</a:t>
            </a:r>
          </a:p>
          <a:p>
            <a:pPr marL="0" indent="0">
              <a:buNone/>
            </a:pPr>
            <a:r>
              <a:rPr lang="zh-CN" altLang="en-US" sz="1800" dirty="0"/>
              <a:t>                </a:t>
            </a:r>
            <a:r>
              <a:rPr lang="en-US" altLang="zh-CN" sz="1800" dirty="0"/>
              <a:t>pos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            }</a:t>
            </a:r>
          </a:p>
          <a:p>
            <a:pPr marL="0" indent="0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c.x</a:t>
            </a:r>
            <a:r>
              <a:rPr lang="en-US" altLang="zh-CN" sz="1800" dirty="0"/>
              <a:t> += (p[pos].x – </a:t>
            </a:r>
            <a:r>
              <a:rPr lang="en-US" altLang="zh-CN" sz="1800" dirty="0" err="1"/>
              <a:t>c.x</a:t>
            </a:r>
            <a:r>
              <a:rPr lang="en-US" altLang="zh-CN" sz="1800" dirty="0"/>
              <a:t>) / r * T;  //</a:t>
            </a:r>
            <a:r>
              <a:rPr lang="zh-CN" altLang="en-US" sz="1800" dirty="0"/>
              <a:t>逼近最后的解</a:t>
            </a:r>
          </a:p>
          <a:p>
            <a:pPr marL="0" indent="0">
              <a:buNone/>
            </a:pPr>
            <a:r>
              <a:rPr lang="zh-CN" altLang="en-US" sz="1800" dirty="0"/>
              <a:t>        </a:t>
            </a:r>
            <a:r>
              <a:rPr lang="en-US" altLang="zh-CN" sz="1800" dirty="0" err="1"/>
              <a:t>c.y</a:t>
            </a:r>
            <a:r>
              <a:rPr lang="en-US" altLang="zh-CN" sz="1800" dirty="0"/>
              <a:t> += (p[pos].y – </a:t>
            </a:r>
            <a:r>
              <a:rPr lang="en-US" altLang="zh-CN" sz="1800" dirty="0" err="1"/>
              <a:t>c.y</a:t>
            </a:r>
            <a:r>
              <a:rPr lang="en-US" altLang="zh-CN" sz="1800" dirty="0"/>
              <a:t>) / r * T;</a:t>
            </a:r>
          </a:p>
          <a:p>
            <a:pPr marL="0" indent="0">
              <a:buNone/>
            </a:pPr>
            <a:r>
              <a:rPr lang="en-US" altLang="zh-CN" sz="1800" dirty="0"/>
              <a:t>        T *= delta;</a:t>
            </a:r>
          </a:p>
          <a:p>
            <a:pPr marL="0" indent="0">
              <a:buNone/>
            </a:pPr>
            <a:r>
              <a:rPr lang="en-US" altLang="zh-CN" sz="1800" dirty="0"/>
              <a:t>    }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77"/>
    </mc:Choice>
    <mc:Fallback xmlns="">
      <p:transition spd="slow" advTm="4607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模拟退火的程序很简单，不过，需要仔细选择初始温度</a:t>
            </a:r>
            <a:r>
              <a:rPr lang="en-US" altLang="zh-CN" sz="2800" dirty="0"/>
              <a:t>T</a:t>
            </a:r>
            <a:r>
              <a:rPr lang="zh-CN" altLang="en-US" sz="2800" dirty="0"/>
              <a:t>、降温系数</a:t>
            </a:r>
            <a:r>
              <a:rPr lang="en-US" altLang="zh-CN" sz="2800" dirty="0"/>
              <a:t>delta</a:t>
            </a:r>
            <a:r>
              <a:rPr lang="zh-CN" altLang="en-US" sz="2800" dirty="0"/>
              <a:t>、终止温度</a:t>
            </a:r>
            <a:r>
              <a:rPr lang="en-US" altLang="zh-CN" sz="2800" dirty="0"/>
              <a:t>eps</a:t>
            </a:r>
            <a:r>
              <a:rPr lang="zh-CN" altLang="en-US" sz="2800" dirty="0"/>
              <a:t>等，程序的复杂度也和它们有关。</a:t>
            </a:r>
            <a:endParaRPr lang="en-US" altLang="zh-CN" sz="2800" dirty="0"/>
          </a:p>
          <a:p>
            <a:r>
              <a:rPr lang="zh-CN" altLang="en-US" sz="2800" dirty="0"/>
              <a:t>一般情况下，模拟退火算法的复杂度远高于几何算法。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73"/>
    </mc:Choice>
    <mc:Fallback xmlns="">
      <p:transition spd="slow" advTm="256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</a:rPr>
              <a:t>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圆的定义：</a:t>
            </a:r>
            <a:r>
              <a:rPr lang="zh-CN" altLang="en-US" sz="2800" dirty="0"/>
              <a:t>用圆心和半径表示圆。</a:t>
            </a:r>
          </a:p>
          <a:p>
            <a:pPr marL="0" indent="0">
              <a:buNone/>
            </a:pPr>
            <a:r>
              <a:rPr lang="en-US" altLang="zh-CN" sz="2400" dirty="0"/>
              <a:t>struct Circle{</a:t>
            </a:r>
          </a:p>
          <a:p>
            <a:pPr marL="0" indent="0">
              <a:buNone/>
            </a:pPr>
            <a:r>
              <a:rPr lang="en-US" altLang="zh-CN" sz="2400" dirty="0"/>
              <a:t>    Point c;   //</a:t>
            </a:r>
            <a:r>
              <a:rPr lang="zh-CN" altLang="en-US" sz="2400" dirty="0"/>
              <a:t>圆心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double r;  //</a:t>
            </a:r>
            <a:r>
              <a:rPr lang="zh-CN" altLang="en-US" sz="2400" dirty="0"/>
              <a:t>半径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Circle(){}</a:t>
            </a:r>
          </a:p>
          <a:p>
            <a:pPr marL="0" indent="0">
              <a:buNone/>
            </a:pPr>
            <a:r>
              <a:rPr lang="en-US" altLang="zh-CN" sz="2400" dirty="0"/>
              <a:t>    Circle(Point </a:t>
            </a:r>
            <a:r>
              <a:rPr lang="en-US" altLang="zh-CN" sz="2400" dirty="0" err="1"/>
              <a:t>c,double</a:t>
            </a:r>
            <a:r>
              <a:rPr lang="en-US" altLang="zh-CN" sz="2400" dirty="0"/>
              <a:t> r):</a:t>
            </a:r>
            <a:r>
              <a:rPr lang="en-US" altLang="zh-CN" sz="2400" dirty="0" smtClean="0"/>
              <a:t>c(c),r(r){}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Circle(double </a:t>
            </a:r>
            <a:r>
              <a:rPr lang="en-US" altLang="zh-CN" sz="2400" dirty="0" err="1"/>
              <a:t>x,double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y,double</a:t>
            </a:r>
            <a:r>
              <a:rPr lang="en-US" altLang="zh-CN" sz="2400" dirty="0"/>
              <a:t> _r){c=Point(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);r = _r;}</a:t>
            </a:r>
          </a:p>
          <a:p>
            <a:pPr marL="0" indent="0">
              <a:buNone/>
            </a:pPr>
            <a:r>
              <a:rPr lang="en-US" altLang="zh-CN" sz="2400" dirty="0"/>
              <a:t>};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74"/>
    </mc:Choice>
    <mc:Fallback xmlns="">
      <p:transition spd="slow" advTm="1747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点和圆的关系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点和圆的关系，根据点到圆心的距离判断。</a:t>
            </a:r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Point_circle_relation</a:t>
            </a:r>
            <a:r>
              <a:rPr lang="en-US" altLang="zh-CN" sz="2400" dirty="0"/>
              <a:t>(Point p, Circle C){</a:t>
            </a:r>
          </a:p>
          <a:p>
            <a:pPr marL="0" indent="0">
              <a:buNone/>
            </a:pPr>
            <a:r>
              <a:rPr lang="en-US" altLang="zh-CN" sz="2400" dirty="0"/>
              <a:t>    double 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= Distance(</a:t>
            </a:r>
            <a:r>
              <a:rPr lang="en-US" altLang="zh-CN" sz="2400" dirty="0" err="1"/>
              <a:t>p,C.c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– </a:t>
            </a:r>
            <a:r>
              <a:rPr lang="en-US" altLang="zh-CN" sz="2400" dirty="0" err="1"/>
              <a:t>C.r</a:t>
            </a:r>
            <a:r>
              <a:rPr lang="en-US" altLang="zh-CN" sz="2400" dirty="0"/>
              <a:t>) &lt; 0) return 0;   //0 </a:t>
            </a:r>
            <a:r>
              <a:rPr lang="zh-CN" altLang="en-US" sz="2400" dirty="0"/>
              <a:t>点在圆内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– </a:t>
            </a:r>
            <a:r>
              <a:rPr lang="en-US" altLang="zh-CN" sz="2400" dirty="0" err="1"/>
              <a:t>C.r</a:t>
            </a:r>
            <a:r>
              <a:rPr lang="en-US" altLang="zh-CN" sz="2400" dirty="0"/>
              <a:t>) ==0) return 1;   //1 </a:t>
            </a:r>
            <a:r>
              <a:rPr lang="zh-CN" altLang="en-US" sz="2400" dirty="0"/>
              <a:t>圆上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2;                               //2 </a:t>
            </a:r>
            <a:r>
              <a:rPr lang="zh-CN" altLang="en-US" sz="2400" dirty="0"/>
              <a:t>圆外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7"/>
    </mc:Choice>
    <mc:Fallback xmlns="">
      <p:transition spd="slow" advTm="1003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直线和圆的关系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直线和圆的关系，根据圆心到直线的距离判断。</a:t>
            </a:r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Line_circle_relation</a:t>
            </a:r>
            <a:r>
              <a:rPr lang="en-US" altLang="zh-CN" sz="2400" dirty="0"/>
              <a:t>(Line </a:t>
            </a:r>
            <a:r>
              <a:rPr lang="en-US" altLang="zh-CN" sz="2400" dirty="0" err="1"/>
              <a:t>v,Circle</a:t>
            </a:r>
            <a:r>
              <a:rPr lang="en-US" altLang="zh-CN" sz="2400" dirty="0"/>
              <a:t> C){</a:t>
            </a:r>
          </a:p>
          <a:p>
            <a:pPr marL="0" indent="0">
              <a:buNone/>
            </a:pPr>
            <a:r>
              <a:rPr lang="en-US" altLang="zh-CN" sz="2400" dirty="0"/>
              <a:t>    double 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Dis_point_line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C.c,v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&lt; 0) return 0;     //0 </a:t>
            </a:r>
            <a:r>
              <a:rPr lang="zh-CN" altLang="en-US" sz="2400" dirty="0"/>
              <a:t>直线和圆相交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==0) return 1;     //1 </a:t>
            </a:r>
            <a:r>
              <a:rPr lang="zh-CN" altLang="en-US" sz="2400" dirty="0"/>
              <a:t>直线和圆相切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2;                               //2 </a:t>
            </a:r>
            <a:r>
              <a:rPr lang="zh-CN" altLang="en-US" sz="2400" dirty="0"/>
              <a:t>直线在圆外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05"/>
    </mc:Choice>
    <mc:Fallback xmlns="">
      <p:transition spd="slow" advTm="1220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线段和圆的关系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线段和圆的关系，根据圆心到线段的距离判断。</a:t>
            </a:r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Seg_circle_relation</a:t>
            </a:r>
            <a:r>
              <a:rPr lang="en-US" altLang="zh-CN" sz="2400" dirty="0"/>
              <a:t>(Segment </a:t>
            </a:r>
            <a:r>
              <a:rPr lang="en-US" altLang="zh-CN" sz="2400" dirty="0" err="1"/>
              <a:t>v,Circle</a:t>
            </a:r>
            <a:r>
              <a:rPr lang="en-US" altLang="zh-CN" sz="2400" dirty="0"/>
              <a:t> C){</a:t>
            </a:r>
          </a:p>
          <a:p>
            <a:pPr marL="0" indent="0">
              <a:buNone/>
            </a:pPr>
            <a:r>
              <a:rPr lang="en-US" altLang="zh-CN" sz="2400" dirty="0"/>
              <a:t>    double </a:t>
            </a:r>
            <a:r>
              <a:rPr lang="en-US" altLang="zh-CN" sz="2400" dirty="0" err="1"/>
              <a:t>dst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Dis_point_seg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C.c,v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    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&lt; 0) return 0;  //0</a:t>
            </a:r>
            <a:r>
              <a:rPr lang="zh-CN" altLang="en-US" sz="2400" dirty="0"/>
              <a:t>线段在圆内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sgn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dst-C.r</a:t>
            </a:r>
            <a:r>
              <a:rPr lang="en-US" altLang="zh-CN" sz="2400" dirty="0"/>
              <a:t>) ==0) return 1;  //1</a:t>
            </a:r>
            <a:r>
              <a:rPr lang="zh-CN" altLang="en-US" sz="2400" dirty="0"/>
              <a:t>线段和圆相切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return 2;                           //2</a:t>
            </a:r>
            <a:r>
              <a:rPr lang="zh-CN" altLang="en-US" sz="2400" dirty="0"/>
              <a:t>线段在圆外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5"/>
    </mc:Choice>
    <mc:Fallback xmlns="">
      <p:transition spd="slow" advTm="1079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直线和圆的交点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求直线和圆的交点，可以按下图所示，先求圆心</a:t>
            </a:r>
            <a:r>
              <a:rPr lang="en-US" altLang="zh-CN" sz="2400" dirty="0"/>
              <a:t>c</a:t>
            </a:r>
            <a:r>
              <a:rPr lang="zh-CN" altLang="en-US" sz="2400" dirty="0"/>
              <a:t>在直线上的投影</a:t>
            </a:r>
            <a:r>
              <a:rPr lang="en-US" altLang="zh-CN" sz="2400" dirty="0"/>
              <a:t>q</a:t>
            </a:r>
            <a:r>
              <a:rPr lang="zh-CN" altLang="en-US" sz="2400" dirty="0"/>
              <a:t>，再求得距离</a:t>
            </a:r>
            <a:r>
              <a:rPr lang="en-US" altLang="zh-CN" sz="2400" dirty="0"/>
              <a:t>d</a:t>
            </a:r>
            <a:r>
              <a:rPr lang="zh-CN" altLang="en-US" sz="2400" dirty="0"/>
              <a:t>，然后根据</a:t>
            </a:r>
            <a:r>
              <a:rPr lang="en-US" altLang="zh-CN" sz="2400" dirty="0"/>
              <a:t>r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求出长度</a:t>
            </a:r>
            <a:r>
              <a:rPr lang="en-US" altLang="zh-CN" sz="2400" dirty="0"/>
              <a:t>k</a:t>
            </a:r>
            <a:r>
              <a:rPr lang="zh-CN" altLang="en-US" sz="2400" dirty="0"/>
              <a:t>，最后求出两个交点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a</a:t>
            </a:r>
            <a:r>
              <a:rPr lang="en-US" altLang="zh-CN" sz="2400" i="1" dirty="0"/>
              <a:t>=</a:t>
            </a:r>
            <a:r>
              <a:rPr lang="en-US" altLang="zh-CN" sz="2400" i="1" dirty="0" err="1"/>
              <a:t>q+n</a:t>
            </a:r>
            <a:r>
              <a:rPr lang="en-US" altLang="zh-CN" sz="2400" i="1" dirty="0"/>
              <a:t>*k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b</a:t>
            </a:r>
            <a:r>
              <a:rPr lang="en-US" altLang="zh-CN" sz="2400" i="1" dirty="0"/>
              <a:t>=q-n*k</a:t>
            </a:r>
            <a:r>
              <a:rPr lang="zh-CN" altLang="en-US" sz="2400" dirty="0"/>
              <a:t>，其中</a:t>
            </a:r>
            <a:r>
              <a:rPr lang="en-US" altLang="zh-CN" sz="2400" i="1" dirty="0"/>
              <a:t>k</a:t>
            </a:r>
            <a:r>
              <a:rPr lang="zh-CN" altLang="en-US" sz="2400" dirty="0"/>
              <a:t>是直线的单位向量。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8370" name="Picture 2" descr="C:\Users\luo\AppData\Local\Temp\ksohtml15192\wps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2924945"/>
            <a:ext cx="3824064" cy="299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3"/>
    </mc:Choice>
    <mc:Fallback xmlns="">
      <p:transition spd="slow" advTm="272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0070C0"/>
                </a:solidFill>
              </a:rPr>
              <a:t>最小圆覆盖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/>
          <a:lstStyle/>
          <a:p>
            <a:r>
              <a:rPr lang="zh-CN" altLang="en-US" sz="2800" dirty="0"/>
              <a:t>最小圆覆盖问题：给定</a:t>
            </a:r>
            <a:r>
              <a:rPr lang="en-US" altLang="zh-CN" sz="2800" dirty="0"/>
              <a:t>n</a:t>
            </a:r>
            <a:r>
              <a:rPr lang="zh-CN" altLang="en-US" sz="2800" dirty="0"/>
              <a:t>个点的平面坐标，求一个半径最小的圆，把</a:t>
            </a:r>
            <a:r>
              <a:rPr lang="en-US" altLang="zh-CN" sz="2800" dirty="0"/>
              <a:t>n</a:t>
            </a:r>
            <a:r>
              <a:rPr lang="zh-CN" altLang="en-US" sz="2800" dirty="0"/>
              <a:t>个点全部包围，部分点在圆上。</a:t>
            </a:r>
          </a:p>
          <a:p>
            <a:r>
              <a:rPr lang="zh-CN" altLang="en-US" sz="2800" dirty="0"/>
              <a:t>常见的算法有两种：几何算法、模拟退火算法。</a:t>
            </a:r>
          </a:p>
          <a:p>
            <a:endParaRPr lang="zh-CN" altLang="en-US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12"/>
    </mc:Choice>
    <mc:Fallback xmlns="">
      <p:transition spd="slow" advTm="3181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3281" y="549632"/>
            <a:ext cx="8229600" cy="778098"/>
          </a:xfrm>
        </p:spPr>
        <p:txBody>
          <a:bodyPr/>
          <a:lstStyle/>
          <a:p>
            <a:r>
              <a:rPr lang="zh-CN" altLang="en-US" sz="3600" dirty="0">
                <a:solidFill>
                  <a:srgbClr val="0070C0"/>
                </a:solidFill>
              </a:rPr>
              <a:t>几何算法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zh-CN" altLang="en-US" sz="2400" dirty="0"/>
              <a:t>最小圆可以由</a:t>
            </a:r>
            <a:r>
              <a:rPr lang="en-US" altLang="zh-CN" sz="2400" dirty="0"/>
              <a:t>n</a:t>
            </a:r>
            <a:r>
              <a:rPr lang="zh-CN" altLang="en-US" sz="2400" dirty="0"/>
              <a:t>个点中的两个点或三个点确定。</a:t>
            </a:r>
            <a:endParaRPr lang="en-US" altLang="zh-CN" sz="2400" dirty="0"/>
          </a:p>
          <a:p>
            <a:r>
              <a:rPr lang="zh-CN" altLang="en-US" sz="2400" dirty="0"/>
              <a:t>两点定圆时，圆心是线段</a:t>
            </a:r>
            <a:r>
              <a:rPr lang="en-US" altLang="zh-CN" sz="2400" dirty="0"/>
              <a:t>AB</a:t>
            </a:r>
            <a:r>
              <a:rPr lang="zh-CN" altLang="en-US" sz="2400" dirty="0"/>
              <a:t>的中点，半径是</a:t>
            </a:r>
            <a:r>
              <a:rPr lang="en-US" altLang="zh-CN" sz="2400" dirty="0"/>
              <a:t>AB</a:t>
            </a:r>
            <a:r>
              <a:rPr lang="zh-CN" altLang="en-US" sz="2400" dirty="0"/>
              <a:t>长度的一半，其它点都在这个圆内。</a:t>
            </a:r>
            <a:endParaRPr lang="en-US" altLang="zh-CN" sz="2400" dirty="0"/>
          </a:p>
          <a:p>
            <a:r>
              <a:rPr lang="zh-CN" altLang="en-US" sz="2400" dirty="0"/>
              <a:t>如果两点不足以包围所有点，就需要三点定圆，此时圆心是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这</a:t>
            </a:r>
            <a:r>
              <a:rPr lang="en-US" altLang="zh-CN" sz="2400" dirty="0"/>
              <a:t>3</a:t>
            </a:r>
            <a:r>
              <a:rPr lang="zh-CN" altLang="en-US" sz="2400" dirty="0"/>
              <a:t>个点组成的三角形的外心。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  <p:pic>
        <p:nvPicPr>
          <p:cNvPr id="59394" name="Picture 2" descr="C:\Users\luo\AppData\Local\Temp\ksohtml15192\wps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1" y="3501009"/>
            <a:ext cx="5340917" cy="198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69"/>
    </mc:Choice>
    <mc:Fallback xmlns="">
      <p:transition spd="slow" advTm="3396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/>
          <a:lstStyle/>
          <a:p>
            <a:r>
              <a:rPr lang="zh-CN" altLang="en-US" sz="3200" dirty="0">
                <a:solidFill>
                  <a:srgbClr val="0070C0"/>
                </a:solidFill>
              </a:rPr>
              <a:t>增量法求最小圆覆盖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从一个点开始，每次加入一个新的点，更新最小圆，直到扩展到全部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个点。设前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个点的最小覆盖圆是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，过程如下：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）加第</a:t>
            </a:r>
            <a:r>
              <a:rPr lang="en-US" altLang="zh-CN" sz="2400" dirty="0"/>
              <a:t>1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。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的圆心就是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，半径为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）加第</a:t>
            </a:r>
            <a:r>
              <a:rPr lang="en-US" altLang="zh-CN" sz="2400" dirty="0"/>
              <a:t>2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。新的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的圆心是线段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的中心，半径为两点距离的一半。这一步操作是两点定圆。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）加第</a:t>
            </a:r>
            <a:r>
              <a:rPr lang="en-US" altLang="zh-CN" sz="2400" dirty="0"/>
              <a:t>3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。有两种情况：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在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的内部或圆周上，不影响原来的最小圆，忽略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；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在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的外部，此时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已不能覆盖所有</a:t>
            </a:r>
            <a:r>
              <a:rPr lang="en-US" altLang="zh-CN" sz="2400" dirty="0"/>
              <a:t>3</a:t>
            </a:r>
            <a:r>
              <a:rPr lang="zh-CN" altLang="en-US" sz="2400" dirty="0"/>
              <a:t>个点，需要更新。</a:t>
            </a: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）加第</a:t>
            </a:r>
            <a:r>
              <a:rPr lang="en-US" altLang="zh-CN" sz="2400" dirty="0"/>
              <a:t>4</a:t>
            </a:r>
            <a:r>
              <a:rPr lang="zh-CN" altLang="en-US" sz="2400" dirty="0"/>
              <a:t>个点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4</a:t>
            </a:r>
            <a:r>
              <a:rPr lang="zh-CN" altLang="en-US" sz="2400" dirty="0"/>
              <a:t>。分析和步骤（</a:t>
            </a:r>
            <a:r>
              <a:rPr lang="en-US" altLang="zh-CN" sz="2400" dirty="0"/>
              <a:t>3</a:t>
            </a:r>
            <a:r>
              <a:rPr lang="zh-CN" altLang="en-US" sz="2400" dirty="0"/>
              <a:t>）类似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华东理工大学 罗勇军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6"/>
    </mc:Choice>
    <mc:Fallback xmlns="">
      <p:transition spd="slow" advTm="2165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911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Wingdings</vt:lpstr>
      <vt:lpstr>默认设计模板</vt:lpstr>
      <vt:lpstr>8.2 圆</vt:lpstr>
      <vt:lpstr>圆</vt:lpstr>
      <vt:lpstr>点和圆的关系</vt:lpstr>
      <vt:lpstr>直线和圆的关系</vt:lpstr>
      <vt:lpstr>线段和圆的关系</vt:lpstr>
      <vt:lpstr>直线和圆的交点</vt:lpstr>
      <vt:lpstr>最小圆覆盖</vt:lpstr>
      <vt:lpstr>几何算法</vt:lpstr>
      <vt:lpstr>增量法求最小圆覆盖</vt:lpstr>
      <vt:lpstr>模拟退火算法求最小圆覆盖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1735</cp:revision>
  <dcterms:created xsi:type="dcterms:W3CDTF">2012-02-15T09:22:00Z</dcterms:created>
  <dcterms:modified xsi:type="dcterms:W3CDTF">2023-02-23T10:55:35Z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