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496" r:id="rId2"/>
    <p:sldId id="482" r:id="rId3"/>
    <p:sldId id="483" r:id="rId4"/>
    <p:sldId id="484" r:id="rId5"/>
    <p:sldId id="485" r:id="rId6"/>
    <p:sldId id="486" r:id="rId7"/>
    <p:sldId id="487" r:id="rId8"/>
    <p:sldId id="488" r:id="rId9"/>
    <p:sldId id="489" r:id="rId10"/>
    <p:sldId id="490" r:id="rId11"/>
    <p:sldId id="491" r:id="rId12"/>
    <p:sldId id="492" r:id="rId13"/>
    <p:sldId id="493" r:id="rId14"/>
    <p:sldId id="495" r:id="rId15"/>
    <p:sldId id="494" r:id="rId16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  <p:cmAuthor id="3" name="未知用户1" initials="未知用户1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>
      <p:cViewPr>
        <p:scale>
          <a:sx n="66" d="100"/>
          <a:sy n="66" d="100"/>
        </p:scale>
        <p:origin x="2319" y="109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E05150C9-70D6-4696-8AA8-694AFB20EAC0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3B45FA10-9586-4305-A39A-998DB2093593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4BBC5C60-9B41-42AC-8CFC-5FF92C738152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66225C08-41DE-45A6-A32A-7C9BC603CA93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47D70-719A-412E-BC56-969889F0EEAF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4392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57413D-779E-44A9-803F-65ED83A4ADE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6321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27C22-93FF-47AB-8736-71A17B5BCC4A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4649764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192B1-1576-4FE9-AAA1-FCA1EE881FB3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1732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D69CEF-E2D4-4080-B16D-60199CF6423F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2091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57130-7D1D-4C72-A2D2-AB2492C1296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0471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F3B8E5-C0CE-4863-B079-A69276AD1633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40830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BEC948-E11B-43EB-9DD5-D9D87290F6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9690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0F2FEC-0E9D-482C-ABB0-1CB245CCFC3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4344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52ECC-AA9F-4D11-B2F6-83E8B4E94418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49277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4CC31-0791-45D7-804C-DFF5C7A5538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6157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D727C22-93FF-47AB-8736-71A17B5BCC4A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93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1271464" y="55780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8.3 </a:t>
            </a:r>
            <a:r>
              <a:rPr lang="zh-CN" altLang="en-US" sz="4000" dirty="0" smtClean="0">
                <a:solidFill>
                  <a:srgbClr val="FF0000"/>
                </a:solidFill>
              </a:rPr>
              <a:t>三维几何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>
          <a:xfrm>
            <a:off x="1271464" y="1988840"/>
            <a:ext cx="5688632" cy="288032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三维点和向量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三维点积、叉积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最小球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三维凸包</a:t>
            </a:r>
            <a:endParaRPr lang="en-US" altLang="zh-CN" dirty="0"/>
          </a:p>
        </p:txBody>
      </p:sp>
      <p:sp>
        <p:nvSpPr>
          <p:cNvPr id="7" name="页脚占位符 7"/>
          <p:cNvSpPr txBox="1">
            <a:spLocks/>
          </p:cNvSpPr>
          <p:nvPr/>
        </p:nvSpPr>
        <p:spPr>
          <a:xfrm>
            <a:off x="7464152" y="127000"/>
            <a:ext cx="4464496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>
                <a:solidFill>
                  <a:srgbClr val="0070C0"/>
                </a:solidFill>
              </a:rPr>
              <a:t>《</a:t>
            </a:r>
            <a:r>
              <a:rPr lang="zh-CN" altLang="en-US" sz="2000">
                <a:solidFill>
                  <a:srgbClr val="0070C0"/>
                </a:solidFill>
              </a:rPr>
              <a:t>算法竞赛</a:t>
            </a:r>
            <a:r>
              <a:rPr lang="en-US" altLang="zh-CN" sz="2000">
                <a:solidFill>
                  <a:srgbClr val="0070C0"/>
                </a:solidFill>
              </a:rPr>
              <a:t>》</a:t>
            </a:r>
            <a:r>
              <a:rPr lang="zh-CN" altLang="en-US" sz="2000">
                <a:solidFill>
                  <a:srgbClr val="0070C0"/>
                </a:solidFill>
              </a:rPr>
              <a:t>清华大学出版社 罗勇军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690395"/>
            <a:ext cx="3261808" cy="426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44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29"/>
    </mc:Choice>
    <mc:Fallback xmlns="">
      <p:transition spd="slow" advTm="902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平面的有关问题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四点共平面</a:t>
            </a:r>
            <a:endParaRPr lang="en-US" altLang="zh-CN" sz="2800" dirty="0"/>
          </a:p>
          <a:p>
            <a:r>
              <a:rPr lang="zh-CN" altLang="en-US" sz="2800" dirty="0"/>
              <a:t>两平面平行</a:t>
            </a:r>
            <a:endParaRPr lang="en-US" altLang="zh-CN" sz="2800" dirty="0"/>
          </a:p>
          <a:p>
            <a:r>
              <a:rPr lang="zh-CN" altLang="en-US" sz="2800" dirty="0"/>
              <a:t>两平面垂直</a:t>
            </a:r>
          </a:p>
          <a:p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84"/>
    </mc:Choice>
    <mc:Fallback xmlns="">
      <p:transition spd="slow" advTm="14984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7809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直线和平面的交点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052737"/>
            <a:ext cx="8229600" cy="5073427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400" dirty="0"/>
              <a:t>直线和平面有三种关系：直线在平面上、直线和平面平行、直线和平面有交点。</a:t>
            </a:r>
          </a:p>
          <a:p>
            <a:r>
              <a:rPr lang="zh-CN" altLang="en-US" sz="2400" dirty="0"/>
              <a:t>一个平面，可以用平面</a:t>
            </a:r>
            <a:r>
              <a:rPr lang="en-US" altLang="zh-CN" sz="2400" dirty="0"/>
              <a:t>f</a:t>
            </a:r>
            <a:r>
              <a:rPr lang="zh-CN" altLang="en-US" sz="2400" dirty="0"/>
              <a:t>上的一点</a:t>
            </a:r>
            <a:r>
              <a:rPr lang="en-US" altLang="zh-CN" sz="2400" dirty="0"/>
              <a:t>f.p1</a:t>
            </a:r>
            <a:r>
              <a:rPr lang="zh-CN" altLang="en-US" sz="2400" dirty="0"/>
              <a:t>，以及平面的法向量</a:t>
            </a:r>
            <a:r>
              <a:rPr lang="en-US" altLang="zh-CN" sz="2400" dirty="0"/>
              <a:t>v</a:t>
            </a:r>
            <a:r>
              <a:rPr lang="zh-CN" altLang="en-US" sz="2400" dirty="0"/>
              <a:t>来决定。直线</a:t>
            </a:r>
            <a:r>
              <a:rPr lang="en-US" altLang="zh-CN" sz="2400" dirty="0"/>
              <a:t>u</a:t>
            </a:r>
            <a:r>
              <a:rPr lang="zh-CN" altLang="en-US" sz="2400" dirty="0"/>
              <a:t>用两点</a:t>
            </a:r>
            <a:r>
              <a:rPr lang="en-US" altLang="zh-CN" sz="2400" dirty="0"/>
              <a:t>u.p1</a:t>
            </a:r>
            <a:r>
              <a:rPr lang="zh-CN" altLang="en-US" sz="2400" dirty="0"/>
              <a:t>和 </a:t>
            </a:r>
            <a:r>
              <a:rPr lang="en-US" altLang="zh-CN" sz="2400" dirty="0"/>
              <a:t>u.p2</a:t>
            </a:r>
            <a:r>
              <a:rPr lang="zh-CN" altLang="en-US" sz="2400" dirty="0"/>
              <a:t>决定。</a:t>
            </a:r>
            <a:endParaRPr lang="en-US" altLang="zh-CN" sz="2400" dirty="0"/>
          </a:p>
          <a:p>
            <a:endParaRPr lang="zh-CN" altLang="en-US" sz="2400" dirty="0"/>
          </a:p>
          <a:p>
            <a:pPr marL="0" indent="0">
              <a:buNone/>
            </a:pPr>
            <a:r>
              <a:rPr lang="en-US" altLang="zh-CN" sz="2000" dirty="0"/>
              <a:t>int </a:t>
            </a:r>
            <a:r>
              <a:rPr lang="en-US" altLang="zh-CN" sz="2000" dirty="0" err="1"/>
              <a:t>Line_cross_plane</a:t>
            </a:r>
            <a:r>
              <a:rPr lang="en-US" altLang="zh-CN" sz="2000" dirty="0"/>
              <a:t>(Line3 </a:t>
            </a:r>
            <a:r>
              <a:rPr lang="en-US" altLang="zh-CN" sz="2000" dirty="0" err="1"/>
              <a:t>u,Plane</a:t>
            </a:r>
            <a:r>
              <a:rPr lang="en-US" altLang="zh-CN" sz="2000" dirty="0"/>
              <a:t> f,Point3 &amp;p){</a:t>
            </a:r>
          </a:p>
          <a:p>
            <a:pPr marL="0" indent="0">
              <a:buNone/>
            </a:pPr>
            <a:r>
              <a:rPr lang="en-US" altLang="zh-CN" sz="2000" dirty="0"/>
              <a:t>    Point3 v = </a:t>
            </a:r>
            <a:r>
              <a:rPr lang="en-US" altLang="zh-CN" sz="2000" dirty="0" err="1"/>
              <a:t>Pvec</a:t>
            </a:r>
            <a:r>
              <a:rPr lang="en-US" altLang="zh-CN" sz="2000" dirty="0"/>
              <a:t>(f);                           //</a:t>
            </a:r>
            <a:r>
              <a:rPr lang="zh-CN" altLang="en-US" sz="2000" dirty="0"/>
              <a:t>平面的法向量</a:t>
            </a:r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double x = Dot(v, u.p2-f.p1);</a:t>
            </a:r>
          </a:p>
          <a:p>
            <a:pPr marL="0" indent="0">
              <a:buNone/>
            </a:pPr>
            <a:r>
              <a:rPr lang="en-US" altLang="zh-CN" sz="2000" dirty="0"/>
              <a:t>    double y = Dot(v, u.p1-f.p1);</a:t>
            </a:r>
          </a:p>
          <a:p>
            <a:pPr marL="0" indent="0">
              <a:buNone/>
            </a:pPr>
            <a:r>
              <a:rPr lang="en-US" altLang="zh-CN" sz="2000" dirty="0"/>
              <a:t>    double d = x-y;</a:t>
            </a:r>
          </a:p>
          <a:p>
            <a:pPr marL="0" indent="0">
              <a:buNone/>
            </a:pPr>
            <a:r>
              <a:rPr lang="en-US" altLang="zh-CN" sz="2000" dirty="0"/>
              <a:t>    if(</a:t>
            </a:r>
            <a:r>
              <a:rPr lang="en-US" altLang="zh-CN" sz="2000" dirty="0" err="1"/>
              <a:t>sgn</a:t>
            </a:r>
            <a:r>
              <a:rPr lang="en-US" altLang="zh-CN" sz="2000" dirty="0"/>
              <a:t>(x) == 0 &amp;&amp; </a:t>
            </a:r>
            <a:r>
              <a:rPr lang="en-US" altLang="zh-CN" sz="2000" dirty="0" err="1"/>
              <a:t>sgn</a:t>
            </a:r>
            <a:r>
              <a:rPr lang="en-US" altLang="zh-CN" sz="2000" dirty="0"/>
              <a:t>(y) == 0) return -1;   //-1</a:t>
            </a:r>
            <a:r>
              <a:rPr lang="zh-CN" altLang="en-US" sz="2000" dirty="0"/>
              <a:t>：</a:t>
            </a:r>
            <a:r>
              <a:rPr lang="en-US" altLang="zh-CN" sz="2000" dirty="0"/>
              <a:t>v</a:t>
            </a:r>
            <a:r>
              <a:rPr lang="zh-CN" altLang="en-US" sz="2000" dirty="0"/>
              <a:t>在</a:t>
            </a:r>
            <a:r>
              <a:rPr lang="en-US" altLang="zh-CN" sz="2000" dirty="0"/>
              <a:t>f</a:t>
            </a:r>
            <a:r>
              <a:rPr lang="zh-CN" altLang="en-US" sz="2000" dirty="0"/>
              <a:t>上</a:t>
            </a:r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if(</a:t>
            </a:r>
            <a:r>
              <a:rPr lang="en-US" altLang="zh-CN" sz="2000" dirty="0" err="1"/>
              <a:t>sgn</a:t>
            </a:r>
            <a:r>
              <a:rPr lang="en-US" altLang="zh-CN" sz="2000" dirty="0"/>
              <a:t>(d) == 0) return 0;                      //0</a:t>
            </a:r>
            <a:r>
              <a:rPr lang="zh-CN" altLang="en-US" sz="2000" dirty="0"/>
              <a:t>：</a:t>
            </a:r>
            <a:r>
              <a:rPr lang="en-US" altLang="zh-CN" sz="2000" dirty="0"/>
              <a:t>v</a:t>
            </a:r>
            <a:r>
              <a:rPr lang="zh-CN" altLang="en-US" sz="2000" dirty="0"/>
              <a:t>与</a:t>
            </a:r>
            <a:r>
              <a:rPr lang="en-US" altLang="zh-CN" sz="2000" dirty="0"/>
              <a:t>f</a:t>
            </a:r>
            <a:r>
              <a:rPr lang="zh-CN" altLang="en-US" sz="2000" dirty="0"/>
              <a:t>平行</a:t>
            </a:r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p = ((u.p1 * x)-(u.p2 * y))/d;                //v</a:t>
            </a:r>
            <a:r>
              <a:rPr lang="zh-CN" altLang="en-US" sz="2000" dirty="0"/>
              <a:t>与</a:t>
            </a:r>
            <a:r>
              <a:rPr lang="en-US" altLang="zh-CN" sz="2000" dirty="0"/>
              <a:t>f</a:t>
            </a:r>
            <a:r>
              <a:rPr lang="zh-CN" altLang="en-US" sz="2000" dirty="0"/>
              <a:t>相交</a:t>
            </a:r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return 1;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</a:p>
          <a:p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439"/>
    </mc:Choice>
    <mc:Fallback xmlns="">
      <p:transition spd="slow" advTm="27439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最小球覆盖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最小球覆盖问题：给定</a:t>
            </a:r>
            <a:r>
              <a:rPr lang="en-US" altLang="zh-CN" sz="2800" dirty="0"/>
              <a:t>n</a:t>
            </a:r>
            <a:r>
              <a:rPr lang="zh-CN" altLang="en-US" sz="2800" dirty="0"/>
              <a:t>个点的三维坐标，求一个半径最小的球，把</a:t>
            </a:r>
            <a:r>
              <a:rPr lang="en-US" altLang="zh-CN" sz="2800" dirty="0"/>
              <a:t>n</a:t>
            </a:r>
            <a:r>
              <a:rPr lang="zh-CN" altLang="en-US" sz="2800" dirty="0"/>
              <a:t>个点全部包围进来。</a:t>
            </a:r>
          </a:p>
          <a:p>
            <a:r>
              <a:rPr lang="zh-CN" altLang="en-US" sz="2800" dirty="0"/>
              <a:t>和最小圆覆盖一样，最小球覆盖问题也有两种解法：几何算法、模拟退火算法。</a:t>
            </a:r>
          </a:p>
          <a:p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42"/>
    </mc:Choice>
    <mc:Fallback xmlns="">
      <p:transition spd="slow" advTm="34942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b="1" dirty="0"/>
              <a:t>1. </a:t>
            </a:r>
            <a:r>
              <a:rPr lang="zh-CN" altLang="en-US" sz="2400" b="1" dirty="0"/>
              <a:t>模拟退火解法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  如果数据规模较小，可以用模拟退火算法求最小球覆盖。代码和最小圆覆盖的程序几乎一样，只需加上对坐标</a:t>
            </a:r>
            <a:r>
              <a:rPr lang="en-US" altLang="zh-CN" sz="2400" dirty="0"/>
              <a:t>z</a:t>
            </a:r>
            <a:r>
              <a:rPr lang="zh-CN" altLang="en-US" sz="2400" dirty="0"/>
              <a:t>的处理即可。</a:t>
            </a:r>
          </a:p>
          <a:p>
            <a:pPr marL="0" indent="0">
              <a:buNone/>
            </a:pPr>
            <a:r>
              <a:rPr lang="en-US" altLang="zh-CN" sz="2400" b="1" dirty="0"/>
              <a:t>2.</a:t>
            </a:r>
            <a:r>
              <a:rPr lang="zh-CN" altLang="en-US" sz="2400" b="1" dirty="0"/>
              <a:t>几何解法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  和最小圆覆盖增量法的思路类似，最小球覆盖也可以由一些点来确定。一个三维空间的球，需要</a:t>
            </a:r>
            <a:r>
              <a:rPr lang="en-US" altLang="zh-CN" sz="2400" dirty="0"/>
              <a:t>1~4</a:t>
            </a:r>
            <a:r>
              <a:rPr lang="zh-CN" altLang="en-US" sz="2400" dirty="0"/>
              <a:t>个点来确定。可以从一个点开始，每次加入一个新的点，更新最小球，直到扩展到全部</a:t>
            </a:r>
            <a:r>
              <a:rPr lang="en-US" altLang="zh-CN" sz="2400" dirty="0"/>
              <a:t>n</a:t>
            </a:r>
            <a:r>
              <a:rPr lang="zh-CN" altLang="en-US" sz="2400" dirty="0"/>
              <a:t>个点。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代码很复杂。</a:t>
            </a:r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105"/>
    </mc:Choice>
    <mc:Fallback xmlns="">
      <p:transition spd="slow" advTm="49105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三维凸包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417639"/>
            <a:ext cx="8229600" cy="4708525"/>
          </a:xfrm>
        </p:spPr>
        <p:txBody>
          <a:bodyPr/>
          <a:lstStyle/>
          <a:p>
            <a:r>
              <a:rPr lang="zh-CN" altLang="en-US" sz="2800" dirty="0"/>
              <a:t>三维凸包问题：给定三维空间的一些点，找到包含这些点的最小凸多面体。</a:t>
            </a:r>
            <a:endParaRPr lang="en-US" altLang="zh-CN" sz="2800" dirty="0"/>
          </a:p>
          <a:p>
            <a:r>
              <a:rPr lang="zh-CN" altLang="en-US" sz="2800" dirty="0"/>
              <a:t>三维凸包问题是二维凸包问题的扩展，它是一个比较难的问题。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75"/>
    </mc:Choice>
    <mc:Fallback xmlns="">
      <p:transition spd="slow" advTm="27375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417639"/>
            <a:ext cx="9299376" cy="470852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暴力法：枚举任意</a:t>
            </a:r>
            <a:r>
              <a:rPr lang="en-US" altLang="zh-CN" sz="2400" dirty="0"/>
              <a:t>3</a:t>
            </a:r>
            <a:r>
              <a:rPr lang="zh-CN" altLang="en-US" sz="2400" dirty="0"/>
              <a:t>个点组成的三角形，判断其它点是否都在三角形构成的平面的一侧，如果是，则这个三角形是凸包的一个面。</a:t>
            </a:r>
          </a:p>
          <a:p>
            <a:r>
              <a:rPr lang="zh-CN" altLang="en-US" sz="2400" dirty="0"/>
              <a:t>增量法求三维凸包。算法的思想和最小圆覆盖的增量法有些类似，即把点一个个加入到凸包中。首先找到</a:t>
            </a:r>
            <a:r>
              <a:rPr lang="en-US" altLang="zh-CN" sz="2400" dirty="0"/>
              <a:t>4</a:t>
            </a:r>
            <a:r>
              <a:rPr lang="zh-CN" altLang="en-US" sz="2400" dirty="0"/>
              <a:t>个不共线、不共面的点，一起构成一个四面体，这是初始凸包，然后依次检查其它点，看这个点是否能在原凸包的基础上，构成新的凸包。</a:t>
            </a:r>
            <a:r>
              <a:rPr lang="zh-CN" altLang="en-US" sz="2400" dirty="0">
                <a:solidFill>
                  <a:srgbClr val="0070C0"/>
                </a:solidFill>
              </a:rPr>
              <a:t>（代码很</a:t>
            </a:r>
            <a:r>
              <a:rPr lang="zh-CN" altLang="en-US" sz="2400" dirty="0" smtClean="0">
                <a:solidFill>
                  <a:srgbClr val="0070C0"/>
                </a:solidFill>
              </a:rPr>
              <a:t>复杂）</a:t>
            </a:r>
            <a:endParaRPr lang="zh-CN" altLang="en-US" sz="2400" dirty="0">
              <a:solidFill>
                <a:srgbClr val="0070C0"/>
              </a:solidFill>
            </a:endParaRPr>
          </a:p>
          <a:p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765"/>
    </mc:Choice>
    <mc:Fallback xmlns="">
      <p:transition spd="slow" advTm="3876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0609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600" dirty="0">
                <a:solidFill>
                  <a:srgbClr val="FF0000"/>
                </a:solidFill>
              </a:rPr>
              <a:t>三维几何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124745"/>
            <a:ext cx="8229600" cy="500141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b="1" dirty="0"/>
              <a:t>三维点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struct Point3{             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double </a:t>
            </a:r>
            <a:r>
              <a:rPr lang="en-US" altLang="zh-CN" sz="2000" dirty="0" err="1"/>
              <a:t>x,y,z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2000" dirty="0"/>
              <a:t>    Point3(){}</a:t>
            </a:r>
          </a:p>
          <a:p>
            <a:pPr marL="0" indent="0">
              <a:buNone/>
            </a:pPr>
            <a:r>
              <a:rPr lang="en-US" altLang="zh-CN" sz="2000" dirty="0"/>
              <a:t>    Point3(double </a:t>
            </a:r>
            <a:r>
              <a:rPr lang="en-US" altLang="zh-CN" sz="2000" dirty="0" err="1"/>
              <a:t>x,double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y,double</a:t>
            </a:r>
            <a:r>
              <a:rPr lang="en-US" altLang="zh-CN" sz="2000" dirty="0"/>
              <a:t> z):x(x),y(y),z(z){}</a:t>
            </a:r>
          </a:p>
          <a:p>
            <a:pPr marL="0" indent="0">
              <a:buNone/>
            </a:pPr>
            <a:r>
              <a:rPr lang="en-US" altLang="zh-CN" sz="2000" dirty="0"/>
              <a:t>    Point3 operator + (Point3 B){return Point3(</a:t>
            </a:r>
            <a:r>
              <a:rPr lang="en-US" altLang="zh-CN" sz="2000" dirty="0" err="1"/>
              <a:t>x+B.x,y+B.y,z+B.z</a:t>
            </a:r>
            <a:r>
              <a:rPr lang="en-US" altLang="zh-CN" sz="2000" dirty="0"/>
              <a:t>);}</a:t>
            </a:r>
          </a:p>
          <a:p>
            <a:pPr marL="0" indent="0">
              <a:buNone/>
            </a:pPr>
            <a:r>
              <a:rPr lang="en-US" altLang="zh-CN" sz="2000" dirty="0"/>
              <a:t>    Point3 operator – (Point3 B){return Point3(x-</a:t>
            </a:r>
            <a:r>
              <a:rPr lang="en-US" altLang="zh-CN" sz="2000" dirty="0" err="1"/>
              <a:t>B.x,y</a:t>
            </a:r>
            <a:r>
              <a:rPr lang="en-US" altLang="zh-CN" sz="2000" dirty="0"/>
              <a:t>-</a:t>
            </a:r>
            <a:r>
              <a:rPr lang="en-US" altLang="zh-CN" sz="2000" dirty="0" err="1"/>
              <a:t>B.y,z-B.z</a:t>
            </a:r>
            <a:r>
              <a:rPr lang="en-US" altLang="zh-CN" sz="2000" dirty="0"/>
              <a:t>);}</a:t>
            </a:r>
          </a:p>
          <a:p>
            <a:pPr marL="0" indent="0">
              <a:buNone/>
            </a:pPr>
            <a:r>
              <a:rPr lang="en-US" altLang="zh-CN" sz="2000" dirty="0"/>
              <a:t>    Point3 operator * (double k){return Point3(x*</a:t>
            </a:r>
            <a:r>
              <a:rPr lang="en-US" altLang="zh-CN" sz="2000" dirty="0" err="1"/>
              <a:t>k,y</a:t>
            </a:r>
            <a:r>
              <a:rPr lang="en-US" altLang="zh-CN" sz="2000" dirty="0"/>
              <a:t>*</a:t>
            </a:r>
            <a:r>
              <a:rPr lang="en-US" altLang="zh-CN" sz="2000" dirty="0" err="1"/>
              <a:t>k,z</a:t>
            </a:r>
            <a:r>
              <a:rPr lang="en-US" altLang="zh-CN" sz="2000" dirty="0"/>
              <a:t>*k);}</a:t>
            </a:r>
          </a:p>
          <a:p>
            <a:pPr marL="0" indent="0">
              <a:buNone/>
            </a:pPr>
            <a:r>
              <a:rPr lang="en-US" altLang="zh-CN" sz="2000" dirty="0"/>
              <a:t>    Point3 operator / (double k){return Point3(x/</a:t>
            </a:r>
            <a:r>
              <a:rPr lang="en-US" altLang="zh-CN" sz="2000" dirty="0" err="1"/>
              <a:t>k,y</a:t>
            </a:r>
            <a:r>
              <a:rPr lang="en-US" altLang="zh-CN" sz="2000" dirty="0"/>
              <a:t>/</a:t>
            </a:r>
            <a:r>
              <a:rPr lang="en-US" altLang="zh-CN" sz="2000" dirty="0" err="1"/>
              <a:t>k,z</a:t>
            </a:r>
            <a:r>
              <a:rPr lang="en-US" altLang="zh-CN" sz="2000" dirty="0"/>
              <a:t>/k);}</a:t>
            </a:r>
          </a:p>
          <a:p>
            <a:pPr marL="0" indent="0">
              <a:buNone/>
            </a:pPr>
            <a:r>
              <a:rPr lang="en-US" altLang="zh-CN" sz="2000" dirty="0"/>
              <a:t>    bool operator == (Point3 B){</a:t>
            </a:r>
          </a:p>
          <a:p>
            <a:pPr marL="0" indent="0">
              <a:buNone/>
            </a:pPr>
            <a:r>
              <a:rPr lang="en-US" altLang="zh-CN" sz="2000" dirty="0"/>
              <a:t>	return </a:t>
            </a:r>
            <a:r>
              <a:rPr lang="en-US" altLang="zh-CN" sz="2000" dirty="0" err="1"/>
              <a:t>sgn</a:t>
            </a:r>
            <a:r>
              <a:rPr lang="en-US" altLang="zh-CN" sz="2000" dirty="0"/>
              <a:t>(x-</a:t>
            </a:r>
            <a:r>
              <a:rPr lang="en-US" altLang="zh-CN" sz="2000" dirty="0" err="1"/>
              <a:t>B.x</a:t>
            </a:r>
            <a:r>
              <a:rPr lang="en-US" altLang="zh-CN" sz="2000" dirty="0"/>
              <a:t>)==0 &amp;&amp; </a:t>
            </a:r>
            <a:r>
              <a:rPr lang="en-US" altLang="zh-CN" sz="2000" dirty="0" err="1"/>
              <a:t>sgn</a:t>
            </a:r>
            <a:r>
              <a:rPr lang="en-US" altLang="zh-CN" sz="2000" dirty="0"/>
              <a:t>(y-</a:t>
            </a:r>
            <a:r>
              <a:rPr lang="en-US" altLang="zh-CN" sz="2000" dirty="0" err="1"/>
              <a:t>B.y</a:t>
            </a:r>
            <a:r>
              <a:rPr lang="en-US" altLang="zh-CN" sz="2000" dirty="0"/>
              <a:t>)==0 &amp;&amp; </a:t>
            </a:r>
            <a:r>
              <a:rPr lang="en-US" altLang="zh-CN" sz="2000" dirty="0" err="1"/>
              <a:t>sgn</a:t>
            </a:r>
            <a:r>
              <a:rPr lang="en-US" altLang="zh-CN" sz="2000" dirty="0"/>
              <a:t>(z-</a:t>
            </a:r>
            <a:r>
              <a:rPr lang="en-US" altLang="zh-CN" sz="2000" dirty="0" err="1"/>
              <a:t>B.z</a:t>
            </a:r>
            <a:r>
              <a:rPr lang="en-US" altLang="zh-CN" sz="2000" dirty="0"/>
              <a:t>)==0;}</a:t>
            </a:r>
          </a:p>
          <a:p>
            <a:pPr marL="0" indent="0">
              <a:buNone/>
            </a:pPr>
            <a:r>
              <a:rPr lang="en-US" altLang="zh-CN" sz="2000" dirty="0"/>
              <a:t>};</a:t>
            </a: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674"/>
    </mc:Choice>
    <mc:Fallback xmlns="">
      <p:transition spd="slow" advTm="3367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三维点积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/>
              <a:t>三维点积的定义和二维的类似，定义也是：</a:t>
            </a:r>
          </a:p>
          <a:p>
            <a:pPr marL="0" indent="0">
              <a:buNone/>
            </a:pPr>
            <a:r>
              <a:rPr lang="zh-CN" altLang="en-US" sz="2800" dirty="0"/>
              <a:t>	</a:t>
            </a:r>
            <a:r>
              <a:rPr lang="en-US" altLang="zh-CN" sz="2800" dirty="0"/>
              <a:t>A·B = |A| |B| cos</a:t>
            </a:r>
            <a:r>
              <a:rPr lang="el-GR" altLang="zh-CN" sz="2800" dirty="0"/>
              <a:t>θ</a:t>
            </a:r>
            <a:endParaRPr lang="en-US" altLang="zh-CN" sz="2800" dirty="0"/>
          </a:p>
          <a:p>
            <a:pPr marL="0" indent="0">
              <a:buNone/>
            </a:pPr>
            <a:endParaRPr lang="el-GR" altLang="zh-CN" sz="2800" dirty="0"/>
          </a:p>
          <a:p>
            <a:pPr marL="0" indent="0">
              <a:buNone/>
            </a:pPr>
            <a:r>
              <a:rPr lang="zh-CN" altLang="en-US" sz="2800" dirty="0"/>
              <a:t>求向量</a:t>
            </a:r>
            <a:r>
              <a:rPr lang="en-US" altLang="zh-CN" sz="2800" dirty="0"/>
              <a:t>A</a:t>
            </a:r>
            <a:r>
              <a:rPr lang="zh-CN" altLang="en-US" sz="2800" dirty="0"/>
              <a:t>、</a:t>
            </a:r>
            <a:r>
              <a:rPr lang="en-US" altLang="zh-CN" sz="2800" dirty="0"/>
              <a:t>B</a:t>
            </a:r>
            <a:r>
              <a:rPr lang="zh-CN" altLang="en-US" sz="2800" dirty="0"/>
              <a:t>点积的代码：</a:t>
            </a:r>
          </a:p>
          <a:p>
            <a:pPr marL="0" indent="0">
              <a:buNone/>
            </a:pPr>
            <a:r>
              <a:rPr lang="zh-CN" altLang="en-US" sz="2800" dirty="0"/>
              <a:t>	</a:t>
            </a:r>
            <a:r>
              <a:rPr lang="en-US" altLang="zh-CN" sz="2800" dirty="0"/>
              <a:t>double Dot(Vector3 A,Vector3 B){</a:t>
            </a:r>
          </a:p>
          <a:p>
            <a:pPr marL="0" indent="0">
              <a:buNone/>
            </a:pPr>
            <a:r>
              <a:rPr lang="en-US" altLang="zh-CN" sz="2800" dirty="0"/>
              <a:t>		return </a:t>
            </a:r>
            <a:r>
              <a:rPr lang="en-US" altLang="zh-CN" sz="2800" dirty="0" err="1"/>
              <a:t>A.x</a:t>
            </a:r>
            <a:r>
              <a:rPr lang="en-US" altLang="zh-CN" sz="2800" dirty="0"/>
              <a:t>*</a:t>
            </a:r>
            <a:r>
              <a:rPr lang="en-US" altLang="zh-CN" sz="2800" dirty="0" err="1"/>
              <a:t>B.x+A.y</a:t>
            </a:r>
            <a:r>
              <a:rPr lang="en-US" altLang="zh-CN" sz="2800" dirty="0"/>
              <a:t>*</a:t>
            </a:r>
            <a:r>
              <a:rPr lang="en-US" altLang="zh-CN" sz="2800" dirty="0" err="1"/>
              <a:t>B.y+A.z</a:t>
            </a:r>
            <a:r>
              <a:rPr lang="en-US" altLang="zh-CN" sz="2800" dirty="0"/>
              <a:t>*</a:t>
            </a:r>
            <a:r>
              <a:rPr lang="en-US" altLang="zh-CN" sz="2800" dirty="0" err="1"/>
              <a:t>B.z</a:t>
            </a:r>
            <a:r>
              <a:rPr lang="en-US" altLang="zh-CN" sz="2800" dirty="0"/>
              <a:t>;</a:t>
            </a:r>
          </a:p>
          <a:p>
            <a:pPr marL="0" indent="0">
              <a:buNone/>
            </a:pPr>
            <a:r>
              <a:rPr lang="en-US" altLang="zh-CN" sz="2800" dirty="0"/>
              <a:t>         }</a:t>
            </a:r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47"/>
    </mc:Choice>
    <mc:Fallback xmlns="">
      <p:transition spd="slow" advTm="16047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点积的基本应用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417639"/>
            <a:ext cx="8229600" cy="47085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）判断向量</a:t>
            </a:r>
            <a:r>
              <a:rPr lang="en-US" altLang="zh-CN" sz="2400" dirty="0"/>
              <a:t>A</a:t>
            </a:r>
            <a:r>
              <a:rPr lang="zh-CN" altLang="en-US" sz="2400" dirty="0"/>
              <a:t>与</a:t>
            </a:r>
            <a:r>
              <a:rPr lang="en-US" altLang="zh-CN" sz="2400" dirty="0"/>
              <a:t>B</a:t>
            </a:r>
            <a:r>
              <a:rPr lang="zh-CN" altLang="en-US" sz="2400" dirty="0"/>
              <a:t>的夹角是钝角还是锐角</a:t>
            </a:r>
          </a:p>
          <a:p>
            <a:pPr marL="0" indent="0">
              <a:buNone/>
            </a:pPr>
            <a:r>
              <a:rPr lang="zh-CN" altLang="en-US" sz="2400" dirty="0"/>
              <a:t>	若</a:t>
            </a:r>
            <a:r>
              <a:rPr lang="en-US" altLang="zh-CN" sz="2400" dirty="0"/>
              <a:t>dot(A, B) &gt; 0</a:t>
            </a:r>
            <a:r>
              <a:rPr lang="zh-CN" altLang="en-US" sz="2400" dirty="0"/>
              <a:t>，</a:t>
            </a:r>
            <a:r>
              <a:rPr lang="en-US" altLang="zh-CN" sz="2400" dirty="0"/>
              <a:t>A</a:t>
            </a:r>
            <a:r>
              <a:rPr lang="zh-CN" altLang="en-US" sz="2400" dirty="0"/>
              <a:t>与</a:t>
            </a:r>
            <a:r>
              <a:rPr lang="en-US" altLang="zh-CN" sz="2400" dirty="0"/>
              <a:t>B</a:t>
            </a:r>
            <a:r>
              <a:rPr lang="zh-CN" altLang="en-US" sz="2400" dirty="0"/>
              <a:t>的夹角为锐角；</a:t>
            </a:r>
          </a:p>
          <a:p>
            <a:pPr marL="0" indent="0">
              <a:buNone/>
            </a:pPr>
            <a:r>
              <a:rPr lang="zh-CN" altLang="en-US" sz="2400" dirty="0"/>
              <a:t>	若</a:t>
            </a:r>
            <a:r>
              <a:rPr lang="en-US" altLang="zh-CN" sz="2400" dirty="0"/>
              <a:t>dot(A, B) &lt; 0</a:t>
            </a:r>
            <a:r>
              <a:rPr lang="zh-CN" altLang="en-US" sz="2400" dirty="0"/>
              <a:t>，</a:t>
            </a:r>
            <a:r>
              <a:rPr lang="en-US" altLang="zh-CN" sz="2400" dirty="0"/>
              <a:t>A</a:t>
            </a:r>
            <a:r>
              <a:rPr lang="zh-CN" altLang="en-US" sz="2400" dirty="0"/>
              <a:t>与</a:t>
            </a:r>
            <a:r>
              <a:rPr lang="en-US" altLang="zh-CN" sz="2400" dirty="0"/>
              <a:t>B</a:t>
            </a:r>
            <a:r>
              <a:rPr lang="zh-CN" altLang="en-US" sz="2400" dirty="0"/>
              <a:t>的夹角为钝角；</a:t>
            </a:r>
          </a:p>
          <a:p>
            <a:pPr marL="0" indent="0">
              <a:buNone/>
            </a:pPr>
            <a:r>
              <a:rPr lang="zh-CN" altLang="en-US" sz="2400" dirty="0"/>
              <a:t>	若</a:t>
            </a:r>
            <a:r>
              <a:rPr lang="en-US" altLang="zh-CN" sz="2400" dirty="0"/>
              <a:t>dot(A, B) = 0</a:t>
            </a:r>
            <a:r>
              <a:rPr lang="zh-CN" altLang="en-US" sz="2400" dirty="0"/>
              <a:t>，</a:t>
            </a:r>
            <a:r>
              <a:rPr lang="en-US" altLang="zh-CN" sz="2400" dirty="0"/>
              <a:t>A</a:t>
            </a:r>
            <a:r>
              <a:rPr lang="zh-CN" altLang="en-US" sz="2400" dirty="0"/>
              <a:t>与</a:t>
            </a:r>
            <a:r>
              <a:rPr lang="en-US" altLang="zh-CN" sz="2400" dirty="0"/>
              <a:t>B</a:t>
            </a:r>
            <a:r>
              <a:rPr lang="zh-CN" altLang="en-US" sz="2400" dirty="0"/>
              <a:t>的夹角为直角。</a:t>
            </a:r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）求向量</a:t>
            </a:r>
            <a:r>
              <a:rPr lang="en-US" altLang="zh-CN" sz="2400" dirty="0"/>
              <a:t>A</a:t>
            </a:r>
            <a:r>
              <a:rPr lang="zh-CN" altLang="en-US" sz="2400" dirty="0"/>
              <a:t>的长度</a:t>
            </a:r>
          </a:p>
          <a:p>
            <a:pPr marL="0" indent="0"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double Len(Vector3 A){ return sqrt(Dot(A, A));}   </a:t>
            </a:r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）求向量</a:t>
            </a:r>
            <a:r>
              <a:rPr lang="en-US" altLang="zh-CN" sz="2400" dirty="0"/>
              <a:t>A</a:t>
            </a:r>
            <a:r>
              <a:rPr lang="zh-CN" altLang="en-US" sz="2400" dirty="0"/>
              <a:t>与</a:t>
            </a:r>
            <a:r>
              <a:rPr lang="en-US" altLang="zh-CN" sz="2400" dirty="0"/>
              <a:t>B</a:t>
            </a:r>
            <a:r>
              <a:rPr lang="zh-CN" altLang="en-US" sz="2400" dirty="0"/>
              <a:t>的夹角大小</a:t>
            </a:r>
          </a:p>
          <a:p>
            <a:pPr marL="0" indent="0"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double Angle(Vector3 A,Vector3 B){</a:t>
            </a:r>
          </a:p>
          <a:p>
            <a:pPr marL="0" indent="0">
              <a:buNone/>
            </a:pPr>
            <a:r>
              <a:rPr lang="en-US" altLang="zh-CN" sz="2400" dirty="0"/>
              <a:t>	    return </a:t>
            </a:r>
            <a:r>
              <a:rPr lang="en-US" altLang="zh-CN" sz="2400" dirty="0" err="1"/>
              <a:t>acos</a:t>
            </a:r>
            <a:r>
              <a:rPr lang="en-US" altLang="zh-CN" sz="2400" dirty="0"/>
              <a:t>(Dot(A,B)/Len(A)/Len(B));</a:t>
            </a:r>
          </a:p>
          <a:p>
            <a:pPr marL="0" indent="0">
              <a:buNone/>
            </a:pPr>
            <a:r>
              <a:rPr lang="en-US" altLang="zh-CN" sz="2400" dirty="0"/>
              <a:t>           }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15"/>
    </mc:Choice>
    <mc:Fallback xmlns="">
      <p:transition spd="slow" advTm="21015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三维叉积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417639"/>
            <a:ext cx="8435280" cy="4708525"/>
          </a:xfrm>
        </p:spPr>
        <p:txBody>
          <a:bodyPr/>
          <a:lstStyle/>
          <a:p>
            <a:r>
              <a:rPr lang="zh-CN" altLang="en-US" sz="2800" dirty="0"/>
              <a:t>二维叉积是一个带正负的数值，而三维叉积是一个向量。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Vector3 Cross(Vector3 A,Vector3 B){</a:t>
            </a:r>
          </a:p>
          <a:p>
            <a:pPr marL="0" indent="0">
              <a:buNone/>
            </a:pPr>
            <a:r>
              <a:rPr lang="en-US" altLang="zh-CN" sz="2000" dirty="0"/>
              <a:t>	return Point3(</a:t>
            </a:r>
            <a:r>
              <a:rPr lang="en-US" altLang="zh-CN" sz="2000" dirty="0" err="1"/>
              <a:t>A.y</a:t>
            </a:r>
            <a:r>
              <a:rPr lang="en-US" altLang="zh-CN" sz="2000" dirty="0"/>
              <a:t>*</a:t>
            </a:r>
            <a:r>
              <a:rPr lang="en-US" altLang="zh-CN" sz="2000" dirty="0" err="1"/>
              <a:t>B.z-A.z</a:t>
            </a:r>
            <a:r>
              <a:rPr lang="en-US" altLang="zh-CN" sz="2000" dirty="0"/>
              <a:t>*</a:t>
            </a:r>
            <a:r>
              <a:rPr lang="en-US" altLang="zh-CN" sz="2000" dirty="0" err="1"/>
              <a:t>B.y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A.z</a:t>
            </a:r>
            <a:r>
              <a:rPr lang="en-US" altLang="zh-CN" sz="2000" dirty="0"/>
              <a:t>*</a:t>
            </a:r>
            <a:r>
              <a:rPr lang="en-US" altLang="zh-CN" sz="2000" dirty="0" err="1"/>
              <a:t>B.x-A.x</a:t>
            </a:r>
            <a:r>
              <a:rPr lang="en-US" altLang="zh-CN" sz="2000" dirty="0"/>
              <a:t>*</a:t>
            </a:r>
            <a:r>
              <a:rPr lang="en-US" altLang="zh-CN" sz="2000" dirty="0" err="1"/>
              <a:t>B.z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A.x</a:t>
            </a:r>
            <a:r>
              <a:rPr lang="en-US" altLang="zh-CN" sz="2000" dirty="0"/>
              <a:t>*</a:t>
            </a:r>
            <a:r>
              <a:rPr lang="en-US" altLang="zh-CN" sz="2000" dirty="0" err="1"/>
              <a:t>B.y-A.y</a:t>
            </a:r>
            <a:r>
              <a:rPr lang="en-US" altLang="zh-CN" sz="2000" dirty="0"/>
              <a:t>*</a:t>
            </a:r>
            <a:r>
              <a:rPr lang="en-US" altLang="zh-CN" sz="2000" dirty="0" err="1"/>
              <a:t>B.x</a:t>
            </a:r>
            <a:r>
              <a:rPr lang="en-US" altLang="zh-CN" sz="2000" dirty="0"/>
              <a:t>);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60418" name="Picture 2" descr="C:\Users\luo\AppData\Local\Temp\ksohtml15192\wps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2204865"/>
            <a:ext cx="2659335" cy="203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062"/>
    </mc:Choice>
    <mc:Fallback xmlns="">
      <p:transition spd="slow" advTm="38062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三角形面积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/>
              <a:t>三维的三角形面积计算和二维的相似，也是有向面积。先求三维叉积，然后取叉积的长度值。</a:t>
            </a:r>
          </a:p>
          <a:p>
            <a:pPr marL="0" indent="0">
              <a:buNone/>
            </a:pPr>
            <a:r>
              <a:rPr lang="zh-CN" altLang="en-US" sz="2800" dirty="0"/>
              <a:t>	</a:t>
            </a:r>
            <a:r>
              <a:rPr lang="en-US" altLang="zh-CN" sz="2800" dirty="0"/>
              <a:t>//</a:t>
            </a:r>
            <a:r>
              <a:rPr lang="zh-CN" altLang="en-US" sz="2800" dirty="0"/>
              <a:t>三角形面积的</a:t>
            </a:r>
            <a:r>
              <a:rPr lang="en-US" altLang="zh-CN" sz="2800" dirty="0"/>
              <a:t>2</a:t>
            </a:r>
            <a:r>
              <a:rPr lang="zh-CN" altLang="en-US" sz="2800" dirty="0"/>
              <a:t>倍</a:t>
            </a:r>
          </a:p>
          <a:p>
            <a:pPr marL="0" indent="0">
              <a:buNone/>
            </a:pPr>
            <a:r>
              <a:rPr lang="en-US" altLang="zh-CN" sz="2800" dirty="0"/>
              <a:t>double Area2(Point3 A,Point3 B,Point3 C){</a:t>
            </a:r>
          </a:p>
          <a:p>
            <a:pPr marL="0" indent="0">
              <a:buNone/>
            </a:pPr>
            <a:r>
              <a:rPr lang="en-US" altLang="zh-CN" sz="2800" dirty="0"/>
              <a:t>	return Len(Cross(B-A, C-A));</a:t>
            </a:r>
          </a:p>
          <a:p>
            <a:pPr marL="0" indent="0">
              <a:buNone/>
            </a:pPr>
            <a:r>
              <a:rPr lang="en-US" altLang="zh-CN" sz="2800" dirty="0"/>
              <a:t>}</a:t>
            </a:r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03"/>
    </mc:Choice>
    <mc:Fallback xmlns="">
      <p:transition spd="slow" advTm="2320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点和线的有关问题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点到直线的距离、点是否在直线上、点到线段的距离、点在直线上的投影等问题的代码和二维几何相似。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46"/>
    </mc:Choice>
    <mc:Fallback xmlns="">
      <p:transition spd="slow" advTm="1504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平面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1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用三个点可以确定一个平面</a:t>
            </a:r>
          </a:p>
          <a:p>
            <a:pPr marL="0" indent="0">
              <a:buNone/>
            </a:pPr>
            <a:r>
              <a:rPr lang="zh-CN" altLang="en-US" sz="2800" dirty="0"/>
              <a:t> </a:t>
            </a:r>
            <a:r>
              <a:rPr lang="en-US" altLang="zh-CN" sz="2400" dirty="0"/>
              <a:t>struct Plane{</a:t>
            </a:r>
          </a:p>
          <a:p>
            <a:pPr marL="0" indent="0">
              <a:buNone/>
            </a:pPr>
            <a:r>
              <a:rPr lang="en-US" altLang="zh-CN" sz="2400" dirty="0"/>
              <a:t>    Point3 p1,p2,p3;//</a:t>
            </a:r>
            <a:r>
              <a:rPr lang="zh-CN" altLang="en-US" sz="2400" dirty="0"/>
              <a:t>平面上的三个点</a:t>
            </a:r>
          </a:p>
          <a:p>
            <a:pPr marL="0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Plane(){}</a:t>
            </a:r>
          </a:p>
          <a:p>
            <a:pPr marL="0" indent="0">
              <a:buNone/>
            </a:pPr>
            <a:r>
              <a:rPr lang="en-US" altLang="zh-CN" sz="2400" dirty="0"/>
              <a:t>    Plane(Point3 p1,Point3 p2,Point3 p3):p1(p1),p2(p2),p3(p3){}</a:t>
            </a:r>
          </a:p>
          <a:p>
            <a:pPr marL="0" indent="0">
              <a:buNone/>
            </a:pPr>
            <a:r>
              <a:rPr lang="en-US" altLang="zh-CN" sz="2400" dirty="0"/>
              <a:t>};</a:t>
            </a:r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29"/>
    </mc:Choice>
    <mc:Fallback xmlns="">
      <p:transition spd="slow" advTm="15329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平面法向量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平面法向量是垂直于平面的向量，在平面问题中非常重要。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用叉积的概念计算即可，代码是：</a:t>
            </a:r>
          </a:p>
          <a:p>
            <a:pPr marL="0" indent="0">
              <a:buNone/>
            </a:pPr>
            <a:r>
              <a:rPr lang="en-US" altLang="zh-CN" sz="2800" dirty="0"/>
              <a:t>Point3 </a:t>
            </a:r>
            <a:r>
              <a:rPr lang="en-US" altLang="zh-CN" sz="2800" dirty="0" err="1"/>
              <a:t>Pvec</a:t>
            </a:r>
            <a:r>
              <a:rPr lang="en-US" altLang="zh-CN" sz="2800" dirty="0"/>
              <a:t>(Point3 A, Point3 B, Point3 C){</a:t>
            </a:r>
          </a:p>
          <a:p>
            <a:pPr marL="0" indent="0">
              <a:buNone/>
            </a:pPr>
            <a:r>
              <a:rPr lang="en-US" altLang="zh-CN" sz="2800" dirty="0"/>
              <a:t>	return Cross(B-A,C-A);</a:t>
            </a:r>
          </a:p>
          <a:p>
            <a:pPr marL="0" indent="0">
              <a:buNone/>
            </a:pPr>
            <a:r>
              <a:rPr lang="en-US" altLang="zh-CN" sz="2800" dirty="0"/>
              <a:t>}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03"/>
    </mc:Choice>
    <mc:Fallback xmlns="">
      <p:transition spd="slow" advTm="13203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1052</Words>
  <Application>Microsoft Office PowerPoint</Application>
  <PresentationFormat>宽屏</PresentationFormat>
  <Paragraphs>113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等线 Light</vt:lpstr>
      <vt:lpstr>宋体</vt:lpstr>
      <vt:lpstr>Arial</vt:lpstr>
      <vt:lpstr>Calibri</vt:lpstr>
      <vt:lpstr>Calibri Light</vt:lpstr>
      <vt:lpstr>Wingdings</vt:lpstr>
      <vt:lpstr>默认设计模板</vt:lpstr>
      <vt:lpstr>8.3 三维几何</vt:lpstr>
      <vt:lpstr>三维几何</vt:lpstr>
      <vt:lpstr>三维点积</vt:lpstr>
      <vt:lpstr>点积的基本应用</vt:lpstr>
      <vt:lpstr>三维叉积</vt:lpstr>
      <vt:lpstr>三角形面积</vt:lpstr>
      <vt:lpstr>点和线的有关问题</vt:lpstr>
      <vt:lpstr>平面</vt:lpstr>
      <vt:lpstr>平面法向量</vt:lpstr>
      <vt:lpstr>平面的有关问题</vt:lpstr>
      <vt:lpstr>直线和平面的交点</vt:lpstr>
      <vt:lpstr>最小球覆盖</vt:lpstr>
      <vt:lpstr>PowerPoint 演示文稿</vt:lpstr>
      <vt:lpstr>三维凸包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1736</cp:revision>
  <dcterms:created xsi:type="dcterms:W3CDTF">2012-02-15T09:22:00Z</dcterms:created>
  <dcterms:modified xsi:type="dcterms:W3CDTF">2023-02-23T10:56:04Z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