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619" r:id="rId2"/>
    <p:sldId id="466" r:id="rId3"/>
    <p:sldId id="257" r:id="rId4"/>
    <p:sldId id="620" r:id="rId5"/>
    <p:sldId id="25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  <p14:sldId id="466"/>
            <p14:sldId id="257"/>
            <p14:sldId id="620"/>
            <p14:sldId id="258"/>
          </p14:sldIdLst>
        </p14:section>
        <p14:section name="无标题节" id="{1A0B149E-3AA5-4DCE-89AE-E3078D1221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进制哈希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8"/>
    </mc:Choice>
    <mc:Fallback xmlns="">
      <p:transition spd="slow" advTm="37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字符串哈希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用哈希函数对每个</a:t>
            </a:r>
            <a:r>
              <a:rPr lang="zh-CN" altLang="en-US" dirty="0">
                <a:solidFill>
                  <a:srgbClr val="0070C0"/>
                </a:solidFill>
              </a:rPr>
              <a:t>子串</a:t>
            </a:r>
            <a:r>
              <a:rPr lang="zh-CN" altLang="en-US" dirty="0"/>
              <a:t>进行哈希，分别映射到不同的数字，即一个整数哈希值，然后就可以根据哈希值找到子串。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8674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535395"/>
            <a:ext cx="4242048" cy="15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61"/>
    </mc:Choice>
    <mc:Fallback xmlns="">
      <p:transition spd="slow" advTm="2936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</a:rPr>
              <a:t>哈希函数如何设计？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字符串str的哈希值</a:t>
            </a:r>
            <a:r>
              <a:rPr lang="en-US" altLang="zh-CN" sz="2400" dirty="0"/>
              <a:t>hash(</a:t>
            </a:r>
            <a:r>
              <a:rPr lang="zh-CN" altLang="en-US" sz="2400" dirty="0"/>
              <a:t>str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为了减少碰撞，应该使该str中每个字符都参与哈希值计算。</a:t>
            </a:r>
          </a:p>
          <a:p>
            <a:pPr eaLnBrk="1" hangingPunct="1"/>
            <a:r>
              <a:rPr lang="zh-CN" altLang="en-US" sz="2400" dirty="0"/>
              <a:t>雪崩效应：只改变字符串中的一个字节，也会对最终的哈希值造成较大的影响。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9700" name="Picture 4" descr="éªå´© çå¾å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4520168"/>
            <a:ext cx="3700651" cy="23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94"/>
    </mc:Choice>
    <mc:Fallback xmlns="">
      <p:transition spd="slow" advTm="569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</a:rPr>
              <a:t>BKDRHash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“</a:t>
            </a:r>
            <a:r>
              <a:rPr lang="zh-CN" altLang="zh-CN" sz="2400" b="1" dirty="0"/>
              <a:t>进制哈希</a:t>
            </a:r>
            <a:r>
              <a:rPr lang="en-US" altLang="zh-CN" sz="2400" dirty="0"/>
              <a:t>”</a:t>
            </a:r>
            <a:r>
              <a:rPr lang="zh-CN" altLang="zh-CN" sz="2400" dirty="0" smtClean="0"/>
              <a:t>，设定</a:t>
            </a:r>
            <a:r>
              <a:rPr lang="zh-CN" altLang="zh-CN" sz="2400" dirty="0"/>
              <a:t>一个进制</a:t>
            </a:r>
            <a:r>
              <a:rPr lang="en-US" altLang="zh-CN" sz="2400" dirty="0"/>
              <a:t>P</a:t>
            </a:r>
            <a:r>
              <a:rPr lang="zh-CN" altLang="zh-CN" sz="2400" dirty="0"/>
              <a:t>，需要计算一个字符串的哈希值时，把每个字符看成每个进制位上的一个数字，这个串转化成了一个基于进制</a:t>
            </a:r>
            <a:r>
              <a:rPr lang="en-US" altLang="zh-CN" sz="2400" dirty="0"/>
              <a:t>P</a:t>
            </a:r>
            <a:r>
              <a:rPr lang="zh-CN" altLang="zh-CN" sz="2400" dirty="0"/>
              <a:t>的数，最后对</a:t>
            </a:r>
            <a:r>
              <a:rPr lang="en-US" altLang="zh-CN" sz="2400" dirty="0"/>
              <a:t>M</a:t>
            </a:r>
            <a:r>
              <a:rPr lang="zh-CN" altLang="zh-CN" sz="2400" dirty="0"/>
              <a:t>取余数，就得到了这个字符串的哈希值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 smtClean="0"/>
              <a:t>以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</a:t>
            </a:r>
            <a:r>
              <a:rPr lang="zh-CN" altLang="zh-CN" sz="2400" dirty="0"/>
              <a:t>为例，令进制</a:t>
            </a:r>
            <a:r>
              <a:rPr lang="en-US" altLang="zh-CN" sz="2400" dirty="0"/>
              <a:t>P = 131</a:t>
            </a:r>
            <a:r>
              <a:rPr lang="zh-CN" altLang="zh-CN" sz="2400" dirty="0"/>
              <a:t>，有两种方法：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）把每个字符看成一个数字，</a:t>
            </a:r>
            <a:r>
              <a:rPr lang="en-US" altLang="zh-CN" sz="2400" dirty="0"/>
              <a:t>a = 1</a:t>
            </a:r>
            <a:r>
              <a:rPr lang="zh-CN" altLang="zh-CN" sz="2400" dirty="0"/>
              <a:t>，</a:t>
            </a:r>
            <a:r>
              <a:rPr lang="en-US" altLang="zh-CN" sz="2400" dirty="0"/>
              <a:t>b = 2</a:t>
            </a:r>
            <a:r>
              <a:rPr lang="zh-CN" altLang="zh-CN" sz="2400" dirty="0"/>
              <a:t>，</a:t>
            </a:r>
            <a:r>
              <a:rPr lang="en-US" altLang="zh-CN" sz="2400" dirty="0"/>
              <a:t>c = 3，…，z = 26</a:t>
            </a:r>
            <a:r>
              <a:rPr lang="zh-CN" altLang="zh-CN" sz="2400" dirty="0"/>
              <a:t>，然后把字符串的每一位按进制</a:t>
            </a:r>
            <a:r>
              <a:rPr lang="en-US" altLang="zh-CN" sz="2400" dirty="0"/>
              <a:t>P</a:t>
            </a:r>
            <a:r>
              <a:rPr lang="zh-CN" altLang="zh-CN" sz="2400" dirty="0"/>
              <a:t>的权值相加得：</a:t>
            </a:r>
            <a:r>
              <a:rPr lang="zh-CN" altLang="zh-CN" sz="2400" baseline="30000" dirty="0"/>
              <a:t> </a:t>
            </a:r>
            <a:r>
              <a:rPr lang="en-US" altLang="zh-CN" sz="2400" dirty="0"/>
              <a:t>‘a’×131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+ ‘b’×131</a:t>
            </a:r>
            <a:r>
              <a:rPr lang="en-US" altLang="zh-CN" sz="2400" baseline="30000" dirty="0"/>
              <a:t>1  </a:t>
            </a:r>
            <a:r>
              <a:rPr lang="en-US" altLang="zh-CN" sz="2400" dirty="0"/>
              <a:t>+’c’×131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 = 1×131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+ 2×131</a:t>
            </a:r>
            <a:r>
              <a:rPr lang="en-US" altLang="zh-CN" sz="2400" baseline="30000" dirty="0"/>
              <a:t>1 </a:t>
            </a:r>
            <a:r>
              <a:rPr lang="en-US" altLang="zh-CN" sz="2400" dirty="0"/>
              <a:t>+ 3×131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= 17426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 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）直接把每个字符的</a:t>
            </a:r>
            <a:r>
              <a:rPr lang="en-US" altLang="zh-CN" sz="2400" dirty="0"/>
              <a:t>ASCII</a:t>
            </a:r>
            <a:r>
              <a:rPr lang="zh-CN" altLang="zh-CN" sz="2400" dirty="0"/>
              <a:t>码看成代表它的数字也行，计算得： </a:t>
            </a:r>
            <a:r>
              <a:rPr lang="en-US" altLang="zh-CN" sz="2400" dirty="0"/>
              <a:t>‘a’×131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+ ‘b’×131</a:t>
            </a:r>
            <a:r>
              <a:rPr lang="en-US" altLang="zh-CN" sz="2400" baseline="30000" dirty="0"/>
              <a:t>1  </a:t>
            </a:r>
            <a:r>
              <a:rPr lang="en-US" altLang="zh-CN" sz="2400" dirty="0"/>
              <a:t>+’c’×131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 = 97×131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+ 98×131</a:t>
            </a:r>
            <a:r>
              <a:rPr lang="en-US" altLang="zh-CN" sz="2400" baseline="30000" dirty="0"/>
              <a:t>1 </a:t>
            </a:r>
            <a:r>
              <a:rPr lang="en-US" altLang="zh-CN" sz="2400" dirty="0"/>
              <a:t>+ 99×131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= 1677554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023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39"/>
    </mc:Choice>
    <mc:Fallback xmlns="">
      <p:transition spd="slow" advTm="10843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3265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</a:rPr>
              <a:t>常用字符串哈希函数</a:t>
            </a:r>
            <a:r>
              <a:rPr lang="en-US" altLang="zh-CN" sz="3600" dirty="0" err="1">
                <a:solidFill>
                  <a:srgbClr val="0070C0"/>
                </a:solidFill>
              </a:rPr>
              <a:t>BKDRHash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ull</a:t>
            </a:r>
            <a:r>
              <a:rPr lang="en-US" altLang="zh-CN" dirty="0"/>
              <a:t> </a:t>
            </a:r>
            <a:r>
              <a:rPr lang="en-US" altLang="zh-CN" dirty="0" err="1"/>
              <a:t>BKDRHash</a:t>
            </a:r>
            <a:r>
              <a:rPr lang="en-US" altLang="zh-CN" dirty="0"/>
              <a:t>(char *s){             //</a:t>
            </a:r>
            <a:r>
              <a:rPr lang="zh-CN" altLang="zh-CN" dirty="0"/>
              <a:t>哈希函数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ull</a:t>
            </a:r>
            <a:r>
              <a:rPr lang="en-US" altLang="zh-CN" dirty="0"/>
              <a:t> P = 131, H = 0;            //P</a:t>
            </a:r>
            <a:r>
              <a:rPr lang="zh-CN" altLang="zh-CN" dirty="0"/>
              <a:t>是进制，</a:t>
            </a:r>
            <a:r>
              <a:rPr lang="en-US" altLang="zh-CN" dirty="0"/>
              <a:t>H</a:t>
            </a:r>
            <a:r>
              <a:rPr lang="zh-CN" altLang="zh-CN" dirty="0"/>
              <a:t>是哈希值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n = 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H = H * P + s[</a:t>
            </a:r>
            <a:r>
              <a:rPr lang="en-US" altLang="zh-CN" dirty="0" err="1"/>
              <a:t>i</a:t>
            </a:r>
            <a:r>
              <a:rPr lang="en-US" altLang="zh-CN" dirty="0"/>
              <a:t>]-'a'+1;    //H = H * P + s[</a:t>
            </a:r>
            <a:r>
              <a:rPr lang="en-US" altLang="zh-CN" dirty="0" err="1"/>
              <a:t>i</a:t>
            </a:r>
            <a:r>
              <a:rPr lang="en-US" altLang="zh-CN" dirty="0"/>
              <a:t>];  //</a:t>
            </a:r>
            <a:r>
              <a:rPr lang="zh-CN" altLang="zh-CN" dirty="0"/>
              <a:t>两种方法</a:t>
            </a:r>
          </a:p>
          <a:p>
            <a:pPr marL="0" indent="0">
              <a:buNone/>
            </a:pPr>
            <a:r>
              <a:rPr lang="en-US" altLang="zh-CN" dirty="0"/>
              <a:t> //</a:t>
            </a:r>
            <a:r>
              <a:rPr lang="zh-CN" altLang="zh-CN" dirty="0"/>
              <a:t>上面三行可以简写为一行：</a:t>
            </a:r>
          </a:p>
          <a:p>
            <a:pPr marL="0" indent="0">
              <a:buNone/>
            </a:pPr>
            <a:r>
              <a:rPr lang="en-US" altLang="zh-CN" dirty="0"/>
              <a:t> // while(*s)   H = H*P + (*s++);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H;                      //</a:t>
            </a:r>
            <a:r>
              <a:rPr lang="zh-CN" altLang="zh-CN" dirty="0"/>
              <a:t>隐含了取模操作，等价于 </a:t>
            </a:r>
            <a:r>
              <a:rPr lang="en-US" altLang="zh-CN" dirty="0"/>
              <a:t>H % 2</a:t>
            </a:r>
            <a:r>
              <a:rPr lang="en-US" altLang="zh-CN" baseline="30000" dirty="0"/>
              <a:t>64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en-US" altLang="zh-CN" sz="2000" dirty="0" smtClean="0"/>
              <a:t>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28"/>
    </mc:Choice>
    <mc:Fallback xmlns="">
      <p:transition spd="slow" advTm="5552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427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Wingdings</vt:lpstr>
      <vt:lpstr>默认设计模板</vt:lpstr>
      <vt:lpstr>9.1 进制哈希</vt:lpstr>
      <vt:lpstr>字符串哈希</vt:lpstr>
      <vt:lpstr>哈希函数如何设计？</vt:lpstr>
      <vt:lpstr>BKDRHash</vt:lpstr>
      <vt:lpstr>常用字符串哈希函数BKDRHash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1680</cp:revision>
  <dcterms:created xsi:type="dcterms:W3CDTF">2012-02-15T09:22:00Z</dcterms:created>
  <dcterms:modified xsi:type="dcterms:W3CDTF">2023-02-23T10:56:22Z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