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619" r:id="rId2"/>
    <p:sldId id="621" r:id="rId3"/>
    <p:sldId id="620" r:id="rId4"/>
    <p:sldId id="628" r:id="rId5"/>
    <p:sldId id="629" r:id="rId6"/>
    <p:sldId id="630" r:id="rId7"/>
    <p:sldId id="622" r:id="rId8"/>
    <p:sldId id="623" r:id="rId9"/>
    <p:sldId id="624" r:id="rId10"/>
    <p:sldId id="626" r:id="rId11"/>
    <p:sldId id="627" r:id="rId12"/>
    <p:sldId id="625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BBCC05-0C25-4229-A9B2-A5F1102E1923}">
          <p14:sldIdLst>
            <p14:sldId id="619"/>
            <p14:sldId id="621"/>
            <p14:sldId id="620"/>
            <p14:sldId id="628"/>
            <p14:sldId id="629"/>
            <p14:sldId id="630"/>
            <p14:sldId id="622"/>
            <p14:sldId id="623"/>
            <p14:sldId id="624"/>
            <p14:sldId id="626"/>
            <p14:sldId id="627"/>
            <p14:sldId id="625"/>
          </p14:sldIdLst>
        </p14:section>
        <p14:section name="无标题节" id="{1A0B149E-3AA5-4DCE-89AE-E3078D1221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230" autoAdjust="0"/>
  </p:normalViewPr>
  <p:slideViewPr>
    <p:cSldViewPr>
      <p:cViewPr>
        <p:scale>
          <a:sx n="50" d="100"/>
          <a:sy n="50" d="100"/>
        </p:scale>
        <p:origin x="2883" y="14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872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021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11932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532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642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72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8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46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5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2226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558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343472" y="548680"/>
            <a:ext cx="3683000" cy="635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9.4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回文树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5480" y="1700213"/>
            <a:ext cx="4104457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endParaRPr lang="en-US" altLang="zh-CN" sz="2800" dirty="0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13" y="1556792"/>
            <a:ext cx="3261587" cy="42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2"/>
    </mc:Choice>
    <mc:Fallback xmlns="">
      <p:transition spd="slow" advTm="397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b="1" dirty="0" smtClean="0">
                <a:solidFill>
                  <a:srgbClr val="FF0000"/>
                </a:solidFill>
              </a:rPr>
              <a:t>建回文树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027" y="1011808"/>
            <a:ext cx="10515600" cy="48361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建树的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过程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顺序逐个处理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字符，从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S[0]~S[i-1]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递推到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求回文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每个点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表示一个不同的回文串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最多在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回文树上增加一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55391"/>
            <a:ext cx="7897969" cy="50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7"/>
    </mc:Choice>
    <mc:Fallback xmlns="">
      <p:transition spd="slow" advTm="2043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260648"/>
            <a:ext cx="10515600" cy="483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）带权有向边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实线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箭头。作用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是表达回文串。边的起点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和终点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，边的权值是字符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，在起点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的前后加上字符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，得到终点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例如图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号点是起点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=“c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号点是终点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，边的权值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a”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号点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”+“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”+“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”=“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aca”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55391"/>
            <a:ext cx="7897969" cy="50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265"/>
    </mc:Choice>
    <mc:Fallback xmlns="">
      <p:transition spd="slow" advTm="7226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260648"/>
            <a:ext cx="10515600" cy="483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）后缀链，用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虚线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箭头表示，是无权边，它们连接了两棵字典树。其作用即是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图中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的虚线箭头，用于查找新加入字符前面的回文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串。定义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虚线箭头为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Fail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指针。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55391"/>
            <a:ext cx="7897969" cy="50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47"/>
    </mc:Choice>
    <mc:Fallback xmlns="">
      <p:transition spd="slow" advTm="2614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回文树的关键技术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奇偶字典树</a:t>
            </a:r>
            <a:endParaRPr lang="en-US" altLang="zh-CN" dirty="0" smtClean="0"/>
          </a:p>
          <a:p>
            <a:r>
              <a:rPr lang="zh-CN" altLang="en-US" dirty="0" smtClean="0"/>
              <a:t>后缀</a:t>
            </a:r>
            <a:r>
              <a:rPr lang="zh-CN" altLang="en-US" dirty="0"/>
              <a:t>链</a:t>
            </a:r>
            <a:r>
              <a:rPr lang="zh-CN" altLang="en-US" dirty="0" smtClean="0"/>
              <a:t>跳跃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74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35"/>
    </mc:Choice>
    <mc:Fallback xmlns="">
      <p:transition spd="slow" advTm="2343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8640"/>
            <a:ext cx="10515600" cy="543595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</a:rPr>
              <a:t>思路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8" y="980728"/>
            <a:ext cx="10515600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 = 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，从“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”递推到“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”时，检查最后的“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”是否与前面的“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”形成回文；再递推到“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”，检查最后的“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”是否与前面的“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”形成回文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）如果末尾的新字符能产生回文，一定是与前面的后缀一起。例如“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”，是与前面的后缀“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”一起形成了回文“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”；再例如“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”，是与前面的后缀“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”一起形成回文“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）若末尾新字符能产生回文，则前面的对称位置一定有一个相同的字符，例如“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”形成回文“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”，最后的“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”与第一个“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”相同。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）在这两个相同的字符之间，也是一个回文。例如“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”中间的“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”也是回文。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）末尾新加入字符后，应该从前面尽量远的地方检查，才能更快找到回文串。例如“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”后新加入“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”，得到的回文串是最远的“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”。但是这个“尽量远”，不能从开头开始逐个检查，否则就变成暴力的“中心扩展法”了。这个尽量</a:t>
            </a:r>
            <a:r>
              <a:rPr lang="zh-CN" altLang="zh-CN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远是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从前面的最长后缀开始，即“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”的前面。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99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18"/>
    </mc:Choice>
    <mc:Fallback xmlns="">
      <p:transition spd="slow" advTm="407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8640"/>
            <a:ext cx="10515600" cy="543595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</a:rPr>
              <a:t>思路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8" y="980728"/>
            <a:ext cx="10515600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 = 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，从“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”递推到“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”时，检查最后的“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”是否与前面的“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”形成回文；再递推到“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”，检查最后的“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”是否与前面的“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”形成回文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）如果末尾的新字符能产生回文，一定是与前面的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后缀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一起。例如“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”，是与前面的后缀“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”一起形成了回文“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”；再例如“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”，是与前面的后缀“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”一起形成回文“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）若末尾新字符能产生回文，则前面的对称位置一定有一个相同的字符，例如“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”形成回文“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”，最后的“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”与第一个“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”相同。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）在这两个相同的字符之间，也是一个回文。例如“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”中间的“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”也是回文。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）末尾新加入字符后，应该从前面尽量远的地方检查，才能更快找到回文串。例如“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”后新加入“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”，得到的回文串是最远的“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”。但是这个“尽量远”，不能从开头开始逐个检查，否则就变成暴力的“中心扩展法”了。这个尽量</a:t>
            </a:r>
            <a:r>
              <a:rPr lang="zh-CN" altLang="zh-CN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远是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从前面的最长后缀开始，即“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”的前面。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774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80"/>
    </mc:Choice>
    <mc:Fallback xmlns="">
      <p:transition spd="slow" advTm="368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8640"/>
            <a:ext cx="10515600" cy="543595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</a:rPr>
              <a:t>思路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8" y="980728"/>
            <a:ext cx="10515600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 = 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，从“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”递推到“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”时，检查最后的“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”是否与前面的“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”形成回文；再递推到“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”，检查最后的“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”是否与前面的“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”形成回文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）如果末尾的新字符能产生回文，一定是与前面的后缀一起。例如“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”，是与前面的后缀“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”一起形成了回文“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”；再例如“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”，是与前面的后缀“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”一起形成回文“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）若末尾新字符能产生回文，则前面的对称位置一定有一个相同的字符，例如“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”形成回文“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”，最后的“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”与第一个“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”相同。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）在这两个相同的字符之间，也是一个回文。例如“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”中间的“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”也是回文。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）末尾新加入字符后，应该从前面尽量远的地方检查，才能更快找到回文串。例如“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”后新加入“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”，得到的回文串是最远的“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”。但是这个“尽量远”，不能从开头开始逐个检查，否则就变成暴力的“中心扩展法”了。这个尽量</a:t>
            </a:r>
            <a:r>
              <a:rPr lang="zh-CN" altLang="zh-CN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远是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从前面的最长后缀开始，即“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”的前面。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706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47"/>
    </mc:Choice>
    <mc:Fallback xmlns="">
      <p:transition spd="slow" advTm="2384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8640"/>
            <a:ext cx="10515600" cy="543595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</a:rPr>
              <a:t>思路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8" y="980728"/>
            <a:ext cx="10515600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 = 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，从“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”递推到“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”时，检查最后的“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”是否与前面的“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”形成回文；再递推到“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”，检查最后的“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”是否与前面的“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”形成回文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）如果末尾的新字符能产生回文，一定是与前面的后缀一起。例如“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”，是与前面的后缀“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”一起形成了回文“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”；再例如“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”，是与前面的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后缀“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”一起形成回文“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）若末尾新字符能产生回文，则前面的对称位置一定有一个相同的字符，例如“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”后加入“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”形成回文“</a:t>
            </a:r>
            <a:r>
              <a:rPr lang="en-US" altLang="zh-CN" sz="2000" dirty="0" err="1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”，最后的“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”与第一个“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”相同。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）在这两个相同的字符之间，也是一个回文。例如“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”中间的“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”也是回文。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）末尾新加入字符后，应该从前面尽量远的地方检查，才能更快找到回文串。例如“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”后新加入“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”，得到的回文串是最远的“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abcba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”。但是这个“尽量远”，不能从开头开始逐个检查，否则就变成暴力的“中心扩展法”了。这个尽量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远是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从前面的最长后缀开始，即“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bcb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”的前面。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81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93"/>
    </mc:Choice>
    <mc:Fallback xmlns="">
      <p:transition spd="slow" advTm="585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</a:rPr>
              <a:t>后缀链跳跃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268760"/>
            <a:ext cx="424847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方括号内是回文串，也是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之前的后缀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虚线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箭头演示了查找的过程，从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前面最长的回文串（后缀）开始找，最后找到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S[v] = 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S[v]~S[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是一个新的回文串，而且是包含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的最长回文串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这个操作为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后缀链跳跃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很快。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30267"/>
              </p:ext>
            </p:extLst>
          </p:nvPr>
        </p:nvGraphicFramePr>
        <p:xfrm>
          <a:off x="6384032" y="1325574"/>
          <a:ext cx="5328592" cy="412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2343238" imgH="1800225" progId="Visio.Drawing.15">
                  <p:embed/>
                </p:oleObj>
              </mc:Choice>
              <mc:Fallback>
                <p:oleObj name="Visio" r:id="rId3" imgW="2343238" imgH="18002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1325574"/>
                        <a:ext cx="5328592" cy="412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2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28"/>
    </mc:Choice>
    <mc:Fallback xmlns="">
      <p:transition spd="slow" advTm="11412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zh-CN" sz="3600" b="1" dirty="0" smtClean="0">
                <a:solidFill>
                  <a:srgbClr val="FF0000"/>
                </a:solidFill>
              </a:rPr>
              <a:t>字典</a:t>
            </a:r>
            <a:r>
              <a:rPr lang="zh-CN" altLang="zh-CN" sz="3600" b="1" dirty="0">
                <a:solidFill>
                  <a:srgbClr val="FF0000"/>
                </a:solidFill>
              </a:rPr>
              <a:t>树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48361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）用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字典树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存储回文串。这些回文串也是前文提到的后缀，用于从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S[0]~S[i-1]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递推到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）回文串（后缀）之间有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关系。回顾字典树的存储方式，每个结点是一个字符，从根到一个子结点的链路，存储了一个字符串。这条链路上的结点正好体现了字符串的包含关系。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）用一个辅助数据（虚线箭头表示的后缀链）定位到新的回文串，即包含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的最长回文串。然后把这个新回文串也存储到字典树上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772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spd="slow" advTm="5114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zh-CN" sz="3600" b="1" dirty="0">
                <a:solidFill>
                  <a:srgbClr val="FF0000"/>
                </a:solidFill>
              </a:rPr>
              <a:t>奇偶字典树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313584" cy="4351338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回文树包括奇、偶字典树两棵树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长度分有奇回文串和偶回文串两种情况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两棵字典树分别存储，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结点是偶回文串的根，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结点是奇回文串的根。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76197"/>
              </p:ext>
            </p:extLst>
          </p:nvPr>
        </p:nvGraphicFramePr>
        <p:xfrm>
          <a:off x="5807968" y="1196752"/>
          <a:ext cx="4024538" cy="320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2000162" imgH="1543050" progId="Visio.Drawing.15">
                  <p:embed/>
                </p:oleObj>
              </mc:Choice>
              <mc:Fallback>
                <p:oleObj name="Visio" r:id="rId3" imgW="2000162" imgH="15430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196752"/>
                        <a:ext cx="4024538" cy="3207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55840" y="4509120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号根字典树存奇回文串：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号点是回文串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“z”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号点是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“a”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号点是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“c”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号点是“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aca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号点是“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aacaa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号根字典树存偶回文串：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号点是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“aa”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号点是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caac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52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40"/>
    </mc:Choice>
    <mc:Fallback xmlns="">
      <p:transition spd="slow" advTm="1004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1812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Visio</vt:lpstr>
      <vt:lpstr>9.4 回文树</vt:lpstr>
      <vt:lpstr>回文树的关键技术</vt:lpstr>
      <vt:lpstr>思路</vt:lpstr>
      <vt:lpstr>思路</vt:lpstr>
      <vt:lpstr>思路</vt:lpstr>
      <vt:lpstr>思路</vt:lpstr>
      <vt:lpstr>后缀链跳跃</vt:lpstr>
      <vt:lpstr>字典树</vt:lpstr>
      <vt:lpstr>奇偶字典树</vt:lpstr>
      <vt:lpstr>建回文树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1685</cp:revision>
  <dcterms:created xsi:type="dcterms:W3CDTF">2012-02-15T09:22:00Z</dcterms:created>
  <dcterms:modified xsi:type="dcterms:W3CDTF">2023-02-23T10:58:26Z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