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619" r:id="rId2"/>
    <p:sldId id="483" r:id="rId3"/>
    <p:sldId id="581" r:id="rId4"/>
    <p:sldId id="582" r:id="rId5"/>
    <p:sldId id="583" r:id="rId6"/>
    <p:sldId id="484" r:id="rId7"/>
    <p:sldId id="584" r:id="rId8"/>
    <p:sldId id="585" r:id="rId9"/>
    <p:sldId id="620" r:id="rId10"/>
    <p:sldId id="621" r:id="rId11"/>
    <p:sldId id="622" r:id="rId12"/>
    <p:sldId id="623" r:id="rId13"/>
    <p:sldId id="624" r:id="rId14"/>
    <p:sldId id="625" r:id="rId15"/>
    <p:sldId id="626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BBCC05-0C25-4229-A9B2-A5F1102E1923}">
          <p14:sldIdLst>
            <p14:sldId id="619"/>
          </p14:sldIdLst>
        </p14:section>
        <p14:section name="无标题节" id="{1A0B149E-3AA5-4DCE-89AE-E3078D122171}">
          <p14:sldIdLst>
            <p14:sldId id="483"/>
            <p14:sldId id="581"/>
            <p14:sldId id="582"/>
            <p14:sldId id="583"/>
            <p14:sldId id="484"/>
            <p14:sldId id="584"/>
            <p14:sldId id="585"/>
            <p14:sldId id="620"/>
            <p14:sldId id="621"/>
            <p14:sldId id="622"/>
            <p14:sldId id="623"/>
            <p14:sldId id="624"/>
            <p14:sldId id="625"/>
            <p14:sldId id="6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230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87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0210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1932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32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642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72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82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467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357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222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558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6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1343472" y="548680"/>
            <a:ext cx="3683000" cy="635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9.5 KMP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5480" y="1700213"/>
            <a:ext cx="4104457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8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13" y="1556792"/>
            <a:ext cx="3261587" cy="42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3"/>
    </mc:Choice>
    <mc:Fallback xmlns="">
      <p:transition spd="slow" advTm="26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滑动到左图位置时，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所处的位置是失配点，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的阴影部分相同，且阴影内部的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的字符都不同。下一步直接把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滑到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位置，此时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不变、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，然后开始下一轮的匹配。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661349"/>
              </p:ext>
            </p:extLst>
          </p:nvPr>
        </p:nvGraphicFramePr>
        <p:xfrm>
          <a:off x="3647728" y="3284984"/>
          <a:ext cx="579664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3067170" imgH="638331" progId="Visio.Drawing.15">
                  <p:embed/>
                </p:oleObj>
              </mc:Choice>
              <mc:Fallback>
                <p:oleObj name="Visio" r:id="rId3" imgW="3067170" imgH="638331" progId="Visio.Drawing.15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3284984"/>
                        <a:ext cx="5796644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9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19"/>
    </mc:Choice>
    <mc:Fallback xmlns="">
      <p:transition spd="slow" advTm="4171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0070C0"/>
                </a:solidFill>
              </a:rPr>
              <a:t>P</a:t>
            </a:r>
            <a:r>
              <a:rPr lang="zh-CN" altLang="en-US" sz="3600" dirty="0">
                <a:solidFill>
                  <a:srgbClr val="0070C0"/>
                </a:solidFill>
              </a:rPr>
              <a:t>在失配点之前的字符有部分相同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417860"/>
            <a:ext cx="1116124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）相同的部分是前缀（位于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的最前面）和后缀（在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中位于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前面的部分字符）。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滑动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到左图位置，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是失配点，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之前的部分与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匹配，且子串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（前缀）和子串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（后缀）相同，设子串长度为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滑到右图位置，让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对齐，此时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不变、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= L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，然后开始下一轮的匹配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8168" y="4005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723311"/>
              </p:ext>
            </p:extLst>
          </p:nvPr>
        </p:nvGraphicFramePr>
        <p:xfrm>
          <a:off x="2279576" y="4031070"/>
          <a:ext cx="8248189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3028830" imgH="609543" progId="Visio.Drawing.15">
                  <p:embed/>
                </p:oleObj>
              </mc:Choice>
              <mc:Fallback>
                <p:oleObj name="Visio" r:id="rId3" imgW="3028830" imgH="60954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031070"/>
                        <a:ext cx="8248189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509"/>
    </mc:Choice>
    <mc:Fallback xmlns="">
      <p:transition spd="slow" advTm="9350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417860"/>
            <a:ext cx="10801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）相同部分不是前缀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后缀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左图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滑动到失配点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，前面的阴影部分是匹配的，且子串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相同，但是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不是前缀（或者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后缀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下一步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滑动到右图位置，即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不变，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回溯到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8168" y="4005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5995"/>
              </p:ext>
            </p:extLst>
          </p:nvPr>
        </p:nvGraphicFramePr>
        <p:xfrm>
          <a:off x="2279576" y="3645024"/>
          <a:ext cx="7950338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3286089" imgH="609543" progId="Visio.Drawing.15">
                  <p:embed/>
                </p:oleObj>
              </mc:Choice>
              <mc:Fallback>
                <p:oleObj name="Visio" r:id="rId3" imgW="3286089" imgH="60954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645024"/>
                        <a:ext cx="7950338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61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18"/>
    </mc:Choice>
    <mc:Fallback xmlns="">
      <p:transition spd="slow" advTm="4471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zh-CN" sz="3600" dirty="0">
                <a:solidFill>
                  <a:srgbClr val="FF0000"/>
                </a:solidFill>
              </a:rPr>
              <a:t>最长公共前后缀和</a:t>
            </a:r>
            <a:r>
              <a:rPr lang="en-US" altLang="zh-CN" sz="3600" dirty="0">
                <a:solidFill>
                  <a:srgbClr val="FF0000"/>
                </a:solidFill>
              </a:rPr>
              <a:t>Next[]</a:t>
            </a:r>
            <a:r>
              <a:rPr lang="zh-CN" altLang="zh-CN" sz="3600" dirty="0">
                <a:solidFill>
                  <a:srgbClr val="FF0000"/>
                </a:solidFill>
              </a:rPr>
              <a:t>数组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75" y="165567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算法的关键在于模式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的前缀和后缀，计算每个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P[j]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的前缀、后缀，记录在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Next[]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Next[j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的值等于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P[0] ~ P[j-1]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这部分子串的前缀集合和后缀集合的最长交集的长度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，称为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最长公共前后缀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abcaab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一行的带下划线的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串是最长公共前后缀。</a:t>
            </a:r>
          </a:p>
          <a:p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88983"/>
              </p:ext>
            </p:extLst>
          </p:nvPr>
        </p:nvGraphicFramePr>
        <p:xfrm>
          <a:off x="2135560" y="3680257"/>
          <a:ext cx="8568951" cy="2087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198">
                  <a:extLst>
                    <a:ext uri="{9D8B030D-6E8A-4147-A177-3AD203B41FA5}">
                      <a16:colId xmlns:a16="http://schemas.microsoft.com/office/drawing/2014/main" val="4211495252"/>
                    </a:ext>
                  </a:extLst>
                </a:gridCol>
                <a:gridCol w="1552120">
                  <a:extLst>
                    <a:ext uri="{9D8B030D-6E8A-4147-A177-3AD203B41FA5}">
                      <a16:colId xmlns:a16="http://schemas.microsoft.com/office/drawing/2014/main" val="1551034133"/>
                    </a:ext>
                  </a:extLst>
                </a:gridCol>
                <a:gridCol w="3025430">
                  <a:extLst>
                    <a:ext uri="{9D8B030D-6E8A-4147-A177-3AD203B41FA5}">
                      <a16:colId xmlns:a16="http://schemas.microsoft.com/office/drawing/2014/main" val="1860333632"/>
                    </a:ext>
                  </a:extLst>
                </a:gridCol>
                <a:gridCol w="3025430">
                  <a:extLst>
                    <a:ext uri="{9D8B030D-6E8A-4147-A177-3AD203B41FA5}">
                      <a16:colId xmlns:a16="http://schemas.microsoft.com/office/drawing/2014/main" val="464097310"/>
                    </a:ext>
                  </a:extLst>
                </a:gridCol>
                <a:gridCol w="500773">
                  <a:extLst>
                    <a:ext uri="{9D8B030D-6E8A-4147-A177-3AD203B41FA5}">
                      <a16:colId xmlns:a16="http://schemas.microsoft.com/office/drawing/2014/main" val="1235213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P[0] ~ P[j-1]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前缀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后缀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Next[j]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55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空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空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498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837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abc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a, ab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bc, c 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35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abca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, ab, abc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bca</a:t>
                      </a:r>
                      <a:r>
                        <a:rPr lang="en-US" sz="1600" dirty="0">
                          <a:effectLst/>
                        </a:rPr>
                        <a:t>, ca, </a:t>
                      </a:r>
                      <a:r>
                        <a:rPr lang="en-US" sz="1600" u="sng" dirty="0">
                          <a:effectLst/>
                        </a:rPr>
                        <a:t>a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3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abcaa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, ab, abc, abca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bcaa, caa, aa, </a:t>
                      </a:r>
                      <a:r>
                        <a:rPr lang="en-US" sz="1600" u="sng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528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abcaab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a, </a:t>
                      </a:r>
                      <a:r>
                        <a:rPr lang="en-US" sz="1600" u="sng">
                          <a:effectLst/>
                        </a:rPr>
                        <a:t>ab</a:t>
                      </a:r>
                      <a:r>
                        <a:rPr lang="en-US" sz="1600">
                          <a:effectLst/>
                        </a:rPr>
                        <a:t>, abc, abca, abcaa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bcaab, caab, aab, </a:t>
                      </a:r>
                      <a:r>
                        <a:rPr lang="en-US" sz="1600" u="sng">
                          <a:effectLst/>
                        </a:rPr>
                        <a:t>ab</a:t>
                      </a:r>
                      <a:r>
                        <a:rPr lang="en-US" sz="1600">
                          <a:effectLst/>
                        </a:rPr>
                        <a:t>, b 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19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7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504"/>
    </mc:Choice>
    <mc:Fallback xmlns="">
      <p:transition spd="slow" advTm="9850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如何快速计算</a:t>
            </a:r>
            <a:r>
              <a:rPr lang="en-US" altLang="zh-CN" sz="3600" dirty="0" smtClean="0">
                <a:solidFill>
                  <a:srgbClr val="FF0000"/>
                </a:solidFill>
              </a:rPr>
              <a:t>Next[]?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54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P[j]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，则新的交集等于“阴影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w+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”，交集的长度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Next[i+1] = Next[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2537"/>
              </p:ext>
            </p:extLst>
          </p:nvPr>
        </p:nvGraphicFramePr>
        <p:xfrm>
          <a:off x="2351584" y="2805627"/>
          <a:ext cx="8064896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3" imgW="3876519" imgH="952315" progId="Visio.Drawing.15">
                  <p:embed/>
                </p:oleObj>
              </mc:Choice>
              <mc:Fallback>
                <p:oleObj name="Visio" r:id="rId3" imgW="3876519" imgH="9523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2805627"/>
                        <a:ext cx="8064896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5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96"/>
    </mc:Choice>
    <mc:Fallback xmlns="">
      <p:transition spd="slow" advTm="7879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404664"/>
            <a:ext cx="10515600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≠ P[j]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，说明后缀的“阴影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”与前缀的“阴影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+P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”不匹配，只能缩小范围找新的交集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前缀往后滑动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来缩小前缀的范围，直到找到一个匹配的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P[j]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为止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？只能在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上继续找最大交集，这个新的最大交集是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Next[j]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，所以更新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j’ = Next[j]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画出了完整的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P[0]~P[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，最后的字符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P[j]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不等。斜线阴影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上的最大交集，下一步判断：若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P[j’]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Next[i+1]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的长度加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Next[j’]+1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≠ P[j’]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，继续更新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j’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25242"/>
              </p:ext>
            </p:extLst>
          </p:nvPr>
        </p:nvGraphicFramePr>
        <p:xfrm>
          <a:off x="911424" y="3573016"/>
          <a:ext cx="107636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5467230" imgH="914315" progId="Visio.Drawing.15">
                  <p:embed/>
                </p:oleObj>
              </mc:Choice>
              <mc:Fallback>
                <p:oleObj name="Visio" r:id="rId3" imgW="5467230" imgH="9143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3573016"/>
                        <a:ext cx="10763695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199456" y="5301208"/>
            <a:ext cx="1015312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(1) p[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 ≠ p[j]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把前缀和后缀画在一起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更新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= Next[j]</a:t>
            </a:r>
            <a:endParaRPr lang="zh-CN" altLang="zh-CN" sz="16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4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30"/>
    </mc:Choice>
    <mc:Fallback xmlns="">
      <p:transition spd="slow" advTm="7803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4000" dirty="0">
                <a:solidFill>
                  <a:srgbClr val="FF0000"/>
                </a:solidFill>
              </a:rPr>
              <a:t>KMP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16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：单模匹配算法。在一个长度为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的文本串中查找一个长度为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的模式串。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O(m + n)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，是此类算法能达到的最优复杂度。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最优的模式匹配算法复杂度能达到多好？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至少需要检索文本的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个字符和关键词的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个字符，所以复杂度至少是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m+n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55"/>
    </mc:Choice>
    <mc:Fallback xmlns="">
      <p:transition spd="slow" advTm="8825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309563"/>
            <a:ext cx="6491064" cy="11430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先看看</a:t>
            </a:r>
            <a:r>
              <a:rPr lang="zh-CN" altLang="en-US" sz="3600" b="1" dirty="0">
                <a:solidFill>
                  <a:srgbClr val="0070C0"/>
                </a:solidFill>
              </a:rPr>
              <a:t>：</a:t>
            </a:r>
            <a:r>
              <a:rPr lang="zh-CN" altLang="en-US" sz="3600" b="1" dirty="0">
                <a:solidFill>
                  <a:srgbClr val="FF0000"/>
                </a:solidFill>
              </a:rPr>
              <a:t>暴力</a:t>
            </a:r>
            <a:r>
              <a:rPr lang="zh-CN" altLang="en-US" sz="3600" b="1" dirty="0">
                <a:solidFill>
                  <a:srgbClr val="0070C0"/>
                </a:solidFill>
              </a:rPr>
              <a:t>的模式匹配算法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600201"/>
            <a:ext cx="5760640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的所有字符中，逐个匹配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的每个字符。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S=”abcxyz123”</a:t>
            </a:r>
          </a:p>
          <a:p>
            <a:pPr marL="8001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=”123”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复杂度：只需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6+3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91262" y="63087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华东理工大学 罗勇军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7" y="1543843"/>
            <a:ext cx="3550915" cy="5162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11"/>
    </mc:Choice>
    <mc:Fallback xmlns="">
      <p:transition spd="slow" advTm="616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暴力法在特殊情况下很好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的字符基本都不一样。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每次匹配时，第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个字符就对不上，不用继续匹配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后面的字符。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22"/>
    </mc:Choice>
    <mc:Fallback xmlns="">
      <p:transition spd="slow" advTm="3242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548680"/>
            <a:ext cx="3394720" cy="1143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但是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600201"/>
            <a:ext cx="5616624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如果情况比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较坏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个都容易找到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最后一个不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复杂度退化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O(nm)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4552"/>
            <a:ext cx="4320480" cy="4765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80"/>
    </mc:Choice>
    <mc:Fallback xmlns="">
      <p:transition spd="slow" advTm="4678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 noChangeArrowheads="1"/>
          </p:cNvSpPr>
          <p:nvPr>
            <p:ph type="title"/>
          </p:nvPr>
        </p:nvSpPr>
        <p:spPr>
          <a:xfrm>
            <a:off x="1055440" y="306028"/>
            <a:ext cx="8229600" cy="490066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rgbClr val="FF0000"/>
                </a:solidFill>
              </a:rPr>
              <a:t>KMP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2707" name="内容占位符 2"/>
          <p:cNvSpPr>
            <a:spLocks noGrp="1" noChangeArrowheads="1"/>
          </p:cNvSpPr>
          <p:nvPr>
            <p:ph idx="1"/>
          </p:nvPr>
        </p:nvSpPr>
        <p:spPr>
          <a:xfrm>
            <a:off x="1343472" y="976114"/>
            <a:ext cx="8867328" cy="173280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KMP</a:t>
            </a:r>
            <a:r>
              <a:rPr lang="zh-CN" altLang="en-US" sz="2400" dirty="0"/>
              <a:t>：在任何情况下都能达到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n+m</a:t>
            </a:r>
            <a:r>
              <a:rPr lang="en-US" altLang="zh-CN" sz="2400" dirty="0"/>
              <a:t>)</a:t>
            </a:r>
            <a:r>
              <a:rPr lang="zh-CN" altLang="en-US" sz="2400" dirty="0"/>
              <a:t>复杂度。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例子：</a:t>
            </a:r>
            <a:r>
              <a:rPr lang="en-US" altLang="zh-CN" sz="2400" dirty="0"/>
              <a:t>S[]=”</a:t>
            </a:r>
            <a:r>
              <a:rPr lang="en-US" altLang="zh-CN" sz="2400" dirty="0" err="1"/>
              <a:t>abcabcabcd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P[]=”</a:t>
            </a:r>
            <a:r>
              <a:rPr lang="en-US" altLang="zh-CN" sz="2400" dirty="0" err="1"/>
              <a:t>abcd</a:t>
            </a:r>
            <a:r>
              <a:rPr lang="en-US" altLang="zh-CN" sz="2400" dirty="0"/>
              <a:t>”</a:t>
            </a:r>
          </a:p>
          <a:p>
            <a:endParaRPr lang="zh-CN" altLang="en-US" sz="24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9" y="3068960"/>
            <a:ext cx="5135859" cy="3168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32"/>
    </mc:Choice>
    <mc:Fallback xmlns="">
      <p:transition spd="slow" advTm="2853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395288"/>
            <a:ext cx="6838950" cy="2409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4220294"/>
            <a:ext cx="6934200" cy="23050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184785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暴力法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zh-CN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˟</a:t>
            </a:r>
            <a:endParaRPr lang="en-US" altLang="zh-CN" sz="48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KMP</a:t>
            </a: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648200" y="6525344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华东理工大学 罗勇军</a:t>
            </a:r>
            <a:endParaRPr lang="zh-CN" dirty="0"/>
          </a:p>
        </p:txBody>
      </p:sp>
      <p:sp>
        <p:nvSpPr>
          <p:cNvPr id="8" name="对话气泡: 圆角矩形 7"/>
          <p:cNvSpPr/>
          <p:nvPr/>
        </p:nvSpPr>
        <p:spPr>
          <a:xfrm>
            <a:off x="7622728" y="3341596"/>
            <a:ext cx="2757736" cy="878698"/>
          </a:xfrm>
          <a:prstGeom prst="wedgeRoundRectCallout">
            <a:avLst>
              <a:gd name="adj1" fmla="val -70708"/>
              <a:gd name="adj2" fmla="val 50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</a:rPr>
              <a:t>指向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zh-CN" altLang="en-US" b="1" dirty="0">
                <a:solidFill>
                  <a:srgbClr val="FF0000"/>
                </a:solidFill>
              </a:rPr>
              <a:t>指针不会回溯，而是一直走到底。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51"/>
    </mc:Choice>
    <mc:Fallback xmlns="">
      <p:transition spd="slow" advTm="748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KMP</a:t>
            </a:r>
            <a:r>
              <a:rPr lang="zh-CN" altLang="en-US" sz="3600" dirty="0">
                <a:solidFill>
                  <a:srgbClr val="0070C0"/>
                </a:solidFill>
              </a:rPr>
              <a:t>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9433048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算法：指向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指针不会回溯，而是一直往后走到底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如何让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不回溯？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9"/>
    </mc:Choice>
    <mc:Fallback xmlns="">
      <p:transition spd="slow" advTm="1549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0070C0"/>
                </a:solidFill>
              </a:rPr>
              <a:t>P</a:t>
            </a:r>
            <a:r>
              <a:rPr lang="zh-CN" altLang="zh-CN" sz="3600" dirty="0">
                <a:solidFill>
                  <a:srgbClr val="0070C0"/>
                </a:solidFill>
              </a:rPr>
              <a:t>在失配点之前的每个字符都</a:t>
            </a:r>
            <a:r>
              <a:rPr lang="zh-CN" altLang="zh-CN" sz="3600" dirty="0" smtClean="0">
                <a:solidFill>
                  <a:srgbClr val="0070C0"/>
                </a:solidFill>
              </a:rPr>
              <a:t>不同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417860"/>
            <a:ext cx="6696744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“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abcabcd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 = “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abcd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第一次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匹配的失配点是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 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 = 3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失配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点之前的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的每个字符都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P[0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 ≠ P[1] ≠ P[2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失配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点之前的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P[0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 = S[0]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P[1] = S[1]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P[2] = S[2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P[0] ≠ P[1]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P[1] = S[1]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推出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P[0] ≠ S[1]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没有必要回到位置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同理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P[0] ≠ S[2]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也没有必要回溯到位置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不用回溯，继续从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 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 = 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开始下一轮的匹配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95171"/>
              </p:ext>
            </p:extLst>
          </p:nvPr>
        </p:nvGraphicFramePr>
        <p:xfrm>
          <a:off x="7248128" y="1340768"/>
          <a:ext cx="4248472" cy="1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1771674" imgH="799929" progId="Visio.Drawing.15">
                  <p:embed/>
                </p:oleObj>
              </mc:Choice>
              <mc:Fallback>
                <p:oleObj name="Visio" r:id="rId3" imgW="1771674" imgH="79992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128" y="1340768"/>
                        <a:ext cx="4248472" cy="1976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8168" y="4005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70"/>
    </mc:Choice>
    <mc:Fallback xmlns="">
      <p:transition spd="slow" advTm="12997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1132</Words>
  <Application>Microsoft Office PowerPoint</Application>
  <PresentationFormat>宽屏</PresentationFormat>
  <Paragraphs>117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Visio</vt:lpstr>
      <vt:lpstr>9.5 KMP</vt:lpstr>
      <vt:lpstr>KMP</vt:lpstr>
      <vt:lpstr>先看看：暴力的模式匹配算法</vt:lpstr>
      <vt:lpstr>暴力法在特殊情况下很好</vt:lpstr>
      <vt:lpstr>但是</vt:lpstr>
      <vt:lpstr>KMP</vt:lpstr>
      <vt:lpstr>PowerPoint 演示文稿</vt:lpstr>
      <vt:lpstr>KMP的原理</vt:lpstr>
      <vt:lpstr>P在失配点之前的每个字符都不同</vt:lpstr>
      <vt:lpstr>PowerPoint 演示文稿</vt:lpstr>
      <vt:lpstr>P在失配点之前的字符有部分相同</vt:lpstr>
      <vt:lpstr>PowerPoint 演示文稿</vt:lpstr>
      <vt:lpstr>最长公共前后缀和Next[]数组</vt:lpstr>
      <vt:lpstr>如何快速计算Next[]?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1687</cp:revision>
  <dcterms:created xsi:type="dcterms:W3CDTF">2012-02-15T09:22:00Z</dcterms:created>
  <dcterms:modified xsi:type="dcterms:W3CDTF">2023-02-23T10:59:23Z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