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3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619" r:id="rId2"/>
    <p:sldId id="620" r:id="rId3"/>
    <p:sldId id="621" r:id="rId4"/>
    <p:sldId id="622" r:id="rId5"/>
    <p:sldId id="623" r:id="rId6"/>
    <p:sldId id="625" r:id="rId7"/>
    <p:sldId id="624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BBCC05-0C25-4229-A9B2-A5F1102E1923}">
          <p14:sldIdLst>
            <p14:sldId id="619"/>
            <p14:sldId id="620"/>
            <p14:sldId id="621"/>
            <p14:sldId id="622"/>
            <p14:sldId id="623"/>
            <p14:sldId id="625"/>
            <p14:sldId id="624"/>
          </p14:sldIdLst>
        </p14:section>
        <p14:section name="无标题节" id="{1A0B149E-3AA5-4DCE-89AE-E3078D1221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230" autoAdjust="0"/>
  </p:normalViewPr>
  <p:slideViewPr>
    <p:cSldViewPr>
      <p:cViewPr>
        <p:scale>
          <a:sx n="100" d="100"/>
          <a:sy n="100" d="100"/>
        </p:scale>
        <p:origin x="963" y="3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87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0210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1932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32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642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72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82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467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357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222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558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6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1343472" y="548680"/>
            <a:ext cx="3683000" cy="635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9.8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后缀自动机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5480" y="1700213"/>
            <a:ext cx="4104457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8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13" y="1556792"/>
            <a:ext cx="3261587" cy="42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6"/>
    </mc:Choice>
    <mc:Fallback xmlns="">
      <p:transition spd="slow" advTm="44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zh-CN" sz="3600" dirty="0">
                <a:solidFill>
                  <a:srgbClr val="FF0000"/>
                </a:solidFill>
              </a:rPr>
              <a:t>后缀自动机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后缀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自动机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存储和识别一个字符串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的所有后缀的自动机。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后缀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自动机是一个有向无环图（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结点看成状态，结点之间的有向边是状态的转移，每条边上有一个字符表示转移值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且仅有一个初始态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出发能单向到达其他所有结点。有一些结点是终结状态，任意一条从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出发到达某个终结状态所经过的路径，路径上经过的字符组合是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串。不同的路径表示不同的子串，这些路径与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的子串一一对应，不多也不少。后缀树也可以看成是一种简单的后缀自动机，下面研究一种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的后缀自动机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46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498"/>
    </mc:Choice>
    <mc:Fallback xmlns="">
      <p:transition spd="slow" advTm="16749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62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“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abcbc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它的后缀有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abcbc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bcbc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cbc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是字典树，需要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个结点，图中阴影结点表示后缀的末尾，字典树浪费空间的原因是做了重复存储，例如虚线圈内的两个子串是重复的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把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重复的部分链起来，只需要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。不仅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表示了后缀，而且它和后缀树一样能表达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的所有的子串。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79189"/>
              </p:ext>
            </p:extLst>
          </p:nvPr>
        </p:nvGraphicFramePr>
        <p:xfrm>
          <a:off x="3526744" y="3172754"/>
          <a:ext cx="6241664" cy="332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4581481" imgH="2419189" progId="Visio.Drawing.15">
                  <p:embed/>
                </p:oleObj>
              </mc:Choice>
              <mc:Fallback>
                <p:oleObj name="Visio" r:id="rId3" imgW="4581481" imgH="24191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744" y="3172754"/>
                        <a:ext cx="6241664" cy="3328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7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48"/>
    </mc:Choice>
    <mc:Fallback xmlns="">
      <p:transition spd="slow" advTm="10464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59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endpos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和等价类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052736"/>
            <a:ext cx="10515600" cy="3816424"/>
          </a:xfrm>
        </p:spPr>
        <p:txBody>
          <a:bodyPr>
            <a:normAutofit/>
          </a:bodyPr>
          <a:lstStyle/>
          <a:p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(T)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：子串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中所有出现的位置的右端点集合。</a:t>
            </a:r>
          </a:p>
          <a:p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= 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abcbc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，计算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endpos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。先给出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中每个字符的位置，从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个子串，例如“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”的末尾在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位置和第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位置，“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”的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endpos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{3, 5}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为方便看，按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endpos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排序，并令空集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ϕ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endpos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 2, 3, 4, 5}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62904"/>
              </p:ext>
            </p:extLst>
          </p:nvPr>
        </p:nvGraphicFramePr>
        <p:xfrm>
          <a:off x="3503712" y="1988840"/>
          <a:ext cx="4320478" cy="58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9515">
                  <a:extLst>
                    <a:ext uri="{9D8B030D-6E8A-4147-A177-3AD203B41FA5}">
                      <a16:colId xmlns:a16="http://schemas.microsoft.com/office/drawing/2014/main" val="2289635272"/>
                    </a:ext>
                  </a:extLst>
                </a:gridCol>
                <a:gridCol w="720362">
                  <a:extLst>
                    <a:ext uri="{9D8B030D-6E8A-4147-A177-3AD203B41FA5}">
                      <a16:colId xmlns:a16="http://schemas.microsoft.com/office/drawing/2014/main" val="3052601038"/>
                    </a:ext>
                  </a:extLst>
                </a:gridCol>
                <a:gridCol w="720362">
                  <a:extLst>
                    <a:ext uri="{9D8B030D-6E8A-4147-A177-3AD203B41FA5}">
                      <a16:colId xmlns:a16="http://schemas.microsoft.com/office/drawing/2014/main" val="717134588"/>
                    </a:ext>
                  </a:extLst>
                </a:gridCol>
                <a:gridCol w="719515">
                  <a:extLst>
                    <a:ext uri="{9D8B030D-6E8A-4147-A177-3AD203B41FA5}">
                      <a16:colId xmlns:a16="http://schemas.microsoft.com/office/drawing/2014/main" val="438216141"/>
                    </a:ext>
                  </a:extLst>
                </a:gridCol>
                <a:gridCol w="720362">
                  <a:extLst>
                    <a:ext uri="{9D8B030D-6E8A-4147-A177-3AD203B41FA5}">
                      <a16:colId xmlns:a16="http://schemas.microsoft.com/office/drawing/2014/main" val="318589031"/>
                    </a:ext>
                  </a:extLst>
                </a:gridCol>
                <a:gridCol w="720362">
                  <a:extLst>
                    <a:ext uri="{9D8B030D-6E8A-4147-A177-3AD203B41FA5}">
                      <a16:colId xmlns:a16="http://schemas.microsoft.com/office/drawing/2014/main" val="1222266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28955" algn="l"/>
                        </a:tabLst>
                      </a:pPr>
                      <a:r>
                        <a:rPr lang="zh-CN" sz="1800" dirty="0">
                          <a:effectLst/>
                        </a:rPr>
                        <a:t>位置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20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4324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63832"/>
              </p:ext>
            </p:extLst>
          </p:nvPr>
        </p:nvGraphicFramePr>
        <p:xfrm>
          <a:off x="1847528" y="3241113"/>
          <a:ext cx="8640959" cy="58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778">
                  <a:extLst>
                    <a:ext uri="{9D8B030D-6E8A-4147-A177-3AD203B41FA5}">
                      <a16:colId xmlns:a16="http://schemas.microsoft.com/office/drawing/2014/main" val="4208529854"/>
                    </a:ext>
                  </a:extLst>
                </a:gridCol>
                <a:gridCol w="493601">
                  <a:extLst>
                    <a:ext uri="{9D8B030D-6E8A-4147-A177-3AD203B41FA5}">
                      <a16:colId xmlns:a16="http://schemas.microsoft.com/office/drawing/2014/main" val="3016080728"/>
                    </a:ext>
                  </a:extLst>
                </a:gridCol>
                <a:gridCol w="664688">
                  <a:extLst>
                    <a:ext uri="{9D8B030D-6E8A-4147-A177-3AD203B41FA5}">
                      <a16:colId xmlns:a16="http://schemas.microsoft.com/office/drawing/2014/main" val="2125714246"/>
                    </a:ext>
                  </a:extLst>
                </a:gridCol>
                <a:gridCol w="664688">
                  <a:extLst>
                    <a:ext uri="{9D8B030D-6E8A-4147-A177-3AD203B41FA5}">
                      <a16:colId xmlns:a16="http://schemas.microsoft.com/office/drawing/2014/main" val="119966353"/>
                    </a:ext>
                  </a:extLst>
                </a:gridCol>
                <a:gridCol w="599794">
                  <a:extLst>
                    <a:ext uri="{9D8B030D-6E8A-4147-A177-3AD203B41FA5}">
                      <a16:colId xmlns:a16="http://schemas.microsoft.com/office/drawing/2014/main" val="4033820516"/>
                    </a:ext>
                  </a:extLst>
                </a:gridCol>
                <a:gridCol w="600777">
                  <a:extLst>
                    <a:ext uri="{9D8B030D-6E8A-4147-A177-3AD203B41FA5}">
                      <a16:colId xmlns:a16="http://schemas.microsoft.com/office/drawing/2014/main" val="3232624789"/>
                    </a:ext>
                  </a:extLst>
                </a:gridCol>
                <a:gridCol w="600777">
                  <a:extLst>
                    <a:ext uri="{9D8B030D-6E8A-4147-A177-3AD203B41FA5}">
                      <a16:colId xmlns:a16="http://schemas.microsoft.com/office/drawing/2014/main" val="2444669643"/>
                    </a:ext>
                  </a:extLst>
                </a:gridCol>
                <a:gridCol w="696154">
                  <a:extLst>
                    <a:ext uri="{9D8B030D-6E8A-4147-A177-3AD203B41FA5}">
                      <a16:colId xmlns:a16="http://schemas.microsoft.com/office/drawing/2014/main" val="1053609405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866926334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554562391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323322155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81826078"/>
                    </a:ext>
                  </a:extLst>
                </a:gridCol>
                <a:gridCol w="696154">
                  <a:extLst>
                    <a:ext uri="{9D8B030D-6E8A-4147-A177-3AD203B41FA5}">
                      <a16:colId xmlns:a16="http://schemas.microsoft.com/office/drawing/2014/main" val="751938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子串</a:t>
                      </a:r>
                      <a:r>
                        <a:rPr lang="en-US" sz="1800" dirty="0">
                          <a:effectLst/>
                        </a:rPr>
                        <a:t>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cb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bcb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cbc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abcb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bcbc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abcbc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064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endpos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2, 4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3, 5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3, 5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46938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48000"/>
              </p:ext>
            </p:extLst>
          </p:nvPr>
        </p:nvGraphicFramePr>
        <p:xfrm>
          <a:off x="1991544" y="4797152"/>
          <a:ext cx="7776864" cy="880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580">
                  <a:extLst>
                    <a:ext uri="{9D8B030D-6E8A-4147-A177-3AD203B41FA5}">
                      <a16:colId xmlns:a16="http://schemas.microsoft.com/office/drawing/2014/main" val="3068726448"/>
                    </a:ext>
                  </a:extLst>
                </a:gridCol>
                <a:gridCol w="1007924">
                  <a:extLst>
                    <a:ext uri="{9D8B030D-6E8A-4147-A177-3AD203B41FA5}">
                      <a16:colId xmlns:a16="http://schemas.microsoft.com/office/drawing/2014/main" val="1690068750"/>
                    </a:ext>
                  </a:extLst>
                </a:gridCol>
                <a:gridCol w="289575">
                  <a:extLst>
                    <a:ext uri="{9D8B030D-6E8A-4147-A177-3AD203B41FA5}">
                      <a16:colId xmlns:a16="http://schemas.microsoft.com/office/drawing/2014/main" val="3068308568"/>
                    </a:ext>
                  </a:extLst>
                </a:gridCol>
                <a:gridCol w="363201">
                  <a:extLst>
                    <a:ext uri="{9D8B030D-6E8A-4147-A177-3AD203B41FA5}">
                      <a16:colId xmlns:a16="http://schemas.microsoft.com/office/drawing/2014/main" val="10471338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240671853"/>
                    </a:ext>
                  </a:extLst>
                </a:gridCol>
                <a:gridCol w="432274">
                  <a:extLst>
                    <a:ext uri="{9D8B030D-6E8A-4147-A177-3AD203B41FA5}">
                      <a16:colId xmlns:a16="http://schemas.microsoft.com/office/drawing/2014/main" val="1408795118"/>
                    </a:ext>
                  </a:extLst>
                </a:gridCol>
                <a:gridCol w="720381">
                  <a:extLst>
                    <a:ext uri="{9D8B030D-6E8A-4147-A177-3AD203B41FA5}">
                      <a16:colId xmlns:a16="http://schemas.microsoft.com/office/drawing/2014/main" val="4155980192"/>
                    </a:ext>
                  </a:extLst>
                </a:gridCol>
                <a:gridCol w="1439746">
                  <a:extLst>
                    <a:ext uri="{9D8B030D-6E8A-4147-A177-3AD203B41FA5}">
                      <a16:colId xmlns:a16="http://schemas.microsoft.com/office/drawing/2014/main" val="2951344338"/>
                    </a:ext>
                  </a:extLst>
                </a:gridCol>
                <a:gridCol w="2160127">
                  <a:extLst>
                    <a:ext uri="{9D8B030D-6E8A-4147-A177-3AD203B41FA5}">
                      <a16:colId xmlns:a16="http://schemas.microsoft.com/office/drawing/2014/main" val="47490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子串</a:t>
                      </a:r>
                      <a:r>
                        <a:rPr lang="en-US" sz="1800" dirty="0">
                          <a:effectLst/>
                        </a:rPr>
                        <a:t>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ϕ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ab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abc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bc, 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abcb ,bcb ,cb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abcbc, bcbc, cbc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016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endpos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1,2,3,4,5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2, 4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3, 5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305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62"/>
    </mc:Choice>
    <mc:Fallback xmlns="">
      <p:transition spd="slow" advTm="9646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59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建</a:t>
            </a:r>
            <a:r>
              <a:rPr lang="en-US" altLang="zh-CN" sz="3600" dirty="0" smtClean="0">
                <a:solidFill>
                  <a:srgbClr val="FF0000"/>
                </a:solidFill>
              </a:rPr>
              <a:t>SAM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24744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母树，转为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= “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abcbc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(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母树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转化为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565778"/>
              </p:ext>
            </p:extLst>
          </p:nvPr>
        </p:nvGraphicFramePr>
        <p:xfrm>
          <a:off x="2495600" y="1809968"/>
          <a:ext cx="7713229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4657881" imgH="2057400" progId="Visio.Drawing.15">
                  <p:embed/>
                </p:oleObj>
              </mc:Choice>
              <mc:Fallback>
                <p:oleObj name="Visio" r:id="rId3" imgW="4657881" imgH="20574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809968"/>
                        <a:ext cx="7713229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86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50"/>
    </mc:Choice>
    <mc:Fallback xmlns="">
      <p:transition spd="slow" advTm="6335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59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后缀自动机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2474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后缀自动机几乎是“全能”的处理字符串算法，前几节的模式匹配、回文串等问题都可以用后缀自动机实现，时间复杂度也一样好。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后缀自动机的缺点是因为使用了字典树导致空间比较大。定义符号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为字符集，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|Σ|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为字符集长度，例如小写字符的字符集长度是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，空间复杂度是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O(|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Σ|n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的。一般情况下，字符集是常数且比较小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2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45"/>
    </mc:Choice>
    <mc:Fallback xmlns="">
      <p:transition spd="slow" advTm="5294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59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后缀自动机应用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096292"/>
            <a:ext cx="10515600" cy="4924995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中查找模式串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中有多少不同的子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不同子串的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总长度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大子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移位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最大循环移位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中的出现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次数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中第一次出现的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中出现的所有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短的没有出现的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个字符串的最长公共子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个字符串间的最长公共子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26"/>
    </mc:Choice>
    <mc:Fallback xmlns="">
      <p:transition spd="slow" advTm="5582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696</Words>
  <Application>Microsoft Office PowerPoint</Application>
  <PresentationFormat>宽屏</PresentationFormat>
  <Paragraphs>109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Visio</vt:lpstr>
      <vt:lpstr>9.8 后缀自动机</vt:lpstr>
      <vt:lpstr>后缀自动机</vt:lpstr>
      <vt:lpstr>PowerPoint 演示文稿</vt:lpstr>
      <vt:lpstr>endpos和等价类</vt:lpstr>
      <vt:lpstr>建SAM</vt:lpstr>
      <vt:lpstr>后缀自动机</vt:lpstr>
      <vt:lpstr>后缀自动机应用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1690</cp:revision>
  <dcterms:created xsi:type="dcterms:W3CDTF">2012-02-15T09:22:00Z</dcterms:created>
  <dcterms:modified xsi:type="dcterms:W3CDTF">2023-02-23T11:01:32Z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