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68" autoAdjust="0"/>
    <p:restoredTop sz="94660"/>
  </p:normalViewPr>
  <p:slideViewPr>
    <p:cSldViewPr>
      <p:cViewPr>
        <p:scale>
          <a:sx n="100" d="100"/>
          <a:sy n="100" d="100"/>
        </p:scale>
        <p:origin x="-6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B4080E6-213C-4961-BA03-FF65916234D0}" type="datetimeFigureOut">
              <a:rPr lang="en-IN" smtClean="0"/>
              <a:t>17-03-2021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9E7F1D-DAB6-4BC5-A921-0CF200BE51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E7F1D-DAB6-4BC5-A921-0CF200BE51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E7F1D-DAB6-4BC5-A921-0CF200BE51D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E7F1D-DAB6-4BC5-A921-0CF200BE51D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A9E7F1D-DAB6-4BC5-A921-0CF200BE51D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9E7F1D-DAB6-4BC5-A921-0CF200BE51D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A9E7F1D-DAB6-4BC5-A921-0CF200BE51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A9E7F1D-DAB6-4BC5-A921-0CF200BE51D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B4080E6-213C-4961-BA03-FF65916234D0}" type="datetimeFigureOut">
              <a:rPr lang="en-IN" smtClean="0"/>
              <a:t>17-03-2021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A9E7F1D-DAB6-4BC5-A921-0CF200BE51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B4080E6-213C-4961-BA03-FF65916234D0}" type="datetimeFigureOut">
              <a:rPr lang="en-IN" smtClean="0"/>
              <a:t>17-03-2021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A9E7F1D-DAB6-4BC5-A921-0CF200BE51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B4080E6-213C-4961-BA03-FF65916234D0}" type="datetimeFigureOut">
              <a:rPr lang="en-IN" smtClean="0"/>
              <a:t>17-03-2021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9E7F1D-DAB6-4BC5-A921-0CF200BE51D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B4080E6-213C-4961-BA03-FF65916234D0}" type="datetimeFigureOut">
              <a:rPr lang="en-IN" smtClean="0"/>
              <a:t>17-03-2021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9E7F1D-DAB6-4BC5-A921-0CF200BE51D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311151"/>
            <a:ext cx="8208912" cy="461665"/>
          </a:xfrm>
          <a:prstGeom prst="rect">
            <a:avLst/>
          </a:prstGeom>
          <a:noFill/>
        </p:spPr>
        <p:txBody>
          <a:bodyPr wrap="square" rtlCol="0">
            <a:spAutoFit/>
          </a:bodyPr>
          <a:lstStyle/>
          <a:p>
            <a:r>
              <a:rPr lang="en-US" sz="2400" dirty="0" smtClean="0">
                <a:latin typeface="Copperplate Gothic Bold" pitchFamily="34" charset="0"/>
              </a:rPr>
              <a:t>Name: </a:t>
            </a:r>
            <a:r>
              <a:rPr lang="en-US" sz="2400" dirty="0" err="1" smtClean="0">
                <a:latin typeface="Copperplate Gothic Bold" pitchFamily="34" charset="0"/>
              </a:rPr>
              <a:t>Mandeep</a:t>
            </a:r>
            <a:r>
              <a:rPr lang="en-US" sz="2400" dirty="0" smtClean="0">
                <a:latin typeface="Copperplate Gothic Bold" pitchFamily="34" charset="0"/>
              </a:rPr>
              <a:t> Singh </a:t>
            </a:r>
            <a:r>
              <a:rPr lang="en-US" sz="2400" dirty="0" err="1" smtClean="0">
                <a:latin typeface="Copperplate Gothic Bold" pitchFamily="34" charset="0"/>
              </a:rPr>
              <a:t>Jaswal</a:t>
            </a:r>
            <a:endParaRPr lang="en-IN" sz="2400" dirty="0">
              <a:latin typeface="Copperplate Gothic Bold" pitchFamily="34" charset="0"/>
            </a:endParaRPr>
          </a:p>
        </p:txBody>
      </p:sp>
      <p:sp>
        <p:nvSpPr>
          <p:cNvPr id="3" name="TextBox 2"/>
          <p:cNvSpPr txBox="1"/>
          <p:nvPr/>
        </p:nvSpPr>
        <p:spPr>
          <a:xfrm>
            <a:off x="467544" y="2001614"/>
            <a:ext cx="8208912" cy="461665"/>
          </a:xfrm>
          <a:prstGeom prst="rect">
            <a:avLst/>
          </a:prstGeom>
          <a:noFill/>
        </p:spPr>
        <p:txBody>
          <a:bodyPr wrap="square" rtlCol="0">
            <a:spAutoFit/>
          </a:bodyPr>
          <a:lstStyle/>
          <a:p>
            <a:r>
              <a:rPr lang="en-US" sz="2400" dirty="0" smtClean="0">
                <a:latin typeface="Copperplate Gothic Bold" pitchFamily="34" charset="0"/>
              </a:rPr>
              <a:t>Class: M.Sc.IT(Part1)</a:t>
            </a:r>
            <a:endParaRPr lang="en-IN" sz="2400" dirty="0">
              <a:latin typeface="Copperplate Gothic Bold" pitchFamily="34" charset="0"/>
            </a:endParaRPr>
          </a:p>
        </p:txBody>
      </p:sp>
      <p:sp>
        <p:nvSpPr>
          <p:cNvPr id="4" name="TextBox 3"/>
          <p:cNvSpPr txBox="1"/>
          <p:nvPr/>
        </p:nvSpPr>
        <p:spPr>
          <a:xfrm>
            <a:off x="467544" y="2649686"/>
            <a:ext cx="8208912" cy="461665"/>
          </a:xfrm>
          <a:prstGeom prst="rect">
            <a:avLst/>
          </a:prstGeom>
          <a:noFill/>
        </p:spPr>
        <p:txBody>
          <a:bodyPr wrap="square" rtlCol="0">
            <a:spAutoFit/>
          </a:bodyPr>
          <a:lstStyle/>
          <a:p>
            <a:r>
              <a:rPr lang="en-US" sz="2400" dirty="0" smtClean="0">
                <a:latin typeface="Copperplate Gothic Bold" pitchFamily="34" charset="0"/>
              </a:rPr>
              <a:t>Roll NO: 278 </a:t>
            </a:r>
            <a:endParaRPr lang="en-IN" sz="2400" dirty="0">
              <a:latin typeface="Copperplate Gothic Bold" pitchFamily="34" charset="0"/>
            </a:endParaRPr>
          </a:p>
        </p:txBody>
      </p:sp>
      <p:sp>
        <p:nvSpPr>
          <p:cNvPr id="5" name="TextBox 4"/>
          <p:cNvSpPr txBox="1"/>
          <p:nvPr/>
        </p:nvSpPr>
        <p:spPr>
          <a:xfrm>
            <a:off x="467544" y="3327375"/>
            <a:ext cx="8208912" cy="461665"/>
          </a:xfrm>
          <a:prstGeom prst="rect">
            <a:avLst/>
          </a:prstGeom>
          <a:noFill/>
        </p:spPr>
        <p:txBody>
          <a:bodyPr wrap="square" rtlCol="0">
            <a:spAutoFit/>
          </a:bodyPr>
          <a:lstStyle/>
          <a:p>
            <a:r>
              <a:rPr lang="en-US" sz="2400" dirty="0" smtClean="0">
                <a:latin typeface="Copperplate Gothic Bold" pitchFamily="34" charset="0"/>
              </a:rPr>
              <a:t>Subject: Data Science</a:t>
            </a:r>
            <a:endParaRPr lang="en-IN" sz="2400" dirty="0">
              <a:latin typeface="Copperplate Gothic Bold" pitchFamily="34" charset="0"/>
            </a:endParaRPr>
          </a:p>
        </p:txBody>
      </p:sp>
      <p:sp>
        <p:nvSpPr>
          <p:cNvPr id="6" name="TextBox 5"/>
          <p:cNvSpPr txBox="1"/>
          <p:nvPr/>
        </p:nvSpPr>
        <p:spPr>
          <a:xfrm>
            <a:off x="323528" y="200834"/>
            <a:ext cx="8496944" cy="707886"/>
          </a:xfrm>
          <a:prstGeom prst="rect">
            <a:avLst/>
          </a:prstGeom>
          <a:noFill/>
        </p:spPr>
        <p:txBody>
          <a:bodyPr wrap="square" rtlCol="0">
            <a:spAutoFit/>
          </a:bodyPr>
          <a:lstStyle/>
          <a:p>
            <a:pPr algn="just"/>
            <a:r>
              <a:rPr lang="en-IN" sz="2000" dirty="0">
                <a:solidFill>
                  <a:srgbClr val="FFC000"/>
                </a:solidFill>
                <a:latin typeface="Copperplate Gothic Bold" pitchFamily="34" charset="0"/>
              </a:rPr>
              <a:t>Guru Nanak </a:t>
            </a:r>
            <a:r>
              <a:rPr lang="en-IN" sz="2000" dirty="0" err="1">
                <a:solidFill>
                  <a:srgbClr val="FFC000"/>
                </a:solidFill>
                <a:latin typeface="Copperplate Gothic Bold" pitchFamily="34" charset="0"/>
              </a:rPr>
              <a:t>Khalsa</a:t>
            </a:r>
            <a:r>
              <a:rPr lang="en-IN" sz="2000" dirty="0">
                <a:solidFill>
                  <a:srgbClr val="FFC000"/>
                </a:solidFill>
                <a:latin typeface="Copperplate Gothic Bold" pitchFamily="34" charset="0"/>
              </a:rPr>
              <a:t> College of Arts, Science &amp; Commerce (Autonomous)</a:t>
            </a:r>
          </a:p>
        </p:txBody>
      </p:sp>
    </p:spTree>
    <p:extLst>
      <p:ext uri="{BB962C8B-B14F-4D97-AF65-F5344CB8AC3E}">
        <p14:creationId xmlns:p14="http://schemas.microsoft.com/office/powerpoint/2010/main" val="43332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38554"/>
          </a:xfrm>
          <a:prstGeom prst="rect">
            <a:avLst/>
          </a:prstGeom>
          <a:noFill/>
        </p:spPr>
        <p:txBody>
          <a:bodyPr wrap="square" rtlCol="0">
            <a:spAutoFit/>
          </a:bodyPr>
          <a:lstStyle/>
          <a:p>
            <a:pPr algn="just"/>
            <a:r>
              <a:rPr lang="en-US" sz="1600" b="1" dirty="0" smtClean="0">
                <a:latin typeface="Century" pitchFamily="18" charset="0"/>
              </a:rPr>
              <a:t>Validity:</a:t>
            </a:r>
            <a:endParaRPr lang="en-IN" sz="1600" b="1" dirty="0">
              <a:latin typeface="Century" pitchFamily="18" charset="0"/>
            </a:endParaRPr>
          </a:p>
        </p:txBody>
      </p:sp>
      <p:sp>
        <p:nvSpPr>
          <p:cNvPr id="3" name="TextBox 2"/>
          <p:cNvSpPr txBox="1"/>
          <p:nvPr/>
        </p:nvSpPr>
        <p:spPr>
          <a:xfrm>
            <a:off x="395536" y="961564"/>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Validity is tested against known and approved standards.</a:t>
            </a:r>
            <a:endParaRPr lang="en-IN" sz="1400" dirty="0">
              <a:latin typeface="Century" pitchFamily="18" charset="0"/>
            </a:endParaRPr>
          </a:p>
        </p:txBody>
      </p:sp>
      <p:sp>
        <p:nvSpPr>
          <p:cNvPr id="4" name="TextBox 3"/>
          <p:cNvSpPr txBox="1"/>
          <p:nvPr/>
        </p:nvSpPr>
        <p:spPr>
          <a:xfrm>
            <a:off x="395536" y="1393031"/>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recorded as a percentage of non-conformance against the standard. </a:t>
            </a:r>
            <a:endParaRPr lang="en-IN" sz="1400" dirty="0">
              <a:latin typeface="Century" pitchFamily="18" charset="0"/>
            </a:endParaRPr>
          </a:p>
        </p:txBody>
      </p:sp>
      <p:sp>
        <p:nvSpPr>
          <p:cNvPr id="5" name="TextBox 4"/>
          <p:cNvSpPr txBox="1"/>
          <p:nvPr/>
        </p:nvSpPr>
        <p:spPr>
          <a:xfrm>
            <a:off x="395536" y="1825079"/>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Most data entries are covered by a standard. </a:t>
            </a:r>
            <a:endParaRPr lang="en-IN" sz="1400" dirty="0">
              <a:latin typeface="Century" pitchFamily="18" charset="0"/>
            </a:endParaRPr>
          </a:p>
        </p:txBody>
      </p:sp>
      <p:sp>
        <p:nvSpPr>
          <p:cNvPr id="6" name="TextBox 5"/>
          <p:cNvSpPr txBox="1"/>
          <p:nvPr/>
        </p:nvSpPr>
        <p:spPr>
          <a:xfrm>
            <a:off x="395536" y="2257127"/>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For example, country code uses ISO 3166-1; currencies use ISO 4217.</a:t>
            </a:r>
            <a:endParaRPr lang="en-IN" sz="1400" dirty="0">
              <a:latin typeface="Century" pitchFamily="18" charset="0"/>
            </a:endParaRPr>
          </a:p>
        </p:txBody>
      </p:sp>
      <p:sp>
        <p:nvSpPr>
          <p:cNvPr id="7" name="TextBox 6"/>
          <p:cNvSpPr txBox="1"/>
          <p:nvPr/>
        </p:nvSpPr>
        <p:spPr>
          <a:xfrm>
            <a:off x="395536" y="2689175"/>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Customer specific standards, for example, International Classification of Diseases (ICD) standards ICD-10. </a:t>
            </a:r>
            <a:endParaRPr lang="en-IN" sz="1400" dirty="0">
              <a:latin typeface="Century" pitchFamily="18" charset="0"/>
            </a:endParaRPr>
          </a:p>
        </p:txBody>
      </p:sp>
      <p:sp>
        <p:nvSpPr>
          <p:cNvPr id="8" name="TextBox 7"/>
          <p:cNvSpPr txBox="1"/>
          <p:nvPr/>
        </p:nvSpPr>
        <p:spPr>
          <a:xfrm>
            <a:off x="395536" y="328498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Standards change over time. For example, ICD-10 is the tenth version of the standard. ICD-7 took effect in 1958, ICD-8A in 1968, ICD-9 in 1979, and ICD-10 in 1999. </a:t>
            </a:r>
            <a:endParaRPr lang="en-IN" sz="1400" dirty="0">
              <a:latin typeface="Century" pitchFamily="18" charset="0"/>
            </a:endParaRPr>
          </a:p>
        </p:txBody>
      </p:sp>
      <p:sp>
        <p:nvSpPr>
          <p:cNvPr id="9" name="TextBox 8"/>
          <p:cNvSpPr txBox="1"/>
          <p:nvPr/>
        </p:nvSpPr>
        <p:spPr>
          <a:xfrm>
            <a:off x="395536" y="3913892"/>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So, when you validate data, make sure that you apply the correct standard on the correct data period.</a:t>
            </a:r>
            <a:endParaRPr lang="en-IN" sz="1400" dirty="0">
              <a:latin typeface="Century" pitchFamily="18" charset="0"/>
            </a:endParaRPr>
          </a:p>
        </p:txBody>
      </p:sp>
    </p:spTree>
    <p:extLst>
      <p:ext uri="{BB962C8B-B14F-4D97-AF65-F5344CB8AC3E}">
        <p14:creationId xmlns:p14="http://schemas.microsoft.com/office/powerpoint/2010/main" val="373732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38554"/>
          </a:xfrm>
          <a:prstGeom prst="rect">
            <a:avLst/>
          </a:prstGeom>
          <a:noFill/>
        </p:spPr>
        <p:txBody>
          <a:bodyPr wrap="square" rtlCol="0">
            <a:spAutoFit/>
          </a:bodyPr>
          <a:lstStyle/>
          <a:p>
            <a:pPr algn="just"/>
            <a:r>
              <a:rPr lang="en-US" sz="1600" b="1" dirty="0" smtClean="0">
                <a:latin typeface="Century" pitchFamily="18" charset="0"/>
              </a:rPr>
              <a:t>Accuracy:</a:t>
            </a:r>
            <a:endParaRPr lang="en-IN" sz="1600" b="1" dirty="0">
              <a:latin typeface="Century" pitchFamily="18" charset="0"/>
            </a:endParaRPr>
          </a:p>
        </p:txBody>
      </p:sp>
      <p:sp>
        <p:nvSpPr>
          <p:cNvPr id="3" name="TextBox 2"/>
          <p:cNvSpPr txBox="1"/>
          <p:nvPr/>
        </p:nvSpPr>
        <p:spPr>
          <a:xfrm>
            <a:off x="395536" y="96156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Accuracy is a measure of the data against the real-world person or object that is recorded in the data source. </a:t>
            </a:r>
            <a:endParaRPr lang="en-IN" sz="1400" dirty="0">
              <a:latin typeface="Century" pitchFamily="18" charset="0"/>
            </a:endParaRPr>
          </a:p>
        </p:txBody>
      </p:sp>
      <p:sp>
        <p:nvSpPr>
          <p:cNvPr id="4" name="TextBox 3"/>
          <p:cNvSpPr txBox="1"/>
          <p:nvPr/>
        </p:nvSpPr>
        <p:spPr>
          <a:xfrm>
            <a:off x="395536" y="1609636"/>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There are regulations, such as the European Union’s General Data Protection Regulation (GDPR), that require data to be compliant for accuracy. </a:t>
            </a:r>
            <a:endParaRPr lang="en-IN" sz="1400" dirty="0">
              <a:latin typeface="Century" pitchFamily="18" charset="0"/>
            </a:endParaRPr>
          </a:p>
        </p:txBody>
      </p:sp>
      <p:sp>
        <p:nvSpPr>
          <p:cNvPr id="5" name="TextBox 4"/>
          <p:cNvSpPr txBox="1"/>
          <p:nvPr/>
        </p:nvSpPr>
        <p:spPr>
          <a:xfrm>
            <a:off x="395536" y="2708920"/>
            <a:ext cx="8208912" cy="338554"/>
          </a:xfrm>
          <a:prstGeom prst="rect">
            <a:avLst/>
          </a:prstGeom>
          <a:noFill/>
        </p:spPr>
        <p:txBody>
          <a:bodyPr wrap="square" rtlCol="0">
            <a:spAutoFit/>
          </a:bodyPr>
          <a:lstStyle/>
          <a:p>
            <a:pPr algn="just"/>
            <a:r>
              <a:rPr lang="en-US" sz="1600" b="1" dirty="0" smtClean="0">
                <a:latin typeface="Century" pitchFamily="18" charset="0"/>
              </a:rPr>
              <a:t>Consistency:</a:t>
            </a:r>
            <a:endParaRPr lang="en-IN" sz="1600" b="1" dirty="0">
              <a:latin typeface="Century" pitchFamily="18" charset="0"/>
            </a:endParaRPr>
          </a:p>
        </p:txBody>
      </p:sp>
      <p:sp>
        <p:nvSpPr>
          <p:cNvPr id="6" name="TextBox 5"/>
          <p:cNvSpPr txBox="1"/>
          <p:nvPr/>
        </p:nvSpPr>
        <p:spPr>
          <a:xfrm>
            <a:off x="395536" y="324433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 measure is recorded as the shift in the patterns in the data. It </a:t>
            </a:r>
            <a:r>
              <a:rPr lang="en-IN" sz="1400" dirty="0">
                <a:latin typeface="Century" pitchFamily="18" charset="0"/>
              </a:rPr>
              <a:t>m</a:t>
            </a:r>
            <a:r>
              <a:rPr lang="en-IN" sz="1400" dirty="0" smtClean="0">
                <a:latin typeface="Century" pitchFamily="18" charset="0"/>
              </a:rPr>
              <a:t>easure how the data changes load after load.</a:t>
            </a:r>
            <a:endParaRPr lang="en-IN" sz="1400" dirty="0">
              <a:latin typeface="Century" pitchFamily="18" charset="0"/>
            </a:endParaRPr>
          </a:p>
        </p:txBody>
      </p:sp>
      <p:sp>
        <p:nvSpPr>
          <p:cNvPr id="7" name="TextBox 6"/>
          <p:cNvSpPr txBox="1"/>
          <p:nvPr/>
        </p:nvSpPr>
        <p:spPr>
          <a:xfrm>
            <a:off x="395536" y="3931315"/>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useful to measure patterns and checksums for data sources. </a:t>
            </a:r>
            <a:endParaRPr lang="en-IN" sz="1400" dirty="0">
              <a:latin typeface="Century" pitchFamily="18" charset="0"/>
            </a:endParaRPr>
          </a:p>
        </p:txBody>
      </p:sp>
    </p:spTree>
    <p:extLst>
      <p:ext uri="{BB962C8B-B14F-4D97-AF65-F5344CB8AC3E}">
        <p14:creationId xmlns:p14="http://schemas.microsoft.com/office/powerpoint/2010/main" val="413829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69476"/>
            <a:ext cx="8208912" cy="461665"/>
          </a:xfrm>
          <a:prstGeom prst="rect">
            <a:avLst/>
          </a:prstGeom>
          <a:noFill/>
        </p:spPr>
        <p:txBody>
          <a:bodyPr wrap="square" rtlCol="0">
            <a:spAutoFit/>
          </a:bodyPr>
          <a:lstStyle/>
          <a:p>
            <a:pPr algn="ctr"/>
            <a:r>
              <a:rPr lang="en-US" sz="2400" dirty="0" smtClean="0">
                <a:latin typeface="Copperplate Gothic Bold" pitchFamily="34" charset="0"/>
              </a:rPr>
              <a:t>ASSESS SUPERSTEP</a:t>
            </a:r>
            <a:endParaRPr lang="en-IN" sz="2400" dirty="0">
              <a:latin typeface="Copperplate Gothic Bold" pitchFamily="34" charset="0"/>
            </a:endParaRPr>
          </a:p>
        </p:txBody>
      </p:sp>
      <p:sp>
        <p:nvSpPr>
          <p:cNvPr id="3" name="TextBox 2"/>
          <p:cNvSpPr txBox="1"/>
          <p:nvPr/>
        </p:nvSpPr>
        <p:spPr>
          <a:xfrm>
            <a:off x="467544" y="816967"/>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Data quality refers to the condition of a set of qualitative or quantitative variables.</a:t>
            </a:r>
            <a:endParaRPr lang="en-IN" sz="1400" dirty="0">
              <a:latin typeface="Century" pitchFamily="18" charset="0"/>
            </a:endParaRPr>
          </a:p>
        </p:txBody>
      </p:sp>
      <p:sp>
        <p:nvSpPr>
          <p:cNvPr id="4" name="TextBox 3"/>
          <p:cNvSpPr txBox="1"/>
          <p:nvPr/>
        </p:nvSpPr>
        <p:spPr>
          <a:xfrm>
            <a:off x="467544" y="1268760"/>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Data quality is a multidimensional measurement of the acceptability of specific data sets. </a:t>
            </a:r>
            <a:endParaRPr lang="en-IN" sz="1400" dirty="0">
              <a:latin typeface="Century" pitchFamily="18" charset="0"/>
            </a:endParaRPr>
          </a:p>
        </p:txBody>
      </p:sp>
      <p:sp>
        <p:nvSpPr>
          <p:cNvPr id="5" name="TextBox 4"/>
          <p:cNvSpPr txBox="1"/>
          <p:nvPr/>
        </p:nvSpPr>
        <p:spPr>
          <a:xfrm>
            <a:off x="467544" y="1700808"/>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In business, data quality is measured to determine whether data can be used as a basis for reliable intelligence extraction for supporting organizational decisions.</a:t>
            </a:r>
            <a:endParaRPr lang="en-IN" sz="1400" dirty="0">
              <a:latin typeface="Century" pitchFamily="18" charset="0"/>
            </a:endParaRPr>
          </a:p>
        </p:txBody>
      </p:sp>
      <p:sp>
        <p:nvSpPr>
          <p:cNvPr id="6" name="TextBox 5"/>
          <p:cNvSpPr txBox="1"/>
          <p:nvPr/>
        </p:nvSpPr>
        <p:spPr>
          <a:xfrm>
            <a:off x="467544" y="2257708"/>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 objectives of assess </a:t>
            </a:r>
            <a:r>
              <a:rPr lang="en-IN" sz="1400" dirty="0" err="1" smtClean="0">
                <a:latin typeface="Century" pitchFamily="18" charset="0"/>
              </a:rPr>
              <a:t>superstep</a:t>
            </a:r>
            <a:r>
              <a:rPr lang="en-IN" sz="1400" dirty="0" smtClean="0">
                <a:latin typeface="Century" pitchFamily="18" charset="0"/>
              </a:rPr>
              <a:t> is to show you how to assess your data science data for invalid or erroneous data values.</a:t>
            </a:r>
            <a:endParaRPr lang="en-IN" sz="1400" dirty="0">
              <a:latin typeface="Century" pitchFamily="18" charset="0"/>
            </a:endParaRPr>
          </a:p>
        </p:txBody>
      </p:sp>
      <p:sp>
        <p:nvSpPr>
          <p:cNvPr id="7" name="TextBox 6"/>
          <p:cNvSpPr txBox="1"/>
          <p:nvPr/>
        </p:nvSpPr>
        <p:spPr>
          <a:xfrm>
            <a:off x="467544" y="2833772"/>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 urge that you spend the time to “clean up” the data before you progress to the data science, as the incorrect data entries will cause a major impact on the later steps in the process. </a:t>
            </a:r>
            <a:endParaRPr lang="en-IN" sz="1400" dirty="0">
              <a:latin typeface="Century" pitchFamily="18" charset="0"/>
            </a:endParaRPr>
          </a:p>
        </p:txBody>
      </p:sp>
      <p:sp>
        <p:nvSpPr>
          <p:cNvPr id="9" name="TextBox 8"/>
          <p:cNvSpPr txBox="1"/>
          <p:nvPr/>
        </p:nvSpPr>
        <p:spPr>
          <a:xfrm>
            <a:off x="467544" y="5229200"/>
            <a:ext cx="8208912" cy="523220"/>
          </a:xfrm>
          <a:prstGeom prst="rect">
            <a:avLst/>
          </a:prstGeom>
          <a:noFill/>
        </p:spPr>
        <p:txBody>
          <a:bodyPr wrap="square" rtlCol="0">
            <a:spAutoFit/>
          </a:bodyPr>
          <a:lstStyle/>
          <a:p>
            <a:pPr marL="285750" indent="-285750" algn="just">
              <a:buFont typeface="Wingdings" pitchFamily="2" charset="2"/>
              <a:buChar char="Ø"/>
            </a:pPr>
            <a:r>
              <a:rPr lang="en-IN" sz="1400" b="1" dirty="0" smtClean="0">
                <a:latin typeface="Century" pitchFamily="18" charset="0"/>
              </a:rPr>
              <a:t>Note: </a:t>
            </a:r>
            <a:r>
              <a:rPr lang="en-IN" sz="1400" dirty="0" smtClean="0">
                <a:latin typeface="Century" pitchFamily="18" charset="0"/>
              </a:rPr>
              <a:t>Your specific data sources will have additional requirements. Explore additional quality techniques and algorithms that you need for your particular data.</a:t>
            </a:r>
            <a:endParaRPr lang="en-IN" sz="1400" dirty="0">
              <a:latin typeface="Century" pitchFamily="18" charset="0"/>
            </a:endParaRPr>
          </a:p>
        </p:txBody>
      </p:sp>
      <p:sp>
        <p:nvSpPr>
          <p:cNvPr id="10" name="TextBox 9"/>
          <p:cNvSpPr txBox="1"/>
          <p:nvPr/>
        </p:nvSpPr>
        <p:spPr>
          <a:xfrm>
            <a:off x="467544" y="3409836"/>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Data profiling involves observing in your data sources all the viewpoints that the information offers. </a:t>
            </a:r>
            <a:endParaRPr lang="en-IN" sz="1400" dirty="0">
              <a:latin typeface="Century" pitchFamily="18" charset="0"/>
            </a:endParaRPr>
          </a:p>
        </p:txBody>
      </p:sp>
      <p:sp>
        <p:nvSpPr>
          <p:cNvPr id="11" name="TextBox 10"/>
          <p:cNvSpPr txBox="1"/>
          <p:nvPr/>
        </p:nvSpPr>
        <p:spPr>
          <a:xfrm>
            <a:off x="467544" y="3985900"/>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 main goal is to determine if individual viewpoints are accurate and complete. </a:t>
            </a:r>
            <a:endParaRPr lang="en-IN" sz="1400" dirty="0">
              <a:latin typeface="Century" pitchFamily="18" charset="0"/>
            </a:endParaRPr>
          </a:p>
        </p:txBody>
      </p:sp>
      <p:sp>
        <p:nvSpPr>
          <p:cNvPr id="12" name="TextBox 11"/>
          <p:cNvSpPr txBox="1"/>
          <p:nvPr/>
        </p:nvSpPr>
        <p:spPr>
          <a:xfrm>
            <a:off x="467544" y="436510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 assess </a:t>
            </a:r>
            <a:r>
              <a:rPr lang="en-IN" sz="1400" dirty="0" err="1" smtClean="0">
                <a:latin typeface="Century" pitchFamily="18" charset="0"/>
              </a:rPr>
              <a:t>superstep</a:t>
            </a:r>
            <a:r>
              <a:rPr lang="en-IN" sz="1400" dirty="0" smtClean="0">
                <a:latin typeface="Century" pitchFamily="18" charset="0"/>
              </a:rPr>
              <a:t> determines what additional processing to apply to the entries that are noncompliant.</a:t>
            </a:r>
            <a:endParaRPr lang="en-IN" sz="1400" dirty="0">
              <a:latin typeface="Century" pitchFamily="18" charset="0"/>
            </a:endParaRPr>
          </a:p>
        </p:txBody>
      </p:sp>
    </p:spTree>
    <p:extLst>
      <p:ext uri="{BB962C8B-B14F-4D97-AF65-F5344CB8AC3E}">
        <p14:creationId xmlns:p14="http://schemas.microsoft.com/office/powerpoint/2010/main" val="183256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56927"/>
            <a:ext cx="8208912" cy="461665"/>
          </a:xfrm>
          <a:prstGeom prst="rect">
            <a:avLst/>
          </a:prstGeom>
          <a:noFill/>
        </p:spPr>
        <p:txBody>
          <a:bodyPr wrap="square" rtlCol="0">
            <a:spAutoFit/>
          </a:bodyPr>
          <a:lstStyle/>
          <a:p>
            <a:pPr algn="ctr"/>
            <a:r>
              <a:rPr lang="en-US" sz="2400" dirty="0" smtClean="0">
                <a:latin typeface="Copperplate Gothic Bold" pitchFamily="34" charset="0"/>
              </a:rPr>
              <a:t>Error</a:t>
            </a:r>
            <a:endParaRPr lang="en-IN" sz="2400" dirty="0">
              <a:latin typeface="Copperplate Gothic Bold" pitchFamily="34" charset="0"/>
            </a:endParaRPr>
          </a:p>
        </p:txBody>
      </p:sp>
      <p:sp>
        <p:nvSpPr>
          <p:cNvPr id="3" name="TextBox 2"/>
          <p:cNvSpPr txBox="1"/>
          <p:nvPr/>
        </p:nvSpPr>
        <p:spPr>
          <a:xfrm>
            <a:off x="395536" y="1032991"/>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t>It is an </a:t>
            </a:r>
            <a:r>
              <a:rPr lang="en-IN" sz="1400" dirty="0"/>
              <a:t>act or condition of ignorant or imprudent deviation from a code of </a:t>
            </a:r>
            <a:r>
              <a:rPr lang="en-IN" sz="1400" dirty="0" smtClean="0"/>
              <a:t>behaviour</a:t>
            </a:r>
            <a:r>
              <a:rPr lang="en-IN" sz="1400" dirty="0"/>
              <a:t>.</a:t>
            </a:r>
            <a:endParaRPr lang="en-IN" sz="1400" dirty="0">
              <a:latin typeface="Century" pitchFamily="18" charset="0"/>
            </a:endParaRPr>
          </a:p>
        </p:txBody>
      </p:sp>
      <p:sp>
        <p:nvSpPr>
          <p:cNvPr id="6" name="TextBox 5"/>
          <p:cNvSpPr txBox="1"/>
          <p:nvPr/>
        </p:nvSpPr>
        <p:spPr>
          <a:xfrm>
            <a:off x="395536" y="2473731"/>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If it falls within an acceptable standard (i.e., Bombay Street instead of Bombay St.), It can be decided to accept it and move on to the next data entry.</a:t>
            </a:r>
            <a:endParaRPr lang="en-IN" sz="1400" dirty="0">
              <a:latin typeface="Century" pitchFamily="18" charset="0"/>
            </a:endParaRPr>
          </a:p>
        </p:txBody>
      </p:sp>
      <p:sp>
        <p:nvSpPr>
          <p:cNvPr id="7" name="TextBox 6"/>
          <p:cNvSpPr txBox="1"/>
          <p:nvPr/>
        </p:nvSpPr>
        <p:spPr>
          <a:xfrm>
            <a:off x="395536" y="3337828"/>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If it falls within an acceptable standard (i.e., Bombay Street instead of Bombay St.), It can be decided to accept it and move on to the next data entry.</a:t>
            </a:r>
            <a:endParaRPr lang="en-IN" sz="1400" dirty="0">
              <a:latin typeface="Century" pitchFamily="18" charset="0"/>
            </a:endParaRPr>
          </a:p>
        </p:txBody>
      </p:sp>
      <p:sp>
        <p:nvSpPr>
          <p:cNvPr id="8" name="TextBox 7"/>
          <p:cNvSpPr txBox="1"/>
          <p:nvPr/>
        </p:nvSpPr>
        <p:spPr>
          <a:xfrm>
            <a:off x="395536" y="4202504"/>
            <a:ext cx="8208912" cy="738664"/>
          </a:xfrm>
          <a:prstGeom prst="rect">
            <a:avLst/>
          </a:prstGeom>
          <a:noFill/>
        </p:spPr>
        <p:txBody>
          <a:bodyPr wrap="square" rtlCol="0">
            <a:spAutoFit/>
          </a:bodyPr>
          <a:lstStyle/>
          <a:p>
            <a:pPr marL="285750" indent="-285750" algn="just">
              <a:buFont typeface="Wingdings" pitchFamily="2" charset="2"/>
              <a:buChar char="Ø"/>
            </a:pPr>
            <a:r>
              <a:rPr lang="en-IN" sz="1400" b="1" dirty="0" smtClean="0">
                <a:latin typeface="Century" pitchFamily="18" charset="0"/>
              </a:rPr>
              <a:t>Note:</a:t>
            </a:r>
            <a:r>
              <a:rPr lang="en-IN" sz="1400" dirty="0" smtClean="0">
                <a:latin typeface="Century" pitchFamily="18" charset="0"/>
              </a:rPr>
              <a:t> If you accept the error, you will affect the data science techniques and algorithms that perform classification, such as binning, regression, clustering, and decision trees, because these processes assume that the values in this example are not the same.</a:t>
            </a:r>
            <a:endParaRPr lang="en-IN" sz="1400" dirty="0">
              <a:latin typeface="Century" pitchFamily="18" charset="0"/>
            </a:endParaRPr>
          </a:p>
        </p:txBody>
      </p:sp>
      <p:sp>
        <p:nvSpPr>
          <p:cNvPr id="9" name="TextBox 8"/>
          <p:cNvSpPr txBox="1"/>
          <p:nvPr/>
        </p:nvSpPr>
        <p:spPr>
          <a:xfrm>
            <a:off x="395536" y="1809899"/>
            <a:ext cx="8208912" cy="461665"/>
          </a:xfrm>
          <a:prstGeom prst="rect">
            <a:avLst/>
          </a:prstGeom>
          <a:noFill/>
        </p:spPr>
        <p:txBody>
          <a:bodyPr wrap="square" rtlCol="0">
            <a:spAutoFit/>
          </a:bodyPr>
          <a:lstStyle/>
          <a:p>
            <a:pPr algn="ctr"/>
            <a:r>
              <a:rPr lang="en-US" sz="2400" dirty="0" smtClean="0">
                <a:latin typeface="Copperplate Gothic Bold" pitchFamily="34" charset="0"/>
              </a:rPr>
              <a:t>Accepting the Error</a:t>
            </a:r>
            <a:endParaRPr lang="en-IN" sz="2400" dirty="0">
              <a:latin typeface="Copperplate Gothic Bold" pitchFamily="34" charset="0"/>
            </a:endParaRPr>
          </a:p>
        </p:txBody>
      </p:sp>
    </p:spTree>
    <p:extLst>
      <p:ext uri="{BB962C8B-B14F-4D97-AF65-F5344CB8AC3E}">
        <p14:creationId xmlns:p14="http://schemas.microsoft.com/office/powerpoint/2010/main" val="315051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86080"/>
            <a:ext cx="8208912" cy="461665"/>
          </a:xfrm>
          <a:prstGeom prst="rect">
            <a:avLst/>
          </a:prstGeom>
          <a:noFill/>
        </p:spPr>
        <p:txBody>
          <a:bodyPr wrap="square" rtlCol="0">
            <a:spAutoFit/>
          </a:bodyPr>
          <a:lstStyle/>
          <a:p>
            <a:pPr algn="ctr"/>
            <a:r>
              <a:rPr lang="en-US" sz="2400" dirty="0" smtClean="0">
                <a:latin typeface="Copperplate Gothic Bold" pitchFamily="34" charset="0"/>
              </a:rPr>
              <a:t>Rejecting the Error</a:t>
            </a:r>
            <a:endParaRPr lang="en-IN" sz="2400" dirty="0">
              <a:latin typeface="Copperplate Gothic Bold" pitchFamily="34" charset="0"/>
            </a:endParaRPr>
          </a:p>
        </p:txBody>
      </p:sp>
      <p:sp>
        <p:nvSpPr>
          <p:cNvPr id="4" name="TextBox 3"/>
          <p:cNvSpPr txBox="1"/>
          <p:nvPr/>
        </p:nvSpPr>
        <p:spPr>
          <a:xfrm>
            <a:off x="395536" y="1034152"/>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Occasionally, predominantly with first-time data imports, the information is so severely damaged that it is better to simply delete the data entry methodically and not try to correct it.</a:t>
            </a:r>
            <a:endParaRPr lang="en-IN" sz="1400" dirty="0">
              <a:latin typeface="Century" pitchFamily="18" charset="0"/>
            </a:endParaRPr>
          </a:p>
        </p:txBody>
      </p:sp>
      <p:sp>
        <p:nvSpPr>
          <p:cNvPr id="7" name="TextBox 6"/>
          <p:cNvSpPr txBox="1"/>
          <p:nvPr/>
        </p:nvSpPr>
        <p:spPr>
          <a:xfrm>
            <a:off x="395536" y="1826240"/>
            <a:ext cx="8208912" cy="738664"/>
          </a:xfrm>
          <a:prstGeom prst="rect">
            <a:avLst/>
          </a:prstGeom>
          <a:noFill/>
        </p:spPr>
        <p:txBody>
          <a:bodyPr wrap="square" rtlCol="0">
            <a:spAutoFit/>
          </a:bodyPr>
          <a:lstStyle/>
          <a:p>
            <a:pPr marL="285750" indent="-285750" algn="just">
              <a:buFont typeface="Wingdings" pitchFamily="2" charset="2"/>
              <a:buChar char="Ø"/>
            </a:pPr>
            <a:r>
              <a:rPr lang="en-IN" sz="1400" b="1" dirty="0" smtClean="0">
                <a:latin typeface="Century" pitchFamily="18" charset="0"/>
              </a:rPr>
              <a:t>Note:</a:t>
            </a:r>
            <a:r>
              <a:rPr lang="en-IN" sz="1400" dirty="0" smtClean="0"/>
              <a:t> </a:t>
            </a:r>
            <a:r>
              <a:rPr lang="en-IN" sz="1400" dirty="0" smtClean="0">
                <a:latin typeface="Century" pitchFamily="18" charset="0"/>
              </a:rPr>
              <a:t>Removing data is a crucial part of any organization. For example, I normally add a quality flag and use this flag to avoid this erroneous data being used in data science techniques and algorithms that it will negatively affect.</a:t>
            </a:r>
            <a:endParaRPr lang="en-IN" sz="1400" dirty="0">
              <a:latin typeface="Century" pitchFamily="18" charset="0"/>
            </a:endParaRPr>
          </a:p>
        </p:txBody>
      </p:sp>
      <p:sp>
        <p:nvSpPr>
          <p:cNvPr id="10" name="TextBox 9"/>
          <p:cNvSpPr txBox="1"/>
          <p:nvPr/>
        </p:nvSpPr>
        <p:spPr>
          <a:xfrm>
            <a:off x="395536" y="3626440"/>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the option that a major part of the assess step is dedicated to.</a:t>
            </a:r>
            <a:endParaRPr lang="en-IN" sz="1400" dirty="0">
              <a:latin typeface="Century" pitchFamily="18" charset="0"/>
            </a:endParaRPr>
          </a:p>
        </p:txBody>
      </p:sp>
      <p:sp>
        <p:nvSpPr>
          <p:cNvPr id="12" name="TextBox 11"/>
          <p:cNvSpPr txBox="1"/>
          <p:nvPr/>
        </p:nvSpPr>
        <p:spPr>
          <a:xfrm>
            <a:off x="395536" y="4057907"/>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Spelling mistakes in customer names, addresses, and locations are a common source of errors, which are methodically corrected.</a:t>
            </a:r>
            <a:endParaRPr lang="en-IN" sz="1400" dirty="0">
              <a:latin typeface="Century" pitchFamily="18" charset="0"/>
            </a:endParaRPr>
          </a:p>
        </p:txBody>
      </p:sp>
      <p:sp>
        <p:nvSpPr>
          <p:cNvPr id="15" name="TextBox 14"/>
          <p:cNvSpPr txBox="1"/>
          <p:nvPr/>
        </p:nvSpPr>
        <p:spPr>
          <a:xfrm>
            <a:off x="395536" y="4634552"/>
            <a:ext cx="8208912" cy="738664"/>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If there are variations in name it is recommended to set one data source as the “master” and keep the data integrated and correct across all the databases using that master as your primary source.</a:t>
            </a:r>
            <a:endParaRPr lang="en-IN" sz="1400" dirty="0">
              <a:latin typeface="Century" pitchFamily="18" charset="0"/>
            </a:endParaRPr>
          </a:p>
        </p:txBody>
      </p:sp>
      <p:sp>
        <p:nvSpPr>
          <p:cNvPr id="16" name="TextBox 15"/>
          <p:cNvSpPr txBox="1"/>
          <p:nvPr/>
        </p:nvSpPr>
        <p:spPr>
          <a:xfrm>
            <a:off x="398240" y="3068960"/>
            <a:ext cx="8208912" cy="461665"/>
          </a:xfrm>
          <a:prstGeom prst="rect">
            <a:avLst/>
          </a:prstGeom>
          <a:noFill/>
        </p:spPr>
        <p:txBody>
          <a:bodyPr wrap="square" rtlCol="0">
            <a:spAutoFit/>
          </a:bodyPr>
          <a:lstStyle/>
          <a:p>
            <a:pPr algn="ctr"/>
            <a:r>
              <a:rPr lang="en-IN" sz="2400" dirty="0" smtClean="0">
                <a:latin typeface="Copperplate Gothic Bold" pitchFamily="34" charset="0"/>
              </a:rPr>
              <a:t>Correcting the Error</a:t>
            </a:r>
            <a:endParaRPr lang="en-IN" sz="2400" dirty="0">
              <a:latin typeface="Copperplate Gothic Bold" pitchFamily="34" charset="0"/>
            </a:endParaRPr>
          </a:p>
        </p:txBody>
      </p:sp>
    </p:spTree>
    <p:extLst>
      <p:ext uri="{BB962C8B-B14F-4D97-AF65-F5344CB8AC3E}">
        <p14:creationId xmlns:p14="http://schemas.microsoft.com/office/powerpoint/2010/main" val="428094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240" y="1383740"/>
            <a:ext cx="8208912" cy="461665"/>
          </a:xfrm>
          <a:prstGeom prst="rect">
            <a:avLst/>
          </a:prstGeom>
          <a:noFill/>
        </p:spPr>
        <p:txBody>
          <a:bodyPr wrap="square" rtlCol="0">
            <a:spAutoFit/>
          </a:bodyPr>
          <a:lstStyle/>
          <a:p>
            <a:pPr algn="ctr"/>
            <a:r>
              <a:rPr lang="en-US" sz="2400" dirty="0" smtClean="0">
                <a:latin typeface="Copperplate Gothic Bold" pitchFamily="34" charset="0"/>
              </a:rPr>
              <a:t>Creating A Default Value</a:t>
            </a:r>
            <a:endParaRPr lang="en-IN" sz="2400" dirty="0">
              <a:latin typeface="Copperplate Gothic Bold" pitchFamily="34" charset="0"/>
            </a:endParaRPr>
          </a:p>
        </p:txBody>
      </p:sp>
      <p:sp>
        <p:nvSpPr>
          <p:cNvPr id="3" name="TextBox 2"/>
          <p:cNvSpPr txBox="1"/>
          <p:nvPr/>
        </p:nvSpPr>
        <p:spPr>
          <a:xfrm>
            <a:off x="395536" y="2060848"/>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Most of the system developers assume that if the business doesn’t enter the value, they should enter a default value.</a:t>
            </a:r>
            <a:endParaRPr lang="en-IN" sz="1400" dirty="0">
              <a:latin typeface="Century" pitchFamily="18" charset="0"/>
            </a:endParaRPr>
          </a:p>
        </p:txBody>
      </p:sp>
      <p:sp>
        <p:nvSpPr>
          <p:cNvPr id="4" name="TextBox 3"/>
          <p:cNvSpPr txBox="1"/>
          <p:nvPr/>
        </p:nvSpPr>
        <p:spPr>
          <a:xfrm>
            <a:off x="381844" y="2833190"/>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Common values that is mostly used  is “unknown” or “n/a.”</a:t>
            </a:r>
            <a:endParaRPr lang="en-IN" sz="1400" dirty="0">
              <a:latin typeface="Century" pitchFamily="18" charset="0"/>
            </a:endParaRPr>
          </a:p>
        </p:txBody>
      </p:sp>
      <p:sp>
        <p:nvSpPr>
          <p:cNvPr id="5" name="TextBox 4"/>
          <p:cNvSpPr txBox="1"/>
          <p:nvPr/>
        </p:nvSpPr>
        <p:spPr>
          <a:xfrm>
            <a:off x="395536" y="3409836"/>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a:latin typeface="Century" pitchFamily="18" charset="0"/>
              </a:rPr>
              <a:t>U</a:t>
            </a:r>
            <a:r>
              <a:rPr lang="en-IN" sz="1400" dirty="0" smtClean="0">
                <a:latin typeface="Century" pitchFamily="18" charset="0"/>
              </a:rPr>
              <a:t>ndesirable choices on using common values, such as birthdays for dates or pets names for first name and last name, parents’ addresses .</a:t>
            </a:r>
            <a:endParaRPr lang="en-IN" sz="1400" dirty="0">
              <a:latin typeface="Century" pitchFamily="18" charset="0"/>
            </a:endParaRPr>
          </a:p>
        </p:txBody>
      </p:sp>
    </p:spTree>
    <p:extLst>
      <p:ext uri="{BB962C8B-B14F-4D97-AF65-F5344CB8AC3E}">
        <p14:creationId xmlns:p14="http://schemas.microsoft.com/office/powerpoint/2010/main" val="296019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240" y="1032991"/>
            <a:ext cx="8208912" cy="461665"/>
          </a:xfrm>
          <a:prstGeom prst="rect">
            <a:avLst/>
          </a:prstGeom>
          <a:noFill/>
        </p:spPr>
        <p:txBody>
          <a:bodyPr wrap="square" rtlCol="0">
            <a:spAutoFit/>
          </a:bodyPr>
          <a:lstStyle/>
          <a:p>
            <a:pPr algn="ctr"/>
            <a:r>
              <a:rPr lang="en-IN" sz="2400" dirty="0" smtClean="0">
                <a:latin typeface="Copperplate Gothic Bold" pitchFamily="34" charset="0"/>
              </a:rPr>
              <a:t>Analysis of Data</a:t>
            </a:r>
            <a:endParaRPr lang="en-IN" sz="2400" dirty="0">
              <a:latin typeface="Copperplate Gothic Bold" pitchFamily="34" charset="0"/>
            </a:endParaRPr>
          </a:p>
        </p:txBody>
      </p:sp>
      <p:sp>
        <p:nvSpPr>
          <p:cNvPr id="3" name="TextBox 2"/>
          <p:cNvSpPr txBox="1"/>
          <p:nvPr/>
        </p:nvSpPr>
        <p:spPr>
          <a:xfrm>
            <a:off x="395536" y="1609055"/>
            <a:ext cx="8208912" cy="307777"/>
          </a:xfrm>
          <a:prstGeom prst="rect">
            <a:avLst/>
          </a:prstGeom>
          <a:noFill/>
        </p:spPr>
        <p:txBody>
          <a:bodyPr wrap="square" rtlCol="0">
            <a:spAutoFit/>
          </a:bodyPr>
          <a:lstStyle/>
          <a:p>
            <a:pPr algn="just"/>
            <a:r>
              <a:rPr lang="en-US" sz="1400" dirty="0" smtClean="0">
                <a:latin typeface="Century" pitchFamily="18" charset="0"/>
              </a:rPr>
              <a:t>The following </a:t>
            </a:r>
            <a:r>
              <a:rPr lang="en-IN" sz="1400" dirty="0" smtClean="0">
                <a:latin typeface="Century" pitchFamily="18" charset="0"/>
              </a:rPr>
              <a:t>six data quality dimensions help to analyze the data:</a:t>
            </a:r>
            <a:endParaRPr lang="en-IN" sz="1400" dirty="0">
              <a:latin typeface="Century" pitchFamily="18" charset="0"/>
            </a:endParaRPr>
          </a:p>
        </p:txBody>
      </p:sp>
      <p:sp>
        <p:nvSpPr>
          <p:cNvPr id="4" name="TextBox 3"/>
          <p:cNvSpPr txBox="1"/>
          <p:nvPr/>
        </p:nvSpPr>
        <p:spPr>
          <a:xfrm>
            <a:off x="381844" y="2041103"/>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t>Completeness</a:t>
            </a:r>
            <a:endParaRPr lang="en-IN" sz="1400" dirty="0">
              <a:latin typeface="Century" pitchFamily="18" charset="0"/>
            </a:endParaRPr>
          </a:p>
        </p:txBody>
      </p:sp>
      <p:sp>
        <p:nvSpPr>
          <p:cNvPr id="6" name="TextBox 5"/>
          <p:cNvSpPr txBox="1"/>
          <p:nvPr/>
        </p:nvSpPr>
        <p:spPr>
          <a:xfrm>
            <a:off x="395536" y="2453406"/>
            <a:ext cx="8208912" cy="307777"/>
          </a:xfrm>
          <a:prstGeom prst="rect">
            <a:avLst/>
          </a:prstGeom>
          <a:noFill/>
        </p:spPr>
        <p:txBody>
          <a:bodyPr wrap="square" rtlCol="0">
            <a:spAutoFit/>
          </a:bodyPr>
          <a:lstStyle/>
          <a:p>
            <a:pPr marL="285750" indent="-285750" algn="just">
              <a:buFont typeface="Wingdings" pitchFamily="2" charset="2"/>
              <a:buChar char="Ø"/>
            </a:pPr>
            <a:r>
              <a:rPr lang="en-US" sz="1400" dirty="0" smtClean="0"/>
              <a:t>Uniqueness</a:t>
            </a:r>
            <a:endParaRPr lang="en-IN" sz="1400" dirty="0">
              <a:latin typeface="Century" pitchFamily="18" charset="0"/>
            </a:endParaRPr>
          </a:p>
        </p:txBody>
      </p:sp>
      <p:sp>
        <p:nvSpPr>
          <p:cNvPr id="7" name="TextBox 6"/>
          <p:cNvSpPr txBox="1"/>
          <p:nvPr/>
        </p:nvSpPr>
        <p:spPr>
          <a:xfrm>
            <a:off x="395536" y="2885454"/>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t>Timeliness</a:t>
            </a:r>
            <a:endParaRPr lang="en-IN" sz="1400" dirty="0">
              <a:latin typeface="Century" pitchFamily="18" charset="0"/>
            </a:endParaRPr>
          </a:p>
        </p:txBody>
      </p:sp>
      <p:sp>
        <p:nvSpPr>
          <p:cNvPr id="8" name="TextBox 7"/>
          <p:cNvSpPr txBox="1"/>
          <p:nvPr/>
        </p:nvSpPr>
        <p:spPr>
          <a:xfrm>
            <a:off x="395536" y="3317502"/>
            <a:ext cx="8208912" cy="307777"/>
          </a:xfrm>
          <a:prstGeom prst="rect">
            <a:avLst/>
          </a:prstGeom>
          <a:noFill/>
        </p:spPr>
        <p:txBody>
          <a:bodyPr wrap="square" rtlCol="0">
            <a:spAutoFit/>
          </a:bodyPr>
          <a:lstStyle/>
          <a:p>
            <a:pPr marL="285750" indent="-285750" algn="just">
              <a:buFont typeface="Wingdings" pitchFamily="2" charset="2"/>
              <a:buChar char="Ø"/>
            </a:pPr>
            <a:r>
              <a:rPr lang="en-US" sz="1400" dirty="0" smtClean="0"/>
              <a:t>Validity</a:t>
            </a:r>
            <a:endParaRPr lang="en-IN" sz="1400" dirty="0">
              <a:latin typeface="Century" pitchFamily="18" charset="0"/>
            </a:endParaRPr>
          </a:p>
        </p:txBody>
      </p:sp>
      <p:sp>
        <p:nvSpPr>
          <p:cNvPr id="9" name="TextBox 8"/>
          <p:cNvSpPr txBox="1"/>
          <p:nvPr/>
        </p:nvSpPr>
        <p:spPr>
          <a:xfrm>
            <a:off x="395536" y="3769295"/>
            <a:ext cx="8208912" cy="307777"/>
          </a:xfrm>
          <a:prstGeom prst="rect">
            <a:avLst/>
          </a:prstGeom>
          <a:noFill/>
        </p:spPr>
        <p:txBody>
          <a:bodyPr wrap="square" rtlCol="0">
            <a:spAutoFit/>
          </a:bodyPr>
          <a:lstStyle/>
          <a:p>
            <a:pPr marL="285750" indent="-285750" algn="just">
              <a:buFont typeface="Wingdings" pitchFamily="2" charset="2"/>
              <a:buChar char="Ø"/>
            </a:pPr>
            <a:r>
              <a:rPr lang="en-US" sz="1400" dirty="0" smtClean="0"/>
              <a:t>Accuracy</a:t>
            </a:r>
            <a:endParaRPr lang="en-IN" sz="1400" dirty="0">
              <a:latin typeface="Century" pitchFamily="18" charset="0"/>
            </a:endParaRPr>
          </a:p>
        </p:txBody>
      </p:sp>
      <p:sp>
        <p:nvSpPr>
          <p:cNvPr id="12" name="TextBox 11"/>
          <p:cNvSpPr txBox="1"/>
          <p:nvPr/>
        </p:nvSpPr>
        <p:spPr>
          <a:xfrm>
            <a:off x="395536" y="4201343"/>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t>Consistency</a:t>
            </a:r>
            <a:endParaRPr lang="en-IN" sz="1400" dirty="0">
              <a:latin typeface="Century" pitchFamily="18" charset="0"/>
            </a:endParaRPr>
          </a:p>
        </p:txBody>
      </p:sp>
    </p:spTree>
    <p:extLst>
      <p:ext uri="{BB962C8B-B14F-4D97-AF65-F5344CB8AC3E}">
        <p14:creationId xmlns:p14="http://schemas.microsoft.com/office/powerpoint/2010/main" val="177101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38554"/>
          </a:xfrm>
          <a:prstGeom prst="rect">
            <a:avLst/>
          </a:prstGeom>
          <a:noFill/>
        </p:spPr>
        <p:txBody>
          <a:bodyPr wrap="square" rtlCol="0">
            <a:spAutoFit/>
          </a:bodyPr>
          <a:lstStyle/>
          <a:p>
            <a:pPr algn="just"/>
            <a:r>
              <a:rPr lang="en-US" sz="1600" b="1" dirty="0" smtClean="0">
                <a:latin typeface="Century" pitchFamily="18" charset="0"/>
              </a:rPr>
              <a:t>Completeness:</a:t>
            </a:r>
            <a:endParaRPr lang="en-IN" sz="1600" b="1" dirty="0">
              <a:latin typeface="Century" pitchFamily="18" charset="0"/>
            </a:endParaRPr>
          </a:p>
        </p:txBody>
      </p:sp>
      <p:sp>
        <p:nvSpPr>
          <p:cNvPr id="3" name="TextBox 2"/>
          <p:cNvSpPr txBox="1"/>
          <p:nvPr/>
        </p:nvSpPr>
        <p:spPr>
          <a:xfrm>
            <a:off x="395536" y="908720"/>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Calculate the number of incorrect entries on each data source’s fields as a percentage of the total data. </a:t>
            </a:r>
            <a:endParaRPr lang="en-IN" sz="1400" dirty="0">
              <a:latin typeface="Century" pitchFamily="18" charset="0"/>
            </a:endParaRPr>
          </a:p>
        </p:txBody>
      </p:sp>
      <p:sp>
        <p:nvSpPr>
          <p:cNvPr id="4" name="TextBox 3"/>
          <p:cNvSpPr txBox="1"/>
          <p:nvPr/>
        </p:nvSpPr>
        <p:spPr>
          <a:xfrm>
            <a:off x="395536" y="1537628"/>
            <a:ext cx="8208912" cy="95410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If the data source holds specific importance because of critical data (customer 15 names, phone numbers, e-mail addresses, etc.), we should start the analysis of these first, to ensure that the data source is fit to progress to the next phase of analysis for completeness on noncritical data.</a:t>
            </a:r>
            <a:endParaRPr lang="en-IN" sz="1400" dirty="0">
              <a:latin typeface="Century" pitchFamily="18" charset="0"/>
            </a:endParaRPr>
          </a:p>
        </p:txBody>
      </p:sp>
      <p:sp>
        <p:nvSpPr>
          <p:cNvPr id="5" name="TextBox 4"/>
          <p:cNvSpPr txBox="1"/>
          <p:nvPr/>
        </p:nvSpPr>
        <p:spPr>
          <a:xfrm>
            <a:off x="395536" y="3284984"/>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If any of this information is not part of the data, it is an incomplete personal data entry.</a:t>
            </a:r>
            <a:endParaRPr lang="en-IN" sz="1400" dirty="0">
              <a:latin typeface="Century" pitchFamily="18" charset="0"/>
            </a:endParaRPr>
          </a:p>
        </p:txBody>
      </p:sp>
      <p:sp>
        <p:nvSpPr>
          <p:cNvPr id="6" name="TextBox 5"/>
          <p:cNvSpPr txBox="1"/>
          <p:nvPr/>
        </p:nvSpPr>
        <p:spPr>
          <a:xfrm>
            <a:off x="395958" y="260682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For example, for personal data to be unique, you need minimum, a first name, last name, and date of birth.</a:t>
            </a:r>
            <a:endParaRPr lang="en-IN" sz="1400" dirty="0">
              <a:latin typeface="Century" pitchFamily="18" charset="0"/>
            </a:endParaRPr>
          </a:p>
        </p:txBody>
      </p:sp>
      <p:sp>
        <p:nvSpPr>
          <p:cNvPr id="7" name="TextBox 6"/>
          <p:cNvSpPr txBox="1"/>
          <p:nvPr/>
        </p:nvSpPr>
        <p:spPr>
          <a:xfrm>
            <a:off x="395536" y="3769295"/>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Completeness is specific to the business area of the data you are processing. </a:t>
            </a:r>
            <a:endParaRPr lang="en-IN" sz="1400" dirty="0">
              <a:latin typeface="Century" pitchFamily="18" charset="0"/>
            </a:endParaRPr>
          </a:p>
        </p:txBody>
      </p:sp>
    </p:spTree>
    <p:extLst>
      <p:ext uri="{BB962C8B-B14F-4D97-AF65-F5344CB8AC3E}">
        <p14:creationId xmlns:p14="http://schemas.microsoft.com/office/powerpoint/2010/main" val="389355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38554"/>
          </a:xfrm>
          <a:prstGeom prst="rect">
            <a:avLst/>
          </a:prstGeom>
          <a:noFill/>
        </p:spPr>
        <p:txBody>
          <a:bodyPr wrap="square" rtlCol="0">
            <a:spAutoFit/>
          </a:bodyPr>
          <a:lstStyle/>
          <a:p>
            <a:pPr algn="just"/>
            <a:r>
              <a:rPr lang="en-US" sz="1600" b="1" dirty="0" smtClean="0">
                <a:latin typeface="Century" pitchFamily="18" charset="0"/>
              </a:rPr>
              <a:t>Uniqueness:</a:t>
            </a:r>
            <a:endParaRPr lang="en-IN" sz="1600" b="1" dirty="0">
              <a:latin typeface="Century" pitchFamily="18" charset="0"/>
            </a:endParaRPr>
          </a:p>
        </p:txBody>
      </p:sp>
      <p:sp>
        <p:nvSpPr>
          <p:cNvPr id="3" name="TextBox 2"/>
          <p:cNvSpPr txBox="1"/>
          <p:nvPr/>
        </p:nvSpPr>
        <p:spPr>
          <a:xfrm>
            <a:off x="395536" y="96156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better to evaluate how unique the specific value is, in comparison to the rest of the data in that field. </a:t>
            </a:r>
            <a:endParaRPr lang="en-IN" sz="1400" dirty="0">
              <a:latin typeface="Century" pitchFamily="18" charset="0"/>
            </a:endParaRPr>
          </a:p>
        </p:txBody>
      </p:sp>
      <p:sp>
        <p:nvSpPr>
          <p:cNvPr id="4" name="TextBox 3"/>
          <p:cNvSpPr txBox="1"/>
          <p:nvPr/>
        </p:nvSpPr>
        <p:spPr>
          <a:xfrm>
            <a:off x="395536" y="1609055"/>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Also, test the value against other known sources of the same data sets. </a:t>
            </a:r>
            <a:endParaRPr lang="en-IN" sz="1400" dirty="0">
              <a:latin typeface="Century" pitchFamily="18" charset="0"/>
            </a:endParaRPr>
          </a:p>
        </p:txBody>
      </p:sp>
      <p:sp>
        <p:nvSpPr>
          <p:cNvPr id="5" name="TextBox 4"/>
          <p:cNvSpPr txBox="1"/>
          <p:nvPr/>
        </p:nvSpPr>
        <p:spPr>
          <a:xfrm>
            <a:off x="395536" y="2185119"/>
            <a:ext cx="8208912" cy="307777"/>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The last test for uniqueness is to show where the same field is in many data sources. </a:t>
            </a:r>
            <a:endParaRPr lang="en-IN" sz="1400" dirty="0">
              <a:latin typeface="Century" pitchFamily="18" charset="0"/>
            </a:endParaRPr>
          </a:p>
        </p:txBody>
      </p:sp>
      <p:sp>
        <p:nvSpPr>
          <p:cNvPr id="6" name="TextBox 5"/>
          <p:cNvSpPr txBox="1"/>
          <p:nvPr/>
        </p:nvSpPr>
        <p:spPr>
          <a:xfrm>
            <a:off x="395536" y="276176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Report about the uniqueness is to generated normally, as a histogram across all unique values in each data source.</a:t>
            </a:r>
            <a:endParaRPr lang="en-IN" sz="1400" dirty="0">
              <a:latin typeface="Century" pitchFamily="18" charset="0"/>
            </a:endParaRPr>
          </a:p>
        </p:txBody>
      </p:sp>
    </p:spTree>
    <p:extLst>
      <p:ext uri="{BB962C8B-B14F-4D97-AF65-F5344CB8AC3E}">
        <p14:creationId xmlns:p14="http://schemas.microsoft.com/office/powerpoint/2010/main" val="205991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338554"/>
          </a:xfrm>
          <a:prstGeom prst="rect">
            <a:avLst/>
          </a:prstGeom>
          <a:noFill/>
        </p:spPr>
        <p:txBody>
          <a:bodyPr wrap="square" rtlCol="0">
            <a:spAutoFit/>
          </a:bodyPr>
          <a:lstStyle/>
          <a:p>
            <a:pPr algn="just"/>
            <a:r>
              <a:rPr lang="en-US" sz="1600" b="1" dirty="0" smtClean="0">
                <a:latin typeface="Century" pitchFamily="18" charset="0"/>
              </a:rPr>
              <a:t>Timeliness:</a:t>
            </a:r>
            <a:endParaRPr lang="en-IN" sz="1600" b="1" dirty="0">
              <a:latin typeface="Century" pitchFamily="18" charset="0"/>
            </a:endParaRPr>
          </a:p>
        </p:txBody>
      </p:sp>
      <p:sp>
        <p:nvSpPr>
          <p:cNvPr id="3" name="TextBox 2"/>
          <p:cNvSpPr txBox="1"/>
          <p:nvPr/>
        </p:nvSpPr>
        <p:spPr>
          <a:xfrm>
            <a:off x="395536" y="96156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better to evaluate how unique the specific value is, in comparison to the rest of the data in that field. </a:t>
            </a:r>
            <a:endParaRPr lang="en-IN" sz="1400" dirty="0">
              <a:latin typeface="Century" pitchFamily="18" charset="0"/>
            </a:endParaRPr>
          </a:p>
        </p:txBody>
      </p:sp>
      <p:sp>
        <p:nvSpPr>
          <p:cNvPr id="4" name="TextBox 3"/>
          <p:cNvSpPr txBox="1"/>
          <p:nvPr/>
        </p:nvSpPr>
        <p:spPr>
          <a:xfrm>
            <a:off x="395536" y="1609636"/>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Is there any type of stability or instability? This check is useful when scheduling extracts from source systems.</a:t>
            </a:r>
            <a:endParaRPr lang="en-IN" sz="1400" dirty="0">
              <a:latin typeface="Century" pitchFamily="18" charset="0"/>
            </a:endParaRPr>
          </a:p>
        </p:txBody>
      </p:sp>
      <p:sp>
        <p:nvSpPr>
          <p:cNvPr id="5" name="TextBox 4"/>
          <p:cNvSpPr txBox="1"/>
          <p:nvPr/>
        </p:nvSpPr>
        <p:spPr>
          <a:xfrm>
            <a:off x="395536" y="2257708"/>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often observed that countless month-end snapshot extracts are performed before the month-end is completed. </a:t>
            </a:r>
            <a:endParaRPr lang="en-IN" sz="1400" dirty="0">
              <a:latin typeface="Century" pitchFamily="18" charset="0"/>
            </a:endParaRPr>
          </a:p>
        </p:txBody>
      </p:sp>
      <p:sp>
        <p:nvSpPr>
          <p:cNvPr id="6" name="TextBox 5"/>
          <p:cNvSpPr txBox="1"/>
          <p:nvPr/>
        </p:nvSpPr>
        <p:spPr>
          <a:xfrm>
            <a:off x="395536" y="2924944"/>
            <a:ext cx="8208912" cy="523220"/>
          </a:xfrm>
          <a:prstGeom prst="rect">
            <a:avLst/>
          </a:prstGeom>
          <a:noFill/>
        </p:spPr>
        <p:txBody>
          <a:bodyPr wrap="square" rtlCol="0">
            <a:spAutoFit/>
          </a:bodyPr>
          <a:lstStyle/>
          <a:p>
            <a:pPr marL="285750" indent="-285750" algn="just">
              <a:buFont typeface="Wingdings" pitchFamily="2" charset="2"/>
              <a:buChar char="Ø"/>
            </a:pPr>
            <a:r>
              <a:rPr lang="en-IN" sz="1400" dirty="0" smtClean="0">
                <a:latin typeface="Century" pitchFamily="18" charset="0"/>
              </a:rPr>
              <a:t>It is suggested to work closely with customer’s operational people, to ensure that the data extracts are performed at the correct point in the business cycle.</a:t>
            </a:r>
            <a:endParaRPr lang="en-IN" sz="1400" dirty="0">
              <a:latin typeface="Century" pitchFamily="18" charset="0"/>
            </a:endParaRPr>
          </a:p>
        </p:txBody>
      </p:sp>
    </p:spTree>
    <p:extLst>
      <p:ext uri="{BB962C8B-B14F-4D97-AF65-F5344CB8AC3E}">
        <p14:creationId xmlns:p14="http://schemas.microsoft.com/office/powerpoint/2010/main" val="982108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270</TotalTime>
  <Words>1113</Words>
  <Application>Microsoft Office PowerPoint</Application>
  <PresentationFormat>On-screen Show (4:3)</PresentationFormat>
  <Paragraphs>70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Rudratech</dc:creator>
  <cp:lastModifiedBy>Rudratech</cp:lastModifiedBy>
  <cp:revision>39</cp:revision>
  <dcterms:created xsi:type="dcterms:W3CDTF">2021-03-17T05:37:44Z</dcterms:created>
  <dcterms:modified xsi:type="dcterms:W3CDTF">2021-03-17T10:08:37Z</dcterms:modified>
</cp:coreProperties>
</file>