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80" r:id="rId5"/>
  </p:sldIdLst>
  <p:sldSz cx="21386800" cy="30279975"/>
  <p:notesSz cx="6805613" cy="99441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Chan" initials="GC" lastIdx="2" clrIdx="0">
    <p:extLst>
      <p:ext uri="{19B8F6BF-5375-455C-9EA6-DF929625EA0E}">
        <p15:presenceInfo xmlns:p15="http://schemas.microsoft.com/office/powerpoint/2012/main" userId="Gar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FA87F-B34A-B094-0BEB-79E6F264FEB9}" v="56" dt="2025-07-27T18:07:51.099"/>
    <p1510:client id="{06625026-C43B-CCD4-9E38-DA37D8C41856}" v="119" dt="2025-07-27T10:48:35.717"/>
    <p1510:client id="{481800BC-20C7-371C-64E7-A996F90FFEA4}" v="10" dt="2025-07-27T01:46:19.271"/>
    <p1510:client id="{80775FD8-EF52-FE60-3399-E1F9F076BF71}" v="72" dt="2025-07-26T13:42:56.786"/>
    <p1510:client id="{970D3B90-A41D-FB4B-90EB-673C7A7DCCAC}" v="4" dt="2025-07-27T07:47:24.629"/>
    <p1510:client id="{BDBAD22B-C185-7D3E-E355-B3708DE8C820}" v="148" dt="2025-07-27T12:26:07.098"/>
    <p1510:client id="{C8464251-A516-F50B-7009-E3D935DC0336}" v="17" dt="2025-07-28T04:02:45.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537"/>
        <p:guide pos="673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7DC6AF4E-6B14-4F0E-97CD-1B44B475A93A}" type="datetimeFigureOut">
              <a:rPr lang="en-US" smtClean="0"/>
              <a:t>7/27/2025</a:t>
            </a:fld>
            <a:endParaRPr lang="en-US"/>
          </a:p>
        </p:txBody>
      </p:sp>
      <p:sp>
        <p:nvSpPr>
          <p:cNvPr id="4" name="Slide Image Placeholder 3"/>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5FF00FCB-7C01-473D-807A-9CD0D5E31431}" type="slidenum">
              <a:rPr lang="en-US" smtClean="0"/>
              <a:t>‹#›</a:t>
            </a:fld>
            <a:endParaRPr lang="en-US"/>
          </a:p>
        </p:txBody>
      </p:sp>
    </p:spTree>
    <p:extLst>
      <p:ext uri="{BB962C8B-B14F-4D97-AF65-F5344CB8AC3E}">
        <p14:creationId xmlns:p14="http://schemas.microsoft.com/office/powerpoint/2010/main" val="309492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yrp.sharepoint.com/sites/SOIWorkspace/Admin/STUACAD/SOI%20Module%20Resources/Project.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sng"/>
              <a:t>NOTES</a:t>
            </a:r>
          </a:p>
          <a:p>
            <a:pPr algn="just"/>
            <a:r>
              <a:rPr lang="en-US" b="0" u="none"/>
              <a:t>Refer</a:t>
            </a:r>
            <a:r>
              <a:rPr lang="en-US" b="0" u="none" baseline="0"/>
              <a:t> to write ups in ‘Past Projects for Reference’ Booklet for Project overview write ups - </a:t>
            </a:r>
            <a:r>
              <a:rPr lang="en-US">
                <a:hlinkClick r:id="rId3"/>
              </a:rPr>
              <a:t>Student Academic - Project (sharepoint.com)</a:t>
            </a:r>
            <a:endParaRPr lang="en-US"/>
          </a:p>
          <a:p>
            <a:pPr algn="just"/>
            <a:r>
              <a:rPr lang="en-US"/>
              <a:t>ENGLISH</a:t>
            </a:r>
            <a:r>
              <a:rPr lang="en-US" baseline="0"/>
              <a:t> – </a:t>
            </a:r>
            <a:r>
              <a:rPr lang="en-US" b="1" baseline="0"/>
              <a:t>British. E.g. </a:t>
            </a:r>
            <a:r>
              <a:rPr lang="en-US" b="1" baseline="0" err="1"/>
              <a:t>organi</a:t>
            </a:r>
            <a:r>
              <a:rPr lang="en-US" b="1" u="sng" baseline="0" err="1">
                <a:solidFill>
                  <a:srgbClr val="E16609"/>
                </a:solidFill>
              </a:rPr>
              <a:t>s</a:t>
            </a:r>
            <a:r>
              <a:rPr lang="en-US" b="1" u="none" baseline="0" err="1"/>
              <a:t>ation</a:t>
            </a:r>
            <a:r>
              <a:rPr lang="en-US" b="1" u="none" baseline="0"/>
              <a:t> VS organi</a:t>
            </a:r>
            <a:r>
              <a:rPr lang="en-US" b="1" u="sng" baseline="0">
                <a:solidFill>
                  <a:srgbClr val="E16609"/>
                </a:solidFill>
              </a:rPr>
              <a:t>z</a:t>
            </a:r>
            <a:r>
              <a:rPr lang="en-US" b="1" u="none" baseline="0"/>
              <a:t>ation</a:t>
            </a:r>
            <a:endParaRPr lang="en-US" b="1" baseline="0"/>
          </a:p>
          <a:p>
            <a:pPr algn="just"/>
            <a:r>
              <a:rPr lang="en-US" baseline="0"/>
              <a:t>Font: RP approved font - Arial family only.</a:t>
            </a:r>
          </a:p>
          <a:p>
            <a:pPr algn="just"/>
            <a:r>
              <a:rPr lang="en-US" baseline="0"/>
              <a:t>Header: Arial Bold</a:t>
            </a:r>
          </a:p>
          <a:p>
            <a:pPr algn="just"/>
            <a:r>
              <a:rPr lang="en-US" baseline="0"/>
              <a:t>Copy text: Arial regular or Arial Bold. Use Emphasis of SOI’s orange </a:t>
            </a:r>
            <a:r>
              <a:rPr lang="en-US" baseline="0" err="1"/>
              <a:t>colour</a:t>
            </a:r>
            <a:r>
              <a:rPr lang="en-US" baseline="0"/>
              <a:t> in moderation.</a:t>
            </a:r>
          </a:p>
          <a:p>
            <a:pPr algn="just"/>
            <a:endParaRPr lang="en-US" baseline="0"/>
          </a:p>
          <a:p>
            <a:pPr algn="just"/>
            <a:r>
              <a:rPr lang="en-US" baseline="0"/>
              <a:t>Picture frame – Give a 4.5 or 6pt orange outline.</a:t>
            </a:r>
            <a:endParaRPr lang="en-US"/>
          </a:p>
        </p:txBody>
      </p:sp>
      <p:sp>
        <p:nvSpPr>
          <p:cNvPr id="4" name="Slide Number Placeholder 3"/>
          <p:cNvSpPr>
            <a:spLocks noGrp="1"/>
          </p:cNvSpPr>
          <p:nvPr>
            <p:ph type="sldNum" sz="quarter" idx="10"/>
          </p:nvPr>
        </p:nvSpPr>
        <p:spPr/>
        <p:txBody>
          <a:bodyPr/>
          <a:lstStyle/>
          <a:p>
            <a:fld id="{5FF00FCB-7C01-473D-807A-9CD0D5E31431}" type="slidenum">
              <a:rPr lang="en-US" smtClean="0"/>
              <a:t>1</a:t>
            </a:fld>
            <a:endParaRPr lang="en-US"/>
          </a:p>
        </p:txBody>
      </p:sp>
    </p:spTree>
    <p:extLst>
      <p:ext uri="{BB962C8B-B14F-4D97-AF65-F5344CB8AC3E}">
        <p14:creationId xmlns:p14="http://schemas.microsoft.com/office/powerpoint/2010/main" val="42044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4545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4155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57977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3DB7E8A-AC5D-5620-5B92-4A4AAFD2E04B}"/>
              </a:ext>
            </a:extLst>
          </p:cNvPr>
          <p:cNvGrpSpPr/>
          <p:nvPr userDrawn="1"/>
        </p:nvGrpSpPr>
        <p:grpSpPr>
          <a:xfrm>
            <a:off x="26281" y="14013"/>
            <a:ext cx="21360519" cy="30289216"/>
            <a:chOff x="26281" y="14013"/>
            <a:chExt cx="21360519" cy="30289216"/>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grpSp>
      <p:sp>
        <p:nvSpPr>
          <p:cNvPr id="2" name="Title 1"/>
          <p:cNvSpPr>
            <a:spLocks noGrp="1"/>
          </p:cNvSpPr>
          <p:nvPr userDrawn="1">
            <p:ph type="title"/>
          </p:nvPr>
        </p:nvSpPr>
        <p:spPr/>
        <p:txBody>
          <a:bodyPr/>
          <a:lstStyle/>
          <a:p>
            <a:r>
              <a:rPr lang="en-US"/>
              <a:t>Click to edit Master title style</a:t>
            </a:r>
            <a:endParaRPr lang="en-SG"/>
          </a:p>
        </p:txBody>
      </p:sp>
      <p:sp>
        <p:nvSpPr>
          <p:cNvPr id="3" name="Content Placeholder 2"/>
          <p:cNvSpPr>
            <a:spLocks noGrp="1"/>
          </p:cNvSpPr>
          <p:nvPr userDrawn="1">
            <p:ph idx="1"/>
          </p:nvPr>
        </p:nvSpPr>
        <p:spPr>
          <a:xfrm>
            <a:off x="1069340" y="7065330"/>
            <a:ext cx="19248120" cy="20591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userDrawn="1">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userDrawn="1">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userDrawn="1">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993" y="886947"/>
            <a:ext cx="2401625" cy="2401625"/>
          </a:xfrm>
          <a:prstGeom prst="rect">
            <a:avLst/>
          </a:prstGeom>
        </p:spPr>
      </p:pic>
      <p:sp>
        <p:nvSpPr>
          <p:cNvPr id="13" name="Rectangle 12">
            <a:extLst>
              <a:ext uri="{FF2B5EF4-FFF2-40B4-BE49-F238E27FC236}">
                <a16:creationId xmlns:a16="http://schemas.microsoft.com/office/drawing/2014/main" id="{891B8CE9-C656-A280-0CF8-F3E0C91AA1AE}"/>
              </a:ext>
            </a:extLst>
          </p:cNvPr>
          <p:cNvSpPr/>
          <p:nvPr userDrawn="1"/>
        </p:nvSpPr>
        <p:spPr>
          <a:xfrm>
            <a:off x="15148115" y="27525363"/>
            <a:ext cx="5688632" cy="2369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41C43F50-8C37-F47A-C1E6-8C65BB8BB963}"/>
              </a:ext>
            </a:extLst>
          </p:cNvPr>
          <p:cNvSpPr/>
          <p:nvPr userDrawn="1"/>
        </p:nvSpPr>
        <p:spPr>
          <a:xfrm>
            <a:off x="307849" y="394279"/>
            <a:ext cx="10657184" cy="30243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26" name="Picture 2" descr="A green object in the dark&#10;&#10;Description automatically generated">
            <a:extLst>
              <a:ext uri="{FF2B5EF4-FFF2-40B4-BE49-F238E27FC236}">
                <a16:creationId xmlns:a16="http://schemas.microsoft.com/office/drawing/2014/main" id="{83FF1E9E-34C7-0CBA-A214-4297A9F8F2F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7740" y="864408"/>
            <a:ext cx="11209309" cy="187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94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77745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246280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8" name="Footer Placeholder 7"/>
          <p:cNvSpPr>
            <a:spLocks noGrp="1"/>
          </p:cNvSpPr>
          <p:nvPr>
            <p:ph type="ftr" sz="quarter" idx="11"/>
          </p:nvPr>
        </p:nvSpPr>
        <p:spPr>
          <a:xfrm>
            <a:off x="7307157" y="28065053"/>
            <a:ext cx="6772487" cy="1612128"/>
          </a:xfrm>
          <a:prstGeom prst="rect">
            <a:avLst/>
          </a:prstGeom>
        </p:spPr>
        <p:txBody>
          <a:bodyPr/>
          <a:lstStyle/>
          <a:p>
            <a:endParaRPr lang="en-SG"/>
          </a:p>
        </p:txBody>
      </p:sp>
      <p:sp>
        <p:nvSpPr>
          <p:cNvPr id="9" name="Slide Number Placeholder 8"/>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6507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4" name="Footer Placeholder 3"/>
          <p:cNvSpPr>
            <a:spLocks noGrp="1"/>
          </p:cNvSpPr>
          <p:nvPr>
            <p:ph type="ftr" sz="quarter" idx="11"/>
          </p:nvPr>
        </p:nvSpPr>
        <p:spPr>
          <a:xfrm>
            <a:off x="7307157" y="28065053"/>
            <a:ext cx="6772487" cy="1612128"/>
          </a:xfrm>
          <a:prstGeom prst="rect">
            <a:avLst/>
          </a:prstGeom>
        </p:spPr>
        <p:txBody>
          <a:bodyPr/>
          <a:lstStyle/>
          <a:p>
            <a:endParaRPr lang="en-SG"/>
          </a:p>
        </p:txBody>
      </p:sp>
      <p:sp>
        <p:nvSpPr>
          <p:cNvPr id="5" name="Slide Number Placeholder 4"/>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6698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3" name="Footer Placeholder 2"/>
          <p:cNvSpPr>
            <a:spLocks noGrp="1"/>
          </p:cNvSpPr>
          <p:nvPr>
            <p:ph type="ftr" sz="quarter" idx="11"/>
          </p:nvPr>
        </p:nvSpPr>
        <p:spPr>
          <a:xfrm>
            <a:off x="7307157" y="28065053"/>
            <a:ext cx="6772487" cy="1612128"/>
          </a:xfrm>
          <a:prstGeom prst="rect">
            <a:avLst/>
          </a:prstGeom>
        </p:spPr>
        <p:txBody>
          <a:bodyPr/>
          <a:lstStyle/>
          <a:p>
            <a:endParaRPr lang="en-SG"/>
          </a:p>
        </p:txBody>
      </p:sp>
      <p:sp>
        <p:nvSpPr>
          <p:cNvPr id="4" name="Slide Number Placeholder 3"/>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3097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6230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349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sp>
        <p:nvSpPr>
          <p:cNvPr id="2" name="Title Placeholder 1"/>
          <p:cNvSpPr>
            <a:spLocks noGrp="1"/>
          </p:cNvSpPr>
          <p:nvPr>
            <p:ph type="title"/>
          </p:nvPr>
        </p:nvSpPr>
        <p:spPr>
          <a:xfrm>
            <a:off x="1069340" y="3690715"/>
            <a:ext cx="18337028" cy="3024336"/>
          </a:xfrm>
          <a:prstGeom prst="rect">
            <a:avLst/>
          </a:prstGeom>
        </p:spPr>
        <p:txBody>
          <a:bodyPr vert="horz" lIns="295232" tIns="147616" rIns="295232" bIns="147616" rtlCol="0" anchor="ctr">
            <a:noAutofit/>
          </a:bodyPr>
          <a:lstStyle/>
          <a:p>
            <a:r>
              <a:rPr lang="en-US"/>
              <a:t>Click to edit Master title style</a:t>
            </a:r>
            <a:endParaRPr lang="en-SG"/>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MSIPCMContentMarking" descr="{&quot;HashCode&quot;:-574504238,&quot;Placement&quot;:&quot;Header&quot;,&quot;Top&quot;:0.0,&quot;Left&quot;:755.3759,&quot;SlideWidth&quot;:1684,&quot;SlideHeight&quot;:2384}">
            <a:extLst>
              <a:ext uri="{FF2B5EF4-FFF2-40B4-BE49-F238E27FC236}">
                <a16:creationId xmlns:a16="http://schemas.microsoft.com/office/drawing/2014/main" id="{7B36F015-1EF1-4CA3-90DE-714DA812487C}"/>
              </a:ext>
            </a:extLst>
          </p:cNvPr>
          <p:cNvSpPr txBox="1"/>
          <p:nvPr userDrawn="1"/>
        </p:nvSpPr>
        <p:spPr>
          <a:xfrm>
            <a:off x="95932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OFFICIAL (CLOSED) \ NON-SENSITIVE</a:t>
            </a:r>
          </a:p>
        </p:txBody>
      </p:sp>
      <p:grpSp>
        <p:nvGrpSpPr>
          <p:cNvPr id="10" name="Group 9">
            <a:extLst>
              <a:ext uri="{FF2B5EF4-FFF2-40B4-BE49-F238E27FC236}">
                <a16:creationId xmlns:a16="http://schemas.microsoft.com/office/drawing/2014/main" id="{A24E0545-2C1D-BC1D-0E89-0E6853ED8544}"/>
              </a:ext>
            </a:extLst>
          </p:cNvPr>
          <p:cNvGrpSpPr/>
          <p:nvPr userDrawn="1"/>
        </p:nvGrpSpPr>
        <p:grpSpPr>
          <a:xfrm>
            <a:off x="14725848" y="27525363"/>
            <a:ext cx="6110899" cy="2369395"/>
            <a:chOff x="15095669" y="27647780"/>
            <a:chExt cx="6110899" cy="2369395"/>
          </a:xfrm>
        </p:grpSpPr>
        <p:sp>
          <p:nvSpPr>
            <p:cNvPr id="11" name="Rectangle 10">
              <a:extLst>
                <a:ext uri="{FF2B5EF4-FFF2-40B4-BE49-F238E27FC236}">
                  <a16:creationId xmlns:a16="http://schemas.microsoft.com/office/drawing/2014/main" id="{CDD23817-818E-4FFD-C089-62A4E15D2C58}"/>
                </a:ext>
              </a:extLst>
            </p:cNvPr>
            <p:cNvSpPr/>
            <p:nvPr userDrawn="1"/>
          </p:nvSpPr>
          <p:spPr>
            <a:xfrm>
              <a:off x="15517936" y="27647780"/>
              <a:ext cx="5688632" cy="2369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24A2748B-482F-5BE3-E500-B68CDDB0988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095669" y="27860692"/>
              <a:ext cx="5534835" cy="1630558"/>
            </a:xfrm>
            <a:prstGeom prst="rect">
              <a:avLst/>
            </a:prstGeom>
          </p:spPr>
        </p:pic>
      </p:grpSp>
    </p:spTree>
    <p:extLst>
      <p:ext uri="{BB962C8B-B14F-4D97-AF65-F5344CB8AC3E}">
        <p14:creationId xmlns:p14="http://schemas.microsoft.com/office/powerpoint/2010/main" val="205460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9800" b="1" kern="1200">
          <a:solidFill>
            <a:schemeClr val="tx1"/>
          </a:solidFill>
          <a:latin typeface="Arial" pitchFamily="34" charset="0"/>
          <a:ea typeface="+mj-ea"/>
          <a:cs typeface="Arial" pitchFamily="34" charset="0"/>
        </a:defRPr>
      </a:lvl1pPr>
    </p:titleStyle>
    <p:bodyStyle>
      <a:lvl1pPr marL="1107121" indent="-1107121" algn="l" defTabSz="2952323" rtl="0" eaLnBrk="1" latinLnBrk="0" hangingPunct="1">
        <a:spcBef>
          <a:spcPct val="20000"/>
        </a:spcBef>
        <a:buFont typeface="Arial" pitchFamily="34" charset="0"/>
        <a:buChar char="•"/>
        <a:defRPr sz="8800" kern="1200">
          <a:solidFill>
            <a:schemeClr val="tx1"/>
          </a:solidFill>
          <a:latin typeface="Arial" pitchFamily="34" charset="0"/>
          <a:ea typeface="+mn-ea"/>
          <a:cs typeface="Arial" pitchFamily="34" charset="0"/>
        </a:defRPr>
      </a:lvl1pPr>
      <a:lvl2pPr marL="2398763" indent="-922601" algn="l" defTabSz="2952323" rtl="0" eaLnBrk="1" latinLnBrk="0" hangingPunct="1">
        <a:spcBef>
          <a:spcPct val="20000"/>
        </a:spcBef>
        <a:buFont typeface="Arial" pitchFamily="34" charset="0"/>
        <a:buChar char="–"/>
        <a:defRPr sz="8000" kern="1200">
          <a:solidFill>
            <a:schemeClr val="tx1"/>
          </a:solidFill>
          <a:latin typeface="Arial" pitchFamily="34" charset="0"/>
          <a:ea typeface="+mn-ea"/>
          <a:cs typeface="Arial" pitchFamily="34" charset="0"/>
        </a:defRPr>
      </a:lvl2pPr>
      <a:lvl3pPr marL="3690404" indent="-738081" algn="l" defTabSz="2952323" rtl="0" eaLnBrk="1" latinLnBrk="0" hangingPunct="1">
        <a:spcBef>
          <a:spcPct val="20000"/>
        </a:spcBef>
        <a:buFont typeface="Arial" pitchFamily="34" charset="0"/>
        <a:buChar char="•"/>
        <a:defRPr sz="6600" kern="1200">
          <a:solidFill>
            <a:schemeClr val="tx1"/>
          </a:solidFill>
          <a:latin typeface="Arial" pitchFamily="34" charset="0"/>
          <a:ea typeface="+mn-ea"/>
          <a:cs typeface="Arial" pitchFamily="34" charset="0"/>
        </a:defRPr>
      </a:lvl3pPr>
      <a:lvl4pPr marL="5166566"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4pPr>
      <a:lvl5pPr marL="6642727"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340" y="3402683"/>
            <a:ext cx="19993212" cy="3024336"/>
          </a:xfrm>
        </p:spPr>
        <p:txBody>
          <a:bodyPr/>
          <a:lstStyle/>
          <a:p>
            <a:pPr algn="l">
              <a:lnSpc>
                <a:spcPts val="8000"/>
              </a:lnSpc>
            </a:pPr>
            <a:r>
              <a:rPr lang="en-SG" sz="8000" b="0">
                <a:latin typeface="Arial"/>
                <a:ea typeface="Tahoma"/>
                <a:cs typeface="Arial"/>
              </a:rPr>
              <a:t>Customer Shopping Trend and Behaviour Analysis</a:t>
            </a:r>
            <a:endParaRPr lang="en-SG" sz="8000">
              <a:ea typeface="Tahoma"/>
            </a:endParaRPr>
          </a:p>
        </p:txBody>
      </p:sp>
      <p:sp>
        <p:nvSpPr>
          <p:cNvPr id="5" name="TextBox 4"/>
          <p:cNvSpPr txBox="1"/>
          <p:nvPr/>
        </p:nvSpPr>
        <p:spPr>
          <a:xfrm>
            <a:off x="1262384" y="6210995"/>
            <a:ext cx="18288000" cy="1208842"/>
          </a:xfrm>
          <a:prstGeom prst="round2DiagRect">
            <a:avLst/>
          </a:prstGeom>
          <a:ln>
            <a:noFill/>
          </a:ln>
          <a:effectLst/>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6500" b="1">
                <a:latin typeface="Arial" pitchFamily="34" charset="0"/>
                <a:ea typeface="Tahoma" panose="020B0604030504040204" pitchFamily="34" charset="0"/>
                <a:cs typeface="Arial" pitchFamily="34" charset="0"/>
              </a:rPr>
              <a:t>Project Overview</a:t>
            </a:r>
          </a:p>
        </p:txBody>
      </p:sp>
      <p:sp>
        <p:nvSpPr>
          <p:cNvPr id="9" name="TextBox 8"/>
          <p:cNvSpPr txBox="1"/>
          <p:nvPr/>
        </p:nvSpPr>
        <p:spPr>
          <a:xfrm>
            <a:off x="1069340" y="7704472"/>
            <a:ext cx="18697068" cy="9148658"/>
          </a:xfrm>
          <a:prstGeom prst="rect">
            <a:avLst/>
          </a:prstGeom>
          <a:noFill/>
        </p:spPr>
        <p:txBody>
          <a:bodyPr wrap="square" lIns="91440" tIns="45720" rIns="91440" bIns="45720" rtlCol="0" anchor="t">
            <a:spAutoFit/>
          </a:bodyPr>
          <a:lstStyle/>
          <a:p>
            <a:pPr algn="just">
              <a:spcAft>
                <a:spcPts val="300"/>
              </a:spcAft>
            </a:pPr>
            <a:r>
              <a:rPr lang="en-SG" sz="3200" b="1" dirty="0">
                <a:solidFill>
                  <a:schemeClr val="tx1">
                    <a:lumMod val="65000"/>
                    <a:lumOff val="35000"/>
                  </a:schemeClr>
                </a:solidFill>
                <a:latin typeface="Arial"/>
                <a:cs typeface="Arial"/>
              </a:rPr>
              <a:t>Problem: </a:t>
            </a:r>
            <a:r>
              <a:rPr lang="en-SG" sz="3200" dirty="0">
                <a:solidFill>
                  <a:schemeClr val="tx1">
                    <a:lumMod val="65000"/>
                    <a:lumOff val="35000"/>
                  </a:schemeClr>
                </a:solidFill>
                <a:latin typeface="Arial"/>
                <a:cs typeface="Arial"/>
              </a:rPr>
              <a:t>A struggle </a:t>
            </a:r>
            <a:r>
              <a:rPr lang="en-SG" sz="3200" dirty="0">
                <a:solidFill>
                  <a:schemeClr val="tx1">
                    <a:lumMod val="65000"/>
                    <a:lumOff val="35000"/>
                  </a:schemeClr>
                </a:solidFill>
                <a:latin typeface="Arial"/>
                <a:ea typeface="+mn-lt"/>
                <a:cs typeface="Arial"/>
              </a:rPr>
              <a:t>r</a:t>
            </a:r>
            <a:r>
              <a:rPr lang="en-SG" sz="3200" dirty="0">
                <a:solidFill>
                  <a:schemeClr val="tx1">
                    <a:lumMod val="65000"/>
                    <a:lumOff val="35000"/>
                  </a:schemeClr>
                </a:solidFill>
                <a:latin typeface="Arial"/>
                <a:ea typeface="+mn-lt"/>
                <a:cs typeface="+mn-lt"/>
              </a:rPr>
              <a:t>etail businesses often face is trying to understand customer purchasing patterns which limits their ability to tailor marketing strategies and optimise sales. This is because without actionable insights into consumer behaviour, companies risk inefficient resource allocation and missed opportunities for customer engagement.</a:t>
            </a:r>
          </a:p>
          <a:p>
            <a:pPr algn="just">
              <a:spcAft>
                <a:spcPts val="300"/>
              </a:spcAft>
            </a:pPr>
            <a:endParaRPr lang="en-SG" sz="320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dirty="0">
                <a:solidFill>
                  <a:schemeClr val="tx1">
                    <a:lumMod val="65000"/>
                    <a:lumOff val="35000"/>
                  </a:schemeClr>
                </a:solidFill>
                <a:latin typeface="Arial"/>
                <a:cs typeface="Arial"/>
              </a:rPr>
              <a:t>Requirements: </a:t>
            </a:r>
            <a:r>
              <a:rPr lang="en-SG" sz="3200" dirty="0">
                <a:solidFill>
                  <a:schemeClr val="tx1">
                    <a:lumMod val="65000"/>
                    <a:lumOff val="35000"/>
                  </a:schemeClr>
                </a:solidFill>
                <a:latin typeface="Arial"/>
                <a:ea typeface="+mn-lt"/>
                <a:cs typeface="+mn-lt"/>
              </a:rPr>
              <a:t>A comprehensive analysis of customer shopping data to identify trends, segment customers, and derive actionable insights. The project requires preprocessing raw data, performing exploratory data analysis (EDA), applying clustering techniques for customer segmentation, and developing individual dashboards using Power BI or Tableau to visualize findings.</a:t>
            </a:r>
          </a:p>
          <a:p>
            <a:pPr algn="just">
              <a:spcAft>
                <a:spcPts val="300"/>
              </a:spcAft>
            </a:pPr>
            <a:endParaRPr lang="en-SG" sz="3200" b="1">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dirty="0">
                <a:solidFill>
                  <a:schemeClr val="tx1">
                    <a:lumMod val="65000"/>
                    <a:lumOff val="35000"/>
                  </a:schemeClr>
                </a:solidFill>
                <a:latin typeface="Arial"/>
                <a:cs typeface="Arial"/>
              </a:rPr>
              <a:t>Solution:</a:t>
            </a:r>
            <a:r>
              <a:rPr lang="en-SG" sz="3200" dirty="0">
                <a:solidFill>
                  <a:schemeClr val="tx1">
                    <a:lumMod val="65000"/>
                    <a:lumOff val="35000"/>
                  </a:schemeClr>
                </a:solidFill>
                <a:latin typeface="Arial"/>
                <a:cs typeface="Arial"/>
              </a:rPr>
              <a:t> </a:t>
            </a:r>
            <a:r>
              <a:rPr lang="en-SG" sz="3200" dirty="0">
                <a:solidFill>
                  <a:schemeClr val="tx1">
                    <a:lumMod val="65000"/>
                    <a:lumOff val="35000"/>
                  </a:schemeClr>
                </a:solidFill>
                <a:latin typeface="Arial"/>
                <a:ea typeface="+mn-lt"/>
                <a:cs typeface="+mn-lt"/>
              </a:rPr>
              <a:t>The project entails cleaning and improving the customer dataset, segmenting clients according to their spending patterns, demographics, and frequency of purchases using K-means clustering, and performing EDA to identify purchasing trends. Each team member will design a interactive Power BI/Tableau dashboard to display insights, allowing companies to better target their marketing campaigns and increase client retention.</a:t>
            </a:r>
          </a:p>
          <a:p>
            <a:pPr algn="just"/>
            <a:endParaRPr lang="en-SG" sz="3200">
              <a:solidFill>
                <a:schemeClr val="tx1">
                  <a:lumMod val="65000"/>
                  <a:lumOff val="35000"/>
                </a:schemeClr>
              </a:solidFill>
              <a:latin typeface="Arial" panose="020B0604020202020204" pitchFamily="34" charset="0"/>
              <a:cs typeface="Arial" panose="020B0604020202020204" pitchFamily="34" charset="0"/>
            </a:endParaRPr>
          </a:p>
          <a:p>
            <a:pPr algn="just"/>
            <a:r>
              <a:rPr lang="en-US" sz="3200" b="1" dirty="0">
                <a:solidFill>
                  <a:schemeClr val="tx1">
                    <a:lumMod val="65000"/>
                    <a:lumOff val="35000"/>
                  </a:schemeClr>
                </a:solidFill>
                <a:latin typeface="Arial"/>
                <a:cs typeface="Arial"/>
              </a:rPr>
              <a:t>Technologies:</a:t>
            </a:r>
            <a:r>
              <a:rPr lang="en-US" sz="3200" b="1" dirty="0">
                <a:solidFill>
                  <a:schemeClr val="tx1">
                    <a:lumMod val="65000"/>
                    <a:lumOff val="35000"/>
                  </a:schemeClr>
                </a:solidFill>
                <a:latin typeface="Arial"/>
                <a:ea typeface="+mn-lt"/>
                <a:cs typeface="Arial"/>
              </a:rPr>
              <a:t> </a:t>
            </a:r>
            <a:r>
              <a:rPr lang="en-US" sz="3200" dirty="0">
                <a:solidFill>
                  <a:schemeClr val="tx1">
                    <a:lumMod val="65000"/>
                    <a:lumOff val="35000"/>
                  </a:schemeClr>
                </a:solidFill>
                <a:latin typeface="Arial"/>
                <a:ea typeface="+mn-lt"/>
                <a:cs typeface="+mn-lt"/>
              </a:rPr>
              <a:t>Python for data preprocessing and EDA, K-means clustering for segmentation, Power BI/Tableau for interactive dashboard development, and Excel to perform data exploration.</a:t>
            </a:r>
            <a:endParaRPr lang="en-US" sz="4400" dirty="0">
              <a:solidFill>
                <a:schemeClr val="tx1">
                  <a:lumMod val="65000"/>
                  <a:lumOff val="35000"/>
                </a:schemeClr>
              </a:solidFill>
              <a:latin typeface="Arial"/>
              <a:cs typeface="Arial" panose="020B0604020202020204" pitchFamily="34" charset="0"/>
            </a:endParaRPr>
          </a:p>
        </p:txBody>
      </p:sp>
      <p:sp>
        <p:nvSpPr>
          <p:cNvPr id="7" name="TextBox 6"/>
          <p:cNvSpPr txBox="1"/>
          <p:nvPr/>
        </p:nvSpPr>
        <p:spPr>
          <a:xfrm>
            <a:off x="1758363" y="28047724"/>
            <a:ext cx="9302716" cy="2308324"/>
          </a:xfrm>
          <a:prstGeom prst="rect">
            <a:avLst/>
          </a:prstGeom>
          <a:noFill/>
        </p:spPr>
        <p:txBody>
          <a:bodyPr wrap="square" lIns="91440" tIns="45720" rIns="91440" bIns="45720" rtlCol="0" anchor="t">
            <a:spAutoFit/>
          </a:bodyPr>
          <a:lstStyle/>
          <a:p>
            <a:r>
              <a:rPr lang="en-US" sz="2400" b="1">
                <a:solidFill>
                  <a:schemeClr val="tx1">
                    <a:lumMod val="65000"/>
                    <a:lumOff val="35000"/>
                  </a:schemeClr>
                </a:solidFill>
                <a:latin typeface="Arial" panose="020B0604020202020204" pitchFamily="34" charset="0"/>
                <a:cs typeface="Arial" panose="020B0604020202020204" pitchFamily="34" charset="0"/>
              </a:rPr>
              <a:t>Team Members</a:t>
            </a:r>
          </a:p>
          <a:p>
            <a:r>
              <a:rPr lang="en-US" sz="2400">
                <a:solidFill>
                  <a:schemeClr val="tx1">
                    <a:lumMod val="65000"/>
                    <a:lumOff val="35000"/>
                  </a:schemeClr>
                </a:solidFill>
                <a:latin typeface="Arial"/>
                <a:cs typeface="Arial"/>
              </a:rPr>
              <a:t>Muhsinah, Eva,</a:t>
            </a:r>
          </a:p>
          <a:p>
            <a:r>
              <a:rPr lang="en-US" sz="2400">
                <a:solidFill>
                  <a:schemeClr val="tx1">
                    <a:lumMod val="65000"/>
                    <a:lumOff val="35000"/>
                  </a:schemeClr>
                </a:solidFill>
                <a:latin typeface="Arial"/>
                <a:cs typeface="Arial"/>
              </a:rPr>
              <a:t>Han Shen</a:t>
            </a:r>
            <a:endParaRPr lang="en-US" sz="2400">
              <a:solidFill>
                <a:schemeClr val="tx1">
                  <a:lumMod val="65000"/>
                  <a:lumOff val="35000"/>
                </a:schemeClr>
              </a:solidFill>
              <a:latin typeface="Arial" panose="020B0604020202020204" pitchFamily="34" charset="0"/>
              <a:cs typeface="Arial" panose="020B0604020202020204" pitchFamily="34" charset="0"/>
            </a:endParaRPr>
          </a:p>
          <a:p>
            <a:endParaRPr lang="en-US" sz="2400" b="1">
              <a:solidFill>
                <a:schemeClr val="tx1">
                  <a:lumMod val="65000"/>
                  <a:lumOff val="35000"/>
                </a:schemeClr>
              </a:solidFill>
              <a:latin typeface="Arial" panose="020B0604020202020204" pitchFamily="34" charset="0"/>
              <a:cs typeface="Arial" panose="020B0604020202020204" pitchFamily="34" charset="0"/>
            </a:endParaRPr>
          </a:p>
          <a:p>
            <a:r>
              <a:rPr lang="en-US" sz="2400" b="1">
                <a:solidFill>
                  <a:schemeClr val="tx1">
                    <a:lumMod val="65000"/>
                    <a:lumOff val="35000"/>
                  </a:schemeClr>
                </a:solidFill>
                <a:latin typeface="Arial" panose="020B0604020202020204" pitchFamily="34" charset="0"/>
                <a:cs typeface="Arial" panose="020B0604020202020204" pitchFamily="34" charset="0"/>
              </a:rPr>
              <a:t>Supervisor</a:t>
            </a:r>
          </a:p>
          <a:p>
            <a:r>
              <a:rPr lang="en-US" sz="2400" err="1">
                <a:solidFill>
                  <a:schemeClr val="tx1">
                    <a:lumMod val="65000"/>
                    <a:lumOff val="35000"/>
                  </a:schemeClr>
                </a:solidFill>
                <a:latin typeface="Arial"/>
                <a:cs typeface="Arial"/>
              </a:rPr>
              <a:t>Mr</a:t>
            </a:r>
            <a:r>
              <a:rPr lang="en-US" sz="2400">
                <a:solidFill>
                  <a:schemeClr val="tx1">
                    <a:lumMod val="65000"/>
                    <a:lumOff val="35000"/>
                  </a:schemeClr>
                </a:solidFill>
                <a:latin typeface="Arial"/>
                <a:cs typeface="Arial"/>
              </a:rPr>
              <a:t> Wee Kin Guan</a:t>
            </a:r>
          </a:p>
        </p:txBody>
      </p:sp>
      <p:sp>
        <p:nvSpPr>
          <p:cNvPr id="21" name="TextBox 20"/>
          <p:cNvSpPr txBox="1"/>
          <p:nvPr/>
        </p:nvSpPr>
        <p:spPr>
          <a:xfrm>
            <a:off x="10497934" y="27681486"/>
            <a:ext cx="8851239" cy="476998"/>
          </a:xfrm>
          <a:prstGeom prst="rect">
            <a:avLst/>
          </a:prstGeom>
          <a:noFill/>
        </p:spPr>
        <p:txBody>
          <a:bodyPr wrap="square" lIns="45665" tIns="22833" rIns="45665" bIns="22833" rtlCol="0" anchor="t">
            <a:spAutoFit/>
          </a:bodyPr>
          <a:lstStyle/>
          <a:p>
            <a:r>
              <a:rPr lang="en-SG" sz="2800">
                <a:solidFill>
                  <a:schemeClr val="tx1">
                    <a:lumMod val="65000"/>
                    <a:lumOff val="35000"/>
                  </a:schemeClr>
                </a:solidFill>
                <a:latin typeface="Arial"/>
                <a:cs typeface="Arial"/>
              </a:rPr>
              <a:t>Preferred payment method by age group and gender</a:t>
            </a:r>
          </a:p>
        </p:txBody>
      </p:sp>
      <p:pic>
        <p:nvPicPr>
          <p:cNvPr id="8" name="Picture 7" descr="A screen shot of a chart&#10;&#10;AI-generated content may be incorrect.">
            <a:extLst>
              <a:ext uri="{FF2B5EF4-FFF2-40B4-BE49-F238E27FC236}">
                <a16:creationId xmlns:a16="http://schemas.microsoft.com/office/drawing/2014/main" id="{3EB1A8E2-34DC-40D7-1855-D6E6464CF0E5}"/>
              </a:ext>
            </a:extLst>
          </p:cNvPr>
          <p:cNvPicPr>
            <a:picLocks noChangeAspect="1"/>
          </p:cNvPicPr>
          <p:nvPr/>
        </p:nvPicPr>
        <p:blipFill>
          <a:blip r:embed="rId3"/>
          <a:stretch>
            <a:fillRect/>
          </a:stretch>
        </p:blipFill>
        <p:spPr>
          <a:xfrm>
            <a:off x="10604843" y="17374931"/>
            <a:ext cx="9143535" cy="4409944"/>
          </a:xfrm>
          <a:prstGeom prst="rect">
            <a:avLst/>
          </a:prstGeom>
        </p:spPr>
      </p:pic>
      <p:sp>
        <p:nvSpPr>
          <p:cNvPr id="10" name="TextBox 9">
            <a:extLst>
              <a:ext uri="{FF2B5EF4-FFF2-40B4-BE49-F238E27FC236}">
                <a16:creationId xmlns:a16="http://schemas.microsoft.com/office/drawing/2014/main" id="{F1D26503-5491-AF15-0635-DD5F830FBD2C}"/>
              </a:ext>
            </a:extLst>
          </p:cNvPr>
          <p:cNvSpPr txBox="1"/>
          <p:nvPr/>
        </p:nvSpPr>
        <p:spPr>
          <a:xfrm>
            <a:off x="10419980" y="21794716"/>
            <a:ext cx="8206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Total revenue produced by each product category</a:t>
            </a:r>
            <a:endParaRPr lang="en-US" sz="2400"/>
          </a:p>
        </p:txBody>
      </p:sp>
      <p:sp>
        <p:nvSpPr>
          <p:cNvPr id="6" name="TextBox 5">
            <a:extLst>
              <a:ext uri="{FF2B5EF4-FFF2-40B4-BE49-F238E27FC236}">
                <a16:creationId xmlns:a16="http://schemas.microsoft.com/office/drawing/2014/main" id="{5530C8E2-3ABA-9E7C-E486-9633F6377DD1}"/>
              </a:ext>
            </a:extLst>
          </p:cNvPr>
          <p:cNvSpPr txBox="1"/>
          <p:nvPr/>
        </p:nvSpPr>
        <p:spPr>
          <a:xfrm>
            <a:off x="1088726" y="21794715"/>
            <a:ext cx="8206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Product category preferences by seasons</a:t>
            </a:r>
            <a:endParaRPr lang="en-US" sz="2400" dirty="0"/>
          </a:p>
        </p:txBody>
      </p:sp>
      <p:pic>
        <p:nvPicPr>
          <p:cNvPr id="3" name="Picture 2" descr="A screenshot of a computer&#10;&#10;AI-generated content may be incorrect.">
            <a:extLst>
              <a:ext uri="{FF2B5EF4-FFF2-40B4-BE49-F238E27FC236}">
                <a16:creationId xmlns:a16="http://schemas.microsoft.com/office/drawing/2014/main" id="{34E232B4-52BD-BCA3-FA63-97264EBC788C}"/>
              </a:ext>
            </a:extLst>
          </p:cNvPr>
          <p:cNvPicPr>
            <a:picLocks noChangeAspect="1"/>
          </p:cNvPicPr>
          <p:nvPr/>
        </p:nvPicPr>
        <p:blipFill>
          <a:blip r:embed="rId4"/>
          <a:stretch>
            <a:fillRect/>
          </a:stretch>
        </p:blipFill>
        <p:spPr>
          <a:xfrm>
            <a:off x="10502216" y="22248154"/>
            <a:ext cx="9346588" cy="5278004"/>
          </a:xfrm>
          <a:prstGeom prst="rect">
            <a:avLst/>
          </a:prstGeom>
        </p:spPr>
      </p:pic>
      <p:pic>
        <p:nvPicPr>
          <p:cNvPr id="11" name="Picture 10" descr="A graph of sales&#10;&#10;AI-generated content may be incorrect.">
            <a:extLst>
              <a:ext uri="{FF2B5EF4-FFF2-40B4-BE49-F238E27FC236}">
                <a16:creationId xmlns:a16="http://schemas.microsoft.com/office/drawing/2014/main" id="{40D7BECD-2F98-BCAC-805F-F6EE98E0BD9D}"/>
              </a:ext>
            </a:extLst>
          </p:cNvPr>
          <p:cNvPicPr>
            <a:picLocks noChangeAspect="1"/>
          </p:cNvPicPr>
          <p:nvPr/>
        </p:nvPicPr>
        <p:blipFill>
          <a:blip r:embed="rId5"/>
          <a:stretch>
            <a:fillRect/>
          </a:stretch>
        </p:blipFill>
        <p:spPr>
          <a:xfrm>
            <a:off x="1034517" y="17373212"/>
            <a:ext cx="9365763" cy="4384615"/>
          </a:xfrm>
          <a:prstGeom prst="rect">
            <a:avLst/>
          </a:prstGeom>
        </p:spPr>
      </p:pic>
      <p:pic>
        <p:nvPicPr>
          <p:cNvPr id="12" name="Picture 11" descr="A group of people posing for a picture&#10;&#10;AI-generated content may be incorrect.">
            <a:extLst>
              <a:ext uri="{FF2B5EF4-FFF2-40B4-BE49-F238E27FC236}">
                <a16:creationId xmlns:a16="http://schemas.microsoft.com/office/drawing/2014/main" id="{F758276B-C4C2-9224-B25D-541E49262D1F}"/>
              </a:ext>
            </a:extLst>
          </p:cNvPr>
          <p:cNvPicPr>
            <a:picLocks noChangeAspect="1"/>
          </p:cNvPicPr>
          <p:nvPr/>
        </p:nvPicPr>
        <p:blipFill>
          <a:blip r:embed="rId6"/>
          <a:stretch>
            <a:fillRect/>
          </a:stretch>
        </p:blipFill>
        <p:spPr>
          <a:xfrm>
            <a:off x="1029116" y="22259966"/>
            <a:ext cx="9237918" cy="5780780"/>
          </a:xfrm>
          <a:prstGeom prst="rect">
            <a:avLst/>
          </a:prstGeom>
        </p:spPr>
      </p:pic>
    </p:spTree>
    <p:extLst>
      <p:ext uri="{BB962C8B-B14F-4D97-AF65-F5344CB8AC3E}">
        <p14:creationId xmlns:p14="http://schemas.microsoft.com/office/powerpoint/2010/main" val="93139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45ACC263EA734D945ACC4F3E620966" ma:contentTypeVersion="16" ma:contentTypeDescription="Create a new document." ma:contentTypeScope="" ma:versionID="d40e9dae1d368b91bf3d3f3ef0447877">
  <xsd:schema xmlns:xsd="http://www.w3.org/2001/XMLSchema" xmlns:xs="http://www.w3.org/2001/XMLSchema" xmlns:p="http://schemas.microsoft.com/office/2006/metadata/properties" xmlns:ns1="http://schemas.microsoft.com/sharepoint/v3" xmlns:ns3="4273798a-8e7c-4150-b1eb-bb92c15cf154" xmlns:ns4="d2d8462b-6476-4c7d-8275-c0f09241600f" targetNamespace="http://schemas.microsoft.com/office/2006/metadata/properties" ma:root="true" ma:fieldsID="ff857beed7bb60264c77200005d14920" ns1:_="" ns3:_="" ns4:_="">
    <xsd:import namespace="http://schemas.microsoft.com/sharepoint/v3"/>
    <xsd:import namespace="4273798a-8e7c-4150-b1eb-bb92c15cf154"/>
    <xsd:import namespace="d2d8462b-6476-4c7d-8275-c0f09241600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73798a-8e7c-4150-b1eb-bb92c15cf1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d8462b-6476-4c7d-8275-c0f09241600f"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5F4EC-BD04-4664-8C2D-39B3DE75C63A}">
  <ds:schemaRefs>
    <ds:schemaRef ds:uri="4273798a-8e7c-4150-b1eb-bb92c15cf154"/>
    <ds:schemaRef ds:uri="d2d8462b-6476-4c7d-8275-c0f0924160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9E4FD7B-F212-4C20-A600-A5D04CB08C22}">
  <ds:schemaRefs>
    <ds:schemaRef ds:uri="http://schemas.microsoft.com/sharepoint/v3/contenttype/forms"/>
  </ds:schemaRefs>
</ds:datastoreItem>
</file>

<file path=customXml/itemProps3.xml><?xml version="1.0" encoding="utf-8"?>
<ds:datastoreItem xmlns:ds="http://schemas.openxmlformats.org/officeDocument/2006/customXml" ds:itemID="{32F81544-CB06-4B31-A173-C9B4E4168016}">
  <ds:schemaRefs>
    <ds:schemaRef ds:uri="4273798a-8e7c-4150-b1eb-bb92c15cf154"/>
    <ds:schemaRef ds:uri="d2d8462b-6476-4c7d-8275-c0f0924160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b70f6a2e-9a0b-44bc-9fcb-55781401e2f0}" enabled="1" method="Standard" siteId="{f688b0d0-79f0-40a4-8644-35fcdee9d0f3}"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Customer Shopping Trend and Behaviour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Chua OCC</dc:creator>
  <cp:revision>75</cp:revision>
  <cp:lastPrinted>2015-10-07T03:43:03Z</cp:lastPrinted>
  <dcterms:created xsi:type="dcterms:W3CDTF">2013-11-08T07:15:15Z</dcterms:created>
  <dcterms:modified xsi:type="dcterms:W3CDTF">2025-07-28T04:04:48Z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0x010100AF45ACC263EA734D945ACC4F3E620966</vt:lpwstr>
  </property>
  <property fmtid="{D5CDD505-2E9C-101B-9397-08002B2CF9AE}" pid="3" name="_dlc_DocIdItemGuid">
    <vt:lpwstr>d2ab94f0-aa0b-4424-bc35-41695c99ac49</vt:lpwstr>
  </property>
  <property fmtid="{D5CDD505-2E9C-101B-9397-08002B2CF9AE}" pid="4" name="MSIP_Label_b70f6a2e-9a0b-44bc-9fcb-55781401e2f0_Enabled">
    <vt:lpwstr>true</vt:lpwstr>
  </property>
  <property fmtid="{D5CDD505-2E9C-101B-9397-08002B2CF9AE}" pid="5" name="MSIP_Label_b70f6a2e-9a0b-44bc-9fcb-55781401e2f0_SetDate">
    <vt:lpwstr>2021-07-12T06:48:16Z</vt:lpwstr>
  </property>
  <property fmtid="{D5CDD505-2E9C-101B-9397-08002B2CF9AE}" pid="6" name="MSIP_Label_b70f6a2e-9a0b-44bc-9fcb-55781401e2f0_Method">
    <vt:lpwstr>Standard</vt:lpwstr>
  </property>
  <property fmtid="{D5CDD505-2E9C-101B-9397-08002B2CF9AE}" pid="7" name="MSIP_Label_b70f6a2e-9a0b-44bc-9fcb-55781401e2f0_Name">
    <vt:lpwstr>NON-SENSITIVE</vt:lpwstr>
  </property>
  <property fmtid="{D5CDD505-2E9C-101B-9397-08002B2CF9AE}" pid="8" name="MSIP_Label_b70f6a2e-9a0b-44bc-9fcb-55781401e2f0_SiteId">
    <vt:lpwstr>f688b0d0-79f0-40a4-8644-35fcdee9d0f3</vt:lpwstr>
  </property>
  <property fmtid="{D5CDD505-2E9C-101B-9397-08002B2CF9AE}" pid="9" name="MSIP_Label_b70f6a2e-9a0b-44bc-9fcb-55781401e2f0_ActionId">
    <vt:lpwstr>b0df680a-912e-44c3-89e9-6455e0f4fcc7</vt:lpwstr>
  </property>
  <property fmtid="{D5CDD505-2E9C-101B-9397-08002B2CF9AE}" pid="10" name="MSIP_Label_b70f6a2e-9a0b-44bc-9fcb-55781401e2f0_ContentBits">
    <vt:lpwstr>1</vt:lpwstr>
  </property>
</Properties>
</file>