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BphXkAQ3k/WU/Rn7YIwQJAEs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ed058b8b4_3_9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g22ed058b8b4_3_92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ed058b8b4_3_1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22ed058b8b4_3_115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ed058b8b4_0_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2ed058b8b4_0_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d058b8b4_0_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2ed058b8b4_0_26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d058b8b4_0_5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2ed058b8b4_0_5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ed058b8b4_0_7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2ed058b8b4_0_74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ed058b8b4_3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2ed058b8b4_3_0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ed058b8b4_3_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2ed058b8b4_3_23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ed058b8b4_3_6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22ed058b8b4_3_69:notes"/>
          <p:cNvSpPr/>
          <p:nvPr>
            <p:ph idx="2" type="sldImg"/>
          </p:nvPr>
        </p:nvSpPr>
        <p:spPr>
          <a:xfrm>
            <a:off x="2857500" y="514350"/>
            <a:ext cx="34290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8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9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9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9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9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307975" y="8001"/>
            <a:ext cx="8528049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023289" y="1401521"/>
            <a:ext cx="7097420" cy="438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4812919" y="3294329"/>
            <a:ext cx="3151505" cy="505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Advanced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4825619" y="4395978"/>
            <a:ext cx="30663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300">
            <a:spAutoFit/>
          </a:bodyPr>
          <a:lstStyle/>
          <a:p>
            <a:pPr indent="-286385" lvl="0" marL="2863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5C45"/>
              </a:buClr>
              <a:buSzPts val="135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 </a:t>
            </a: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Structures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>
            <p:ph type="title"/>
          </p:nvPr>
        </p:nvSpPr>
        <p:spPr>
          <a:xfrm>
            <a:off x="4878080" y="2738375"/>
            <a:ext cx="2760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rgbClr val="C0504D"/>
                </a:solidFill>
              </a:rPr>
              <a:t>Lecture-1</a:t>
            </a:r>
            <a:endParaRPr sz="2400"/>
          </a:p>
        </p:txBody>
      </p:sp>
      <p:sp>
        <p:nvSpPr>
          <p:cNvPr id="106" name="Google Shape;106;p1"/>
          <p:cNvSpPr txBox="1"/>
          <p:nvPr/>
        </p:nvSpPr>
        <p:spPr>
          <a:xfrm>
            <a:off x="5650357" y="5881522"/>
            <a:ext cx="139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ed058b8b4_3_9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22ed058b8b4_3_9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2ed058b8b4_3_9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22ed058b8b4_3_92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22ed058b8b4_3_9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2ed058b8b4_3_92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22ed058b8b4_3_9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2ed058b8b4_3_92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2ed058b8b4_3_9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2ed058b8b4_3_92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2ed058b8b4_3_92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2ed058b8b4_3_9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2ed058b8b4_3_9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22ed058b8b4_3_92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22ed058b8b4_3_92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2ed058b8b4_3_9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g22ed058b8b4_3_9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22ed058b8b4_3_92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2ed058b8b4_3_92"/>
          <p:cNvSpPr txBox="1"/>
          <p:nvPr/>
        </p:nvSpPr>
        <p:spPr>
          <a:xfrm>
            <a:off x="820650" y="1548950"/>
            <a:ext cx="7502700" cy="3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Passing structs to functions: You can simply pass structure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variables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to functions just like any other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void print_details(struct student s1){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printf(“%d, %d”, s1.roll_number, s2.score);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}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print_details(student1);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21" name="Google Shape;321;g22ed058b8b4_3_92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and Functions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2ed058b8b4_3_115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2ed058b8b4_3_115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2ed058b8b4_3_115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2ed058b8b4_3_115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22ed058b8b4_3_115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2ed058b8b4_3_115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2ed058b8b4_3_115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2ed058b8b4_3_115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22ed058b8b4_3_115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2ed058b8b4_3_115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22ed058b8b4_3_115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2ed058b8b4_3_115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22ed058b8b4_3_115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g22ed058b8b4_3_115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2ed058b8b4_3_115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2ed058b8b4_3_11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2ed058b8b4_3_115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g22ed058b8b4_3_115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2ed058b8b4_3_115"/>
          <p:cNvSpPr txBox="1"/>
          <p:nvPr/>
        </p:nvSpPr>
        <p:spPr>
          <a:xfrm>
            <a:off x="820650" y="1548950"/>
            <a:ext cx="75027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Pass an array by value usin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g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Char char="●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Sort struct student according to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their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score and finally display the roll numbers of all the students according to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their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ranks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45" name="Google Shape;345;g22ed058b8b4_3_115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Time to Try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3"/>
          <p:cNvSpPr/>
          <p:nvPr/>
        </p:nvSpPr>
        <p:spPr>
          <a:xfrm>
            <a:off x="0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3"/>
          <p:cNvSpPr/>
          <p:nvPr/>
        </p:nvSpPr>
        <p:spPr>
          <a:xfrm>
            <a:off x="228600" y="0"/>
            <a:ext cx="195580" cy="6858000"/>
          </a:xfrm>
          <a:custGeom>
            <a:rect b="b" l="l" r="r" t="t"/>
            <a:pathLst>
              <a:path extrusionOk="0" h="6858000" w="195579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3"/>
          <p:cNvSpPr/>
          <p:nvPr/>
        </p:nvSpPr>
        <p:spPr>
          <a:xfrm>
            <a:off x="1414272" y="0"/>
            <a:ext cx="1481455" cy="601980"/>
          </a:xfrm>
          <a:custGeom>
            <a:rect b="b" l="l" r="r" t="t"/>
            <a:pathLst>
              <a:path extrusionOk="0" h="601980" w="1481455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1414272" y="6249923"/>
            <a:ext cx="1481455" cy="608330"/>
          </a:xfrm>
          <a:custGeom>
            <a:rect b="b" l="l" r="r" t="t"/>
            <a:pathLst>
              <a:path extrusionOk="0" h="608329" w="1481455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3"/>
          <p:cNvSpPr/>
          <p:nvPr/>
        </p:nvSpPr>
        <p:spPr>
          <a:xfrm>
            <a:off x="423672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3"/>
          <p:cNvSpPr/>
          <p:nvPr/>
        </p:nvSpPr>
        <p:spPr>
          <a:xfrm>
            <a:off x="652272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3"/>
          <p:cNvSpPr/>
          <p:nvPr/>
        </p:nvSpPr>
        <p:spPr>
          <a:xfrm>
            <a:off x="6629400" y="6249923"/>
            <a:ext cx="1524000" cy="608330"/>
          </a:xfrm>
          <a:custGeom>
            <a:rect b="b" l="l" r="r" t="t"/>
            <a:pathLst>
              <a:path extrusionOk="0" h="608329" w="1524000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4561332" y="0"/>
            <a:ext cx="3679190" cy="6250305"/>
          </a:xfrm>
          <a:custGeom>
            <a:rect b="b" l="l" r="r" t="t"/>
            <a:pathLst>
              <a:path extrusionOk="0" h="6250305" w="3679190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3"/>
          <p:cNvSpPr/>
          <p:nvPr/>
        </p:nvSpPr>
        <p:spPr>
          <a:xfrm>
            <a:off x="4561332" y="0"/>
            <a:ext cx="0" cy="6250305"/>
          </a:xfrm>
          <a:custGeom>
            <a:rect b="b" l="l" r="r" t="t"/>
            <a:pathLst>
              <a:path extrusionOk="0" h="6250305" w="120000">
                <a:moveTo>
                  <a:pt x="0" y="0"/>
                </a:moveTo>
                <a:lnTo>
                  <a:pt x="0" y="6249924"/>
                </a:lnTo>
              </a:path>
            </a:pathLst>
          </a:custGeom>
          <a:noFill/>
          <a:ln cap="flat" cmpd="sng" w="15225">
            <a:solidFill>
              <a:srgbClr val="7A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4649723" y="0"/>
            <a:ext cx="3505200" cy="2292350"/>
          </a:xfrm>
          <a:custGeom>
            <a:rect b="b" l="l" r="r" t="t"/>
            <a:pathLst>
              <a:path extrusionOk="0" h="2292350" w="350520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905255" y="601980"/>
            <a:ext cx="3563620" cy="5648325"/>
          </a:xfrm>
          <a:custGeom>
            <a:rect b="b" l="l" r="r" t="t"/>
            <a:pathLst>
              <a:path extrusionOk="0" h="5648325" w="3563620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/>
          <p:nvPr/>
        </p:nvSpPr>
        <p:spPr>
          <a:xfrm>
            <a:off x="4649723" y="6097523"/>
            <a:ext cx="3505200" cy="132715"/>
          </a:xfrm>
          <a:custGeom>
            <a:rect b="b" l="l" r="r" t="t"/>
            <a:pathLst>
              <a:path extrusionOk="0" h="132714" w="3505200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3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825627" y="3294325"/>
            <a:ext cx="27600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BC5C45"/>
                </a:solidFill>
                <a:latin typeface="Verdana"/>
                <a:ea typeface="Verdana"/>
                <a:cs typeface="Verdana"/>
                <a:sym typeface="Verdana"/>
              </a:rPr>
              <a:t>Thank You!</a:t>
            </a:r>
            <a:endParaRPr b="0" i="0" sz="3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490472" y="6530340"/>
            <a:ext cx="1483360" cy="327660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499872" y="6530340"/>
            <a:ext cx="228600" cy="327660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728472" y="6530340"/>
            <a:ext cx="762000" cy="327660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707123" y="6530340"/>
            <a:ext cx="1524000" cy="327660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8993123" y="0"/>
            <a:ext cx="151130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963923" y="6530340"/>
            <a:ext cx="2743200" cy="327660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>
            <p:ph type="title"/>
          </p:nvPr>
        </p:nvSpPr>
        <p:spPr>
          <a:xfrm>
            <a:off x="1132425" y="739269"/>
            <a:ext cx="4201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C Structures?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288700" y="1703175"/>
            <a:ext cx="670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is a collection of variables (which can be of different types) under a single name.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To define a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struct keyword is used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Syntax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structureName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 {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dataType member1;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dataType member2;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..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..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};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d058b8b4_0_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ed058b8b4_0_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2ed058b8b4_0_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2ed058b8b4_0_3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2ed058b8b4_0_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2ed058b8b4_0_3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2ed058b8b4_0_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2ed058b8b4_0_3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2ed058b8b4_0_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2ed058b8b4_0_3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22ed058b8b4_0_3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2ed058b8b4_0_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2ed058b8b4_0_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22ed058b8b4_0_3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2ed058b8b4_0_3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2ed058b8b4_0_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22ed058b8b4_0_3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22ed058b8b4_0_3"/>
          <p:cNvSpPr txBox="1"/>
          <p:nvPr>
            <p:ph type="title"/>
          </p:nvPr>
        </p:nvSpPr>
        <p:spPr>
          <a:xfrm>
            <a:off x="1132425" y="739275"/>
            <a:ext cx="6858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>
                <a:solidFill>
                  <a:srgbClr val="BC5C45"/>
                </a:solidFill>
              </a:rPr>
              <a:t>Creating Struct Variables</a:t>
            </a:r>
            <a:endParaRPr sz="3200">
              <a:solidFill>
                <a:srgbClr val="BC5C45"/>
              </a:solidFill>
            </a:endParaRPr>
          </a:p>
        </p:txBody>
      </p:sp>
      <p:sp>
        <p:nvSpPr>
          <p:cNvPr id="154" name="Google Shape;154;g22ed058b8b4_0_3"/>
          <p:cNvSpPr txBox="1"/>
          <p:nvPr/>
        </p:nvSpPr>
        <p:spPr>
          <a:xfrm>
            <a:off x="1288700" y="1703175"/>
            <a:ext cx="6702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Student {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char name[50];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int roll_no;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	float gpa;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};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.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struct Student student1,student2,student3;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To access structure members we can use (.) operator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student1.roll_no = 001;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student1.gpa = 8.96;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student1.name = “Rohit”;</a:t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ed058b8b4_0_26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22ed058b8b4_0_26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2ed058b8b4_0_26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2ed058b8b4_0_26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2ed058b8b4_0_26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2ed058b8b4_0_26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2ed058b8b4_0_26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2ed058b8b4_0_26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2ed058b8b4_0_26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2ed058b8b4_0_26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22ed058b8b4_0_26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22ed058b8b4_0_26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2ed058b8b4_0_26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2ed058b8b4_0_26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22ed058b8b4_0_26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22ed058b8b4_0_2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2ed058b8b4_0_26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2ed058b8b4_0_26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2ed058b8b4_0_26"/>
          <p:cNvSpPr txBox="1"/>
          <p:nvPr/>
        </p:nvSpPr>
        <p:spPr>
          <a:xfrm>
            <a:off x="728475" y="344425"/>
            <a:ext cx="75027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cannot assign values to arrays like this , so for that we will use strcpy() function inside string.h library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strcpy(student1.name , “Rohit”);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also initialize structure variables while defining them.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struct Student st4 = {“Vishal”, 001, 10.0};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can also create some struct variables while defining a structure.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→ struct Student {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char name[50];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int roll_no;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float gpa;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} student1, student2, student3, students[10];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:- you cannot assign members of structure while defining a structure.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ed058b8b4_0_5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2ed058b8b4_0_5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2ed058b8b4_0_5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2ed058b8b4_0_5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22ed058b8b4_0_5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2ed058b8b4_0_5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2ed058b8b4_0_5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22ed058b8b4_0_5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22ed058b8b4_0_5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2ed058b8b4_0_5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22ed058b8b4_0_5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2ed058b8b4_0_5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2ed058b8b4_0_5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22ed058b8b4_0_5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2ed058b8b4_0_5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2ed058b8b4_0_5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2ed058b8b4_0_5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22ed058b8b4_0_50"/>
          <p:cNvSpPr txBox="1"/>
          <p:nvPr/>
        </p:nvSpPr>
        <p:spPr>
          <a:xfrm>
            <a:off x="820650" y="1548950"/>
            <a:ext cx="75027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use the </a:t>
            </a:r>
            <a:r>
              <a:rPr lang="en-US" sz="1650">
                <a:solidFill>
                  <a:srgbClr val="18803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‘typedef’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keyword to create an alias name for data types. It is commonly used with structures to simplify the syntax of declaring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Syntax : </a:t>
            </a:r>
            <a:r>
              <a:rPr b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typedef</a:t>
            </a:r>
            <a:r>
              <a:rPr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existing_name</a:t>
            </a:r>
            <a:r>
              <a:rPr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-US" sz="21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alias_name;</a:t>
            </a:r>
            <a:endParaRPr i="1" sz="21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typedef struct Student 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..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 stu;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stu st1;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stu st2;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01" name="Google Shape;201;g22ed058b8b4_0_50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Typedef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ed058b8b4_0_74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2ed058b8b4_0_74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2ed058b8b4_0_74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2ed058b8b4_0_74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2ed058b8b4_0_74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22ed058b8b4_0_74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2ed058b8b4_0_74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2ed058b8b4_0_74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2ed058b8b4_0_74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2ed058b8b4_0_74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22ed058b8b4_0_74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22ed058b8b4_0_74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22ed058b8b4_0_74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22ed058b8b4_0_74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22ed058b8b4_0_74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22ed058b8b4_0_7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22ed058b8b4_0_74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22ed058b8b4_0_74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22ed058b8b4_0_74"/>
          <p:cNvSpPr txBox="1"/>
          <p:nvPr/>
        </p:nvSpPr>
        <p:spPr>
          <a:xfrm>
            <a:off x="898375" y="1207550"/>
            <a:ext cx="7502700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Two types of structures nesting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Embedded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Parent{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Child{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dataType childMember1;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..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	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AutoNum type="arabicPeriod"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Separate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Child{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chMember1;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Parent{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dataType member1;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Child ch1;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.. 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25" name="Google Shape;225;g22ed058b8b4_0_74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Nested structures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ed058b8b4_3_0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2ed058b8b4_3_0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2ed058b8b4_3_0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22ed058b8b4_3_0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2ed058b8b4_3_0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22ed058b8b4_3_0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22ed058b8b4_3_0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2ed058b8b4_3_0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2ed058b8b4_3_0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2ed058b8b4_3_0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22ed058b8b4_3_0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22ed058b8b4_3_0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2ed058b8b4_3_0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g22ed058b8b4_3_0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22ed058b8b4_3_0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22ed058b8b4_3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22ed058b8b4_3_0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2ed058b8b4_3_0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2ed058b8b4_3_0"/>
          <p:cNvSpPr txBox="1"/>
          <p:nvPr/>
        </p:nvSpPr>
        <p:spPr>
          <a:xfrm>
            <a:off x="820650" y="1548950"/>
            <a:ext cx="7502700" cy="4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We can create a pointer to a structure called structure pointers.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These pointers can now be used to store addresses structure variables.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Syntax: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struct_name{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…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int main(){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struct_name * pointer_name;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return 0;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49" name="Google Shape;249;g22ed058b8b4_3_0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</a:t>
            </a: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ed058b8b4_3_23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22ed058b8b4_3_23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22ed058b8b4_3_23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22ed058b8b4_3_23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2ed058b8b4_3_23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2ed058b8b4_3_23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2ed058b8b4_3_23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22ed058b8b4_3_23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22ed058b8b4_3_23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2ed058b8b4_3_23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g22ed058b8b4_3_23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2ed058b8b4_3_23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2ed058b8b4_3_23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2ed058b8b4_3_23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2ed058b8b4_3_23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2ed058b8b4_3_2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2ed058b8b4_3_23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2ed058b8b4_3_23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2ed058b8b4_3_23"/>
          <p:cNvSpPr txBox="1"/>
          <p:nvPr/>
        </p:nvSpPr>
        <p:spPr>
          <a:xfrm>
            <a:off x="820650" y="1548950"/>
            <a:ext cx="7502700" cy="46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Arrow operator (-&gt;) : This operator can be used to directly access members of structure from its pointer or address.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student{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int roll_number;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int score;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 student st1 = {10, 78};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 student * st_ptr = &amp;st1;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printf(“%d , %d”, st_ptr -&gt; roll_number, st_ptr-&gt;score);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g22ed058b8b4_3_23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ed058b8b4_3_69"/>
          <p:cNvSpPr/>
          <p:nvPr/>
        </p:nvSpPr>
        <p:spPr>
          <a:xfrm>
            <a:off x="77723" y="0"/>
            <a:ext cx="228600" cy="6858000"/>
          </a:xfrm>
          <a:custGeom>
            <a:rect b="b" l="l" r="r" t="t"/>
            <a:pathLst>
              <a:path extrusionOk="0" h="6858000" w="2286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22ed058b8b4_3_69"/>
          <p:cNvSpPr/>
          <p:nvPr/>
        </p:nvSpPr>
        <p:spPr>
          <a:xfrm>
            <a:off x="306324" y="0"/>
            <a:ext cx="193675" cy="6858000"/>
          </a:xfrm>
          <a:custGeom>
            <a:rect b="b" l="l" r="r" t="t"/>
            <a:pathLst>
              <a:path extrusionOk="0" h="6858000" w="193675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22ed058b8b4_3_69"/>
          <p:cNvSpPr/>
          <p:nvPr/>
        </p:nvSpPr>
        <p:spPr>
          <a:xfrm>
            <a:off x="1490472" y="0"/>
            <a:ext cx="1483360" cy="344805"/>
          </a:xfrm>
          <a:custGeom>
            <a:rect b="b" l="l" r="r" t="t"/>
            <a:pathLst>
              <a:path extrusionOk="0" h="344805" w="1483360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22ed058b8b4_3_69"/>
          <p:cNvSpPr/>
          <p:nvPr/>
        </p:nvSpPr>
        <p:spPr>
          <a:xfrm>
            <a:off x="1490472" y="6530340"/>
            <a:ext cx="1483360" cy="327659"/>
          </a:xfrm>
          <a:custGeom>
            <a:rect b="b" l="l" r="r" t="t"/>
            <a:pathLst>
              <a:path extrusionOk="0" h="327659" w="1483360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22ed058b8b4_3_69"/>
          <p:cNvSpPr/>
          <p:nvPr/>
        </p:nvSpPr>
        <p:spPr>
          <a:xfrm>
            <a:off x="499872" y="0"/>
            <a:ext cx="228600" cy="344805"/>
          </a:xfrm>
          <a:custGeom>
            <a:rect b="b" l="l" r="r" t="t"/>
            <a:pathLst>
              <a:path extrusionOk="0" h="344805" w="228600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2ed058b8b4_3_69"/>
          <p:cNvSpPr/>
          <p:nvPr/>
        </p:nvSpPr>
        <p:spPr>
          <a:xfrm>
            <a:off x="499872" y="6530340"/>
            <a:ext cx="228600" cy="327659"/>
          </a:xfrm>
          <a:custGeom>
            <a:rect b="b" l="l" r="r" t="t"/>
            <a:pathLst>
              <a:path extrusionOk="0" h="327659" w="228600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2ed058b8b4_3_69"/>
          <p:cNvSpPr/>
          <p:nvPr/>
        </p:nvSpPr>
        <p:spPr>
          <a:xfrm>
            <a:off x="728472" y="0"/>
            <a:ext cx="762000" cy="344805"/>
          </a:xfrm>
          <a:custGeom>
            <a:rect b="b" l="l" r="r" t="t"/>
            <a:pathLst>
              <a:path extrusionOk="0" h="344805" w="762000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2ed058b8b4_3_69"/>
          <p:cNvSpPr/>
          <p:nvPr/>
        </p:nvSpPr>
        <p:spPr>
          <a:xfrm>
            <a:off x="728472" y="6530340"/>
            <a:ext cx="762000" cy="327659"/>
          </a:xfrm>
          <a:custGeom>
            <a:rect b="b" l="l" r="r" t="t"/>
            <a:pathLst>
              <a:path extrusionOk="0" h="327659" w="762000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2ed058b8b4_3_69"/>
          <p:cNvSpPr/>
          <p:nvPr/>
        </p:nvSpPr>
        <p:spPr>
          <a:xfrm>
            <a:off x="6707123" y="0"/>
            <a:ext cx="1524000" cy="344805"/>
          </a:xfrm>
          <a:custGeom>
            <a:rect b="b" l="l" r="r" t="t"/>
            <a:pathLst>
              <a:path extrusionOk="0" h="344805" w="1524000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22ed058b8b4_3_69"/>
          <p:cNvSpPr/>
          <p:nvPr/>
        </p:nvSpPr>
        <p:spPr>
          <a:xfrm>
            <a:off x="6707123" y="6530340"/>
            <a:ext cx="1524000" cy="327659"/>
          </a:xfrm>
          <a:custGeom>
            <a:rect b="b" l="l" r="r" t="t"/>
            <a:pathLst>
              <a:path extrusionOk="0" h="327659" w="1524000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22ed058b8b4_3_69"/>
          <p:cNvSpPr/>
          <p:nvPr/>
        </p:nvSpPr>
        <p:spPr>
          <a:xfrm>
            <a:off x="8993123" y="0"/>
            <a:ext cx="151129" cy="6858000"/>
          </a:xfrm>
          <a:custGeom>
            <a:rect b="b" l="l" r="r" t="t"/>
            <a:pathLst>
              <a:path extrusionOk="0" h="6858000" w="151129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2ed058b8b4_3_69"/>
          <p:cNvSpPr/>
          <p:nvPr/>
        </p:nvSpPr>
        <p:spPr>
          <a:xfrm>
            <a:off x="8231123" y="0"/>
            <a:ext cx="762000" cy="6858000"/>
          </a:xfrm>
          <a:custGeom>
            <a:rect b="b" l="l" r="r" t="t"/>
            <a:pathLst>
              <a:path extrusionOk="0" h="6858000" w="762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22ed058b8b4_3_69"/>
          <p:cNvSpPr/>
          <p:nvPr/>
        </p:nvSpPr>
        <p:spPr>
          <a:xfrm>
            <a:off x="3963923" y="0"/>
            <a:ext cx="2743200" cy="344805"/>
          </a:xfrm>
          <a:custGeom>
            <a:rect b="b" l="l" r="r" t="t"/>
            <a:pathLst>
              <a:path extrusionOk="0" h="344805" w="2743200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22ed058b8b4_3_69"/>
          <p:cNvSpPr/>
          <p:nvPr/>
        </p:nvSpPr>
        <p:spPr>
          <a:xfrm>
            <a:off x="3963923" y="6530340"/>
            <a:ext cx="2743200" cy="327659"/>
          </a:xfrm>
          <a:custGeom>
            <a:rect b="b" l="l" r="r" t="t"/>
            <a:pathLst>
              <a:path extrusionOk="0" h="327659" w="2743200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22ed058b8b4_3_69"/>
          <p:cNvSpPr/>
          <p:nvPr/>
        </p:nvSpPr>
        <p:spPr>
          <a:xfrm>
            <a:off x="50292" y="0"/>
            <a:ext cx="9100200" cy="686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2ed058b8b4_3_6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2ed058b8b4_3_69"/>
          <p:cNvSpPr/>
          <p:nvPr/>
        </p:nvSpPr>
        <p:spPr>
          <a:xfrm>
            <a:off x="457200" y="344424"/>
            <a:ext cx="8229600" cy="6186170"/>
          </a:xfrm>
          <a:custGeom>
            <a:rect b="b" l="l" r="r" t="t"/>
            <a:pathLst>
              <a:path extrusionOk="0" h="6186170" w="822960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noFill/>
          <a:ln cap="flat" cmpd="sng" w="9525">
            <a:solidFill>
              <a:srgbClr val="EE58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2ed058b8b4_3_69"/>
          <p:cNvSpPr/>
          <p:nvPr/>
        </p:nvSpPr>
        <p:spPr>
          <a:xfrm>
            <a:off x="6987540" y="5852159"/>
            <a:ext cx="1243500" cy="368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2ed058b8b4_3_69"/>
          <p:cNvSpPr txBox="1"/>
          <p:nvPr/>
        </p:nvSpPr>
        <p:spPr>
          <a:xfrm>
            <a:off x="820650" y="1548950"/>
            <a:ext cx="7502700" cy="28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Self Referential Structures: 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Structure</a:t>
            </a: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 that have a member pointer to the same type as themselves.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Example: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struct student{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int roll_number;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int score;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	struct student* friend;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highlight>
                  <a:schemeClr val="lt1"/>
                </a:highlight>
              </a:rPr>
              <a:t>	}  </a:t>
            </a:r>
            <a:endParaRPr sz="19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97" name="Google Shape;297;g22ed058b8b4_3_69"/>
          <p:cNvSpPr txBox="1"/>
          <p:nvPr/>
        </p:nvSpPr>
        <p:spPr>
          <a:xfrm>
            <a:off x="861300" y="576350"/>
            <a:ext cx="8308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EE5846"/>
                </a:solidFill>
                <a:latin typeface="Verdana"/>
                <a:ea typeface="Verdana"/>
                <a:cs typeface="Verdana"/>
                <a:sym typeface="Verdana"/>
              </a:rPr>
              <a:t>Structure Pointers :</a:t>
            </a:r>
            <a:endParaRPr sz="2900">
              <a:solidFill>
                <a:srgbClr val="EE584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2018-06-11T11:27:00Z</dcterms:created>
  <dc:creator>Anushray Gupta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2017-08-19T16:30:00Z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2018-06-11T16:30:00Z</vt:filetime>
  </property>
  <property fmtid="{D5CDD505-2E9C-101B-9397-08002B2CF9AE}" pid="5" name="ICV">
    <vt:lpwstr>5BDC5F76A06141259C3E36924690EF43</vt:lpwstr>
  </property>
  <property fmtid="{D5CDD505-2E9C-101B-9397-08002B2CF9AE}" pid="6" name="KSOProductBuildVer">
    <vt:lpwstr>1033-11.2.0.11219</vt:lpwstr>
  </property>
</Properties>
</file>