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gTtRCwgl4vkQOELfM28i0fkxfV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ec52d0594_0_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2ec52d0594_0_49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c52d0594_4_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2ec52d0594_4_29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c52d0594_0_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2ec52d0594_0_24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812919" y="3294329"/>
            <a:ext cx="3151505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Advanced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825619" y="4395978"/>
            <a:ext cx="306641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286385" lvl="0" marL="286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5C45"/>
              </a:buClr>
              <a:buSzPts val="135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Preprocessors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>
            <p:ph type="title"/>
          </p:nvPr>
        </p:nvSpPr>
        <p:spPr>
          <a:xfrm>
            <a:off x="4878080" y="2738375"/>
            <a:ext cx="2760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504D"/>
                </a:solidFill>
              </a:rPr>
              <a:t>Lecture-1</a:t>
            </a:r>
            <a:endParaRPr sz="2400"/>
          </a:p>
        </p:txBody>
      </p:sp>
      <p:sp>
        <p:nvSpPr>
          <p:cNvPr id="106" name="Google Shape;106;p1"/>
          <p:cNvSpPr txBox="1"/>
          <p:nvPr/>
        </p:nvSpPr>
        <p:spPr>
          <a:xfrm>
            <a:off x="5650357" y="5881522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 txBox="1"/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322" name="Google Shape;322;p8"/>
          <p:cNvSpPr txBox="1"/>
          <p:nvPr/>
        </p:nvSpPr>
        <p:spPr>
          <a:xfrm>
            <a:off x="1190955" y="1468577"/>
            <a:ext cx="6485255" cy="379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287020" marR="67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#ifdef : include a block of code if a macro has been defined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#ifndef : include a block of code if a macro has not been defined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#endif : close off #ifdef, #if, and #ifndef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#ifdef macro_name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code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#endif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9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9"/>
          <p:cNvSpPr txBox="1"/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346" name="Google Shape;346;p9"/>
          <p:cNvSpPr txBox="1"/>
          <p:nvPr/>
        </p:nvSpPr>
        <p:spPr>
          <a:xfrm>
            <a:off x="1190955" y="1468577"/>
            <a:ext cx="6485255" cy="4190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287020" marR="67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#if : checks condition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#else : when “#if” fails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defined() : checks if a macro has been defined or not -&gt; can be compounded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#if condition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preprocessing instructions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#else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preprocessing instructions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#endif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0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0"/>
          <p:cNvSpPr txBox="1"/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370" name="Google Shape;370;p10"/>
          <p:cNvSpPr txBox="1"/>
          <p:nvPr/>
        </p:nvSpPr>
        <p:spPr>
          <a:xfrm>
            <a:off x="1190955" y="1468577"/>
            <a:ext cx="6485255" cy="152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287020" marR="6731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#undef : remove a marco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#undef macro_name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1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1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1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 txBox="1"/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394" name="Google Shape;394;p11"/>
          <p:cNvSpPr txBox="1"/>
          <p:nvPr/>
        </p:nvSpPr>
        <p:spPr>
          <a:xfrm>
            <a:off x="1190955" y="1468577"/>
            <a:ext cx="64854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287020" marR="67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#error : prints error message if encountered by compiler and stops further compilation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#pragma : compiler specific, runs function before or after main() is executed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#pragma startup function_name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#pragma exit function_name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2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2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2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2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2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2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2"/>
          <p:cNvSpPr txBox="1"/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Operators:</a:t>
            </a:r>
            <a:endParaRPr sz="3200"/>
          </a:p>
        </p:txBody>
      </p:sp>
      <p:sp>
        <p:nvSpPr>
          <p:cNvPr id="418" name="Google Shape;418;p12"/>
          <p:cNvSpPr txBox="1"/>
          <p:nvPr/>
        </p:nvSpPr>
        <p:spPr>
          <a:xfrm>
            <a:off x="1190955" y="1468577"/>
            <a:ext cx="64854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287020" marR="67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Continuation Operator ‘\’: to continue a macro in next line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Defined() Operator: checks whether an macro has been defined earlier or not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Stringize Operator ‘#’ : Converts macro argument to string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#define greet(p1, p2) \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printf(“Hello “ #p1 “ and “ #p2 “\n”)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ec52d0594_0_4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2ec52d0594_0_4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22ec52d0594_0_4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2ec52d0594_0_49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22ec52d0594_0_4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22ec52d0594_0_49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22ec52d0594_0_4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22ec52d0594_0_49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22ec52d0594_0_4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2ec52d0594_0_49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22ec52d0594_0_49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2ec52d0594_0_4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22ec52d0594_0_4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2ec52d0594_0_49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2ec52d0594_0_49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22ec52d0594_0_49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22ec52d0594_0_4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22ec52d0594_0_49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22ec52d0594_0_49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Predefined Macros:</a:t>
            </a:r>
            <a:endParaRPr sz="3200"/>
          </a:p>
        </p:txBody>
      </p:sp>
      <p:sp>
        <p:nvSpPr>
          <p:cNvPr id="442" name="Google Shape;442;g22ec52d0594_0_49"/>
          <p:cNvSpPr txBox="1"/>
          <p:nvPr/>
        </p:nvSpPr>
        <p:spPr>
          <a:xfrm>
            <a:off x="1190955" y="1468577"/>
            <a:ext cx="64854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7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__Date__ : Current date as character literal [“MMM DD YYYY”]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__TIME__: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Current time as character literal [“HH:MM:SS”]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__FILE__: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Current time as string literal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__LINE__: Current line number as a decimal constant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6731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__STDC__: Defined as 1 when system compiler uses ANSI standard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6731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6731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gcc uses ANSI standards, some old compilers do not.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3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3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3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3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3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3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3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3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3"/>
          <p:cNvSpPr txBox="1"/>
          <p:nvPr/>
        </p:nvSpPr>
        <p:spPr>
          <a:xfrm>
            <a:off x="4825627" y="3294325"/>
            <a:ext cx="2760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>
            <p:ph type="title"/>
          </p:nvPr>
        </p:nvSpPr>
        <p:spPr>
          <a:xfrm>
            <a:off x="1132432" y="739266"/>
            <a:ext cx="4201567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C Preprocessors?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ec52d0594_4_2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2ec52d0594_4_2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2ec52d0594_4_2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2ec52d0594_4_29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ec52d0594_4_2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2ec52d0594_4_29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2ec52d0594_4_2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2ec52d0594_4_29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2ec52d0594_4_2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ec52d0594_4_29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2ec52d0594_4_29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2ec52d0594_4_2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2ec52d0594_4_2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2ec52d0594_4_29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2ec52d0594_4_29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2ec52d0594_4_2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2ec52d0594_4_2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2ec52d0594_4_29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2ec52d0594_4_29"/>
          <p:cNvSpPr txBox="1"/>
          <p:nvPr>
            <p:ph type="title"/>
          </p:nvPr>
        </p:nvSpPr>
        <p:spPr>
          <a:xfrm>
            <a:off x="1132432" y="739266"/>
            <a:ext cx="4201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C Preprocessors?</a:t>
            </a:r>
            <a:endParaRPr sz="3200"/>
          </a:p>
        </p:txBody>
      </p:sp>
      <p:pic>
        <p:nvPicPr>
          <p:cNvPr id="153" name="Google Shape;153;g22ec52d0594_4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5975" y="1334038"/>
            <a:ext cx="49720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 txBox="1"/>
          <p:nvPr>
            <p:ph type="title"/>
          </p:nvPr>
        </p:nvSpPr>
        <p:spPr>
          <a:xfrm>
            <a:off x="1132432" y="739266"/>
            <a:ext cx="4201567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Before that...</a:t>
            </a:r>
            <a:endParaRPr sz="3200"/>
          </a:p>
        </p:txBody>
      </p:sp>
      <p:sp>
        <p:nvSpPr>
          <p:cNvPr id="177" name="Google Shape;177;p3"/>
          <p:cNvSpPr txBox="1"/>
          <p:nvPr/>
        </p:nvSpPr>
        <p:spPr>
          <a:xfrm>
            <a:off x="1227425" y="1909325"/>
            <a:ext cx="700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Header Files and macros?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c52d0594_0_24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2ec52d0594_0_24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2ec52d0594_0_24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2ec52d0594_0_24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2ec52d0594_0_24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2ec52d0594_0_24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2ec52d0594_0_24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2ec52d0594_0_24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2ec52d0594_0_24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2ec52d0594_0_24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2ec52d0594_0_24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2ec52d0594_0_24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2ec52d0594_0_24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2ec52d0594_0_24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ec52d0594_0_24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2ec52d0594_0_2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2ec52d0594_0_2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2ec52d0594_0_24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2ec52d0594_0_24"/>
          <p:cNvSpPr txBox="1"/>
          <p:nvPr>
            <p:ph type="title"/>
          </p:nvPr>
        </p:nvSpPr>
        <p:spPr>
          <a:xfrm>
            <a:off x="1132432" y="739266"/>
            <a:ext cx="4201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Before that...</a:t>
            </a:r>
            <a:endParaRPr sz="3200"/>
          </a:p>
        </p:txBody>
      </p:sp>
      <p:sp>
        <p:nvSpPr>
          <p:cNvPr id="201" name="Google Shape;201;g22ec52d0594_0_24"/>
          <p:cNvSpPr txBox="1"/>
          <p:nvPr/>
        </p:nvSpPr>
        <p:spPr>
          <a:xfrm>
            <a:off x="1227425" y="1909325"/>
            <a:ext cx="700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Header Files and macros?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g22ec52d0594_0_24"/>
          <p:cNvSpPr txBox="1"/>
          <p:nvPr/>
        </p:nvSpPr>
        <p:spPr>
          <a:xfrm>
            <a:off x="1227425" y="3303025"/>
            <a:ext cx="547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Parameterized Macros</a:t>
            </a: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 txBox="1"/>
          <p:nvPr>
            <p:ph type="title"/>
          </p:nvPr>
        </p:nvSpPr>
        <p:spPr>
          <a:xfrm>
            <a:off x="1132432" y="739266"/>
            <a:ext cx="4201567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C Preprocessors</a:t>
            </a:r>
            <a:endParaRPr sz="3200"/>
          </a:p>
        </p:txBody>
      </p:sp>
      <p:sp>
        <p:nvSpPr>
          <p:cNvPr id="226" name="Google Shape;226;p4"/>
          <p:cNvSpPr txBox="1"/>
          <p:nvPr/>
        </p:nvSpPr>
        <p:spPr>
          <a:xfrm>
            <a:off x="1190955" y="1395031"/>
            <a:ext cx="6962445" cy="23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a part of the compiler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Substitution of text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Done before actual compilation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Mostly used to import predefined functions and to create marcos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 txBox="1"/>
          <p:nvPr>
            <p:ph type="title"/>
          </p:nvPr>
        </p:nvSpPr>
        <p:spPr>
          <a:xfrm>
            <a:off x="1132432" y="739266"/>
            <a:ext cx="4201567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C Preprocessors</a:t>
            </a:r>
            <a:endParaRPr sz="3200"/>
          </a:p>
        </p:txBody>
      </p:sp>
      <p:sp>
        <p:nvSpPr>
          <p:cNvPr id="250" name="Google Shape;250;p5"/>
          <p:cNvSpPr txBox="1"/>
          <p:nvPr/>
        </p:nvSpPr>
        <p:spPr>
          <a:xfrm>
            <a:off x="1190955" y="1395031"/>
            <a:ext cx="6962445" cy="340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a part of the compiler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Substitution of text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Done before actual compilation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Mostly used to import predefined functions and to create marcos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Always begins with ‘#’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/>
          <p:cNvSpPr txBox="1"/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274" name="Google Shape;274;p6"/>
          <p:cNvSpPr txBox="1"/>
          <p:nvPr/>
        </p:nvSpPr>
        <p:spPr>
          <a:xfrm>
            <a:off x="1190955" y="1468577"/>
            <a:ext cx="64854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287020" marR="67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: includes a file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#include&lt;file_name&gt; - standard header file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OR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#include “file_name” - user-defined files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"/>
          <p:cNvSpPr txBox="1"/>
          <p:nvPr>
            <p:ph type="title"/>
          </p:nvPr>
        </p:nvSpPr>
        <p:spPr>
          <a:xfrm>
            <a:off x="1132433" y="739266"/>
            <a:ext cx="6549390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C5C45"/>
                </a:solidFill>
              </a:rPr>
              <a:t>Preprocessor Directives:</a:t>
            </a:r>
            <a:endParaRPr sz="3200"/>
          </a:p>
        </p:txBody>
      </p:sp>
      <p:sp>
        <p:nvSpPr>
          <p:cNvPr id="298" name="Google Shape;298;p7"/>
          <p:cNvSpPr txBox="1"/>
          <p:nvPr/>
        </p:nvSpPr>
        <p:spPr>
          <a:xfrm>
            <a:off x="1190955" y="1468577"/>
            <a:ext cx="6485255" cy="152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287020" marR="6731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#define : defines a macro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#define macro_name macro_value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2018-06-11T11:27:00Z</dcterms:created>
  <dc:creator>Anushray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2018-06-11T16:30:00Z</vt:filetime>
  </property>
  <property fmtid="{D5CDD505-2E9C-101B-9397-08002B2CF9AE}" pid="5" name="ICV">
    <vt:lpwstr>5BDC5F76A06141259C3E36924690EF43</vt:lpwstr>
  </property>
  <property fmtid="{D5CDD505-2E9C-101B-9397-08002B2CF9AE}" pid="6" name="KSOProductBuildVer">
    <vt:lpwstr>1033-11.2.0.11219</vt:lpwstr>
  </property>
</Properties>
</file>