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84" name="Google Shape;84;p1:notes"/>
          <p:cNvSpPr/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:notes"/>
          <p:cNvSpPr txBox="1"/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24" name="Google Shape;324;p12:notes"/>
          <p:cNvSpPr/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2ec52d0594_0_49:notes"/>
          <p:cNvSpPr txBox="1"/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48" name="Google Shape;348;g22ec52d0594_0_49:notes"/>
          <p:cNvSpPr/>
          <p:nvPr>
            <p:ph type="sldImg" idx="2"/>
          </p:nvPr>
        </p:nvSpPr>
        <p:spPr>
          <a:xfrm>
            <a:off x="2857500" y="514350"/>
            <a:ext cx="34290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759735f9e9_1_16:notes"/>
          <p:cNvSpPr txBox="1"/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72" name="Google Shape;372;g2759735f9e9_1_16:notes"/>
          <p:cNvSpPr/>
          <p:nvPr>
            <p:ph type="sldImg" idx="2"/>
          </p:nvPr>
        </p:nvSpPr>
        <p:spPr>
          <a:xfrm>
            <a:off x="2857500" y="514350"/>
            <a:ext cx="34290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759735f9e9_1_41:notes"/>
          <p:cNvSpPr txBox="1"/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96" name="Google Shape;396;g2759735f9e9_1_41:notes"/>
          <p:cNvSpPr/>
          <p:nvPr>
            <p:ph type="sldImg" idx="2"/>
          </p:nvPr>
        </p:nvSpPr>
        <p:spPr>
          <a:xfrm>
            <a:off x="2857500" y="514350"/>
            <a:ext cx="34290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3:notes"/>
          <p:cNvSpPr txBox="1"/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420" name="Google Shape;420;p13:notes"/>
          <p:cNvSpPr/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8" name="Google Shape;108;p4:notes"/>
          <p:cNvSpPr/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32" name="Google Shape;132;p5:notes"/>
          <p:cNvSpPr/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6" name="Google Shape;156;p6:notes"/>
          <p:cNvSpPr/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80" name="Google Shape;180;p7:notes"/>
          <p:cNvSpPr/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59735f9e9_1_65:notes"/>
          <p:cNvSpPr txBox="1"/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04" name="Google Shape;204;g2759735f9e9_1_65:notes"/>
          <p:cNvSpPr/>
          <p:nvPr>
            <p:ph type="sldImg" idx="2"/>
          </p:nvPr>
        </p:nvSpPr>
        <p:spPr>
          <a:xfrm>
            <a:off x="2857500" y="514350"/>
            <a:ext cx="34290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:notes"/>
          <p:cNvSpPr txBox="1"/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52" name="Google Shape;252;p9:notes"/>
          <p:cNvSpPr/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:notes"/>
          <p:cNvSpPr txBox="1"/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76" name="Google Shape;276;p10:notes"/>
          <p:cNvSpPr/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1:notes"/>
          <p:cNvSpPr txBox="1"/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00" name="Google Shape;300;p11:notes"/>
          <p:cNvSpPr/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rgbClr val="EE5846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type="body" idx="1"/>
          </p:nvPr>
        </p:nvSpPr>
        <p:spPr>
          <a:xfrm>
            <a:off x="1023289" y="1401521"/>
            <a:ext cx="7097420" cy="438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4" name="Google Shape;34;p18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 extrusionOk="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" name="Google Shape;35;p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 extrusionOk="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" name="Google Shape;36;p18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 extrusionOk="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" name="Google Shape;37;p18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 extrusionOk="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" name="Google Shape;38;p18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 extrusionOk="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9" name="Google Shape;39;p18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 extrusionOk="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0" name="Google Shape;40;p1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 extrusionOk="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" name="Google Shape;41;p18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 extrusionOk="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2" name="Google Shape;42;p18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 extrusionOk="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18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 extrusionOk="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4" name="Google Shape;44;p18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 extrusionOk="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5" name="Google Shape;45;p1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 extrusionOk="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6" name="Google Shape;46;p18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 extrusionOk="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7" name="Google Shape;47;p18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 extrusionOk="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8" name="Google Shape;48;p18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9" name="Google Shape;49;p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0" name="Google Shape;50;p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9525" cap="flat" cmpd="sng">
            <a:solidFill>
              <a:srgbClr val="EE58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1" name="Google Shape;51;p18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" name="Google Shape;52;p18"/>
          <p:cNvSpPr txBox="1"/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rgbClr val="EE5846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" name="Google Shape;60;p19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 extrusionOk="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" name="Google Shape;61;p19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 extrusionOk="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2" name="Google Shape;62;p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 extrusionOk="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3" name="Google Shape;63;p19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 extrusionOk="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4" name="Google Shape;64;p19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 extrusionOk="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5" name="Google Shape;65;p19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 extrusionOk="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6" name="Google Shape;66;p19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 extrusionOk="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7" name="Google Shape;67;p1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 extrusionOk="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" name="Google Shape;68;p19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 extrusionOk="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9" name="Google Shape;69;p19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 extrusionOk="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" name="Google Shape;70;p19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 extrusionOk="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" name="Google Shape;71;p19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 extrusionOk="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" name="Google Shape;72;p1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 extrusionOk="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3" name="Google Shape;73;p19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 extrusionOk="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4" name="Google Shape;74;p19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5" name="Google Shape;75;p19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6" name="Google Shape;76;p19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9525" cap="flat" cmpd="sng">
            <a:solidFill>
              <a:srgbClr val="EE58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7" name="Google Shape;77;p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8" name="Google Shape;78;p19"/>
          <p:cNvSpPr txBox="1"/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rgbClr val="EE5846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Google Shape;11;p14"/>
          <p:cNvSpPr txBox="1"/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EE5846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type="body" idx="1"/>
          </p:nvPr>
        </p:nvSpPr>
        <p:spPr>
          <a:xfrm>
            <a:off x="1023289" y="1401521"/>
            <a:ext cx="7097420" cy="438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2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 extrusionOk="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 extrusionOk="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 extrusionOk="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 extrusionOk="0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 extrusionOk="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 extrusionOk="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 extrusionOk="0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 extrusionOk="0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 extrusionOk="0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noFill/>
          <a:ln w="15225" cap="flat" cmpd="sng">
            <a:solidFill>
              <a:srgbClr val="7A7A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w="120000" h="6250305" extrusionOk="0">
                <a:moveTo>
                  <a:pt x="0" y="0"/>
                </a:moveTo>
                <a:lnTo>
                  <a:pt x="0" y="6249924"/>
                </a:lnTo>
              </a:path>
            </a:pathLst>
          </a:custGeom>
          <a:noFill/>
          <a:ln w="15225" cap="flat" cmpd="sng">
            <a:solidFill>
              <a:srgbClr val="7A7A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 extrusionOk="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 extrusionOk="0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 extrusionOk="0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 extrusionOk="0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4812919" y="3294329"/>
            <a:ext cx="31515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 Advanced</a:t>
            </a:r>
            <a:endParaRPr sz="3200" b="0" i="0" u="none" strike="noStrike" cap="none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4825619" y="4395978"/>
            <a:ext cx="30663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Union</a:t>
            </a:r>
            <a:r>
              <a:rPr lang="en-US" sz="18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and Enumeration</a:t>
            </a:r>
            <a:endParaRPr sz="1800" b="0" i="0" u="none" strike="noStrike" cap="none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5650357" y="5881522"/>
            <a:ext cx="1398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 extrusionOk="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7" name="Google Shape;327;p12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 extrusionOk="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8" name="Google Shape;328;p12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 extrusionOk="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9" name="Google Shape;329;p12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 extrusionOk="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0" name="Google Shape;330;p12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 extrusionOk="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1" name="Google Shape;331;p1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 extrusionOk="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2" name="Google Shape;332;p12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 extrusionOk="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3" name="Google Shape;333;p12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 extrusionOk="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4" name="Google Shape;334;p12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 extrusionOk="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5" name="Google Shape;335;p12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 extrusionOk="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6" name="Google Shape;336;p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 extrusionOk="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7" name="Google Shape;337;p12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 extrusionOk="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8" name="Google Shape;338;p12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 extrusionOk="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9" name="Google Shape;339;p12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 extrusionOk="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40" name="Google Shape;340;p12"/>
          <p:cNvSpPr/>
          <p:nvPr/>
        </p:nvSpPr>
        <p:spPr>
          <a:xfrm>
            <a:off x="50292" y="0"/>
            <a:ext cx="9100200" cy="68643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41" name="Google Shape;341;p12"/>
          <p:cNvSpPr/>
          <p:nvPr/>
        </p:nvSpPr>
        <p:spPr>
          <a:xfrm>
            <a:off x="457200" y="36703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42" name="Google Shape;342;p1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9525" cap="flat" cmpd="sng">
            <a:solidFill>
              <a:srgbClr val="EE58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43" name="Google Shape;343;p12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44" name="Google Shape;344;p12"/>
          <p:cNvSpPr txBox="1"/>
          <p:nvPr>
            <p:ph type="title"/>
          </p:nvPr>
        </p:nvSpPr>
        <p:spPr>
          <a:xfrm>
            <a:off x="1132433" y="739266"/>
            <a:ext cx="6549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rgbClr val="BC5C45"/>
                </a:solidFill>
              </a:rPr>
              <a:t>Enumeration Internals</a:t>
            </a:r>
            <a:endParaRPr sz="3200"/>
          </a:p>
        </p:txBody>
      </p:sp>
      <p:sp>
        <p:nvSpPr>
          <p:cNvPr id="345" name="Google Shape;345;p12"/>
          <p:cNvSpPr txBox="1"/>
          <p:nvPr/>
        </p:nvSpPr>
        <p:spPr>
          <a:xfrm>
            <a:off x="1190955" y="1468577"/>
            <a:ext cx="6485400" cy="3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Internally, enumeration constants are stored as integers.</a:t>
            </a: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first constant gets assigned 0, the second gets 1, and so on.</a:t>
            </a: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Enumerations can be used in expressions as integers:</a:t>
            </a: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int dayValue = today + 2; // WEDNESDAY (1 + 2 = 3)</a:t>
            </a: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2ec52d0594_0_49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 extrusionOk="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1" name="Google Shape;351;g22ec52d0594_0_49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 extrusionOk="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2" name="Google Shape;352;g22ec52d0594_0_4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 extrusionOk="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3" name="Google Shape;353;g22ec52d0594_0_49"/>
          <p:cNvSpPr/>
          <p:nvPr/>
        </p:nvSpPr>
        <p:spPr>
          <a:xfrm>
            <a:off x="1490472" y="6530340"/>
            <a:ext cx="1483360" cy="327659"/>
          </a:xfrm>
          <a:custGeom>
            <a:avLst/>
            <a:gdLst/>
            <a:ahLst/>
            <a:cxnLst/>
            <a:rect l="l" t="t" r="r" b="b"/>
            <a:pathLst>
              <a:path w="1483360" h="327659" extrusionOk="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4" name="Google Shape;354;g22ec52d0594_0_49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 extrusionOk="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5" name="Google Shape;355;g22ec52d0594_0_49"/>
          <p:cNvSpPr/>
          <p:nvPr/>
        </p:nvSpPr>
        <p:spPr>
          <a:xfrm>
            <a:off x="499872" y="6530340"/>
            <a:ext cx="228600" cy="327659"/>
          </a:xfrm>
          <a:custGeom>
            <a:avLst/>
            <a:gdLst/>
            <a:ahLst/>
            <a:cxnLst/>
            <a:rect l="l" t="t" r="r" b="b"/>
            <a:pathLst>
              <a:path w="228600" h="327659" extrusionOk="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6" name="Google Shape;356;g22ec52d0594_0_49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 extrusionOk="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7" name="Google Shape;357;g22ec52d0594_0_49"/>
          <p:cNvSpPr/>
          <p:nvPr/>
        </p:nvSpPr>
        <p:spPr>
          <a:xfrm>
            <a:off x="728472" y="6530340"/>
            <a:ext cx="762000" cy="327659"/>
          </a:xfrm>
          <a:custGeom>
            <a:avLst/>
            <a:gdLst/>
            <a:ahLst/>
            <a:cxnLst/>
            <a:rect l="l" t="t" r="r" b="b"/>
            <a:pathLst>
              <a:path w="762000" h="327659" extrusionOk="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8" name="Google Shape;358;g22ec52d0594_0_49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 extrusionOk="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9" name="Google Shape;359;g22ec52d0594_0_49"/>
          <p:cNvSpPr/>
          <p:nvPr/>
        </p:nvSpPr>
        <p:spPr>
          <a:xfrm>
            <a:off x="6707123" y="6530340"/>
            <a:ext cx="1524000" cy="327659"/>
          </a:xfrm>
          <a:custGeom>
            <a:avLst/>
            <a:gdLst/>
            <a:ahLst/>
            <a:cxnLst/>
            <a:rect l="l" t="t" r="r" b="b"/>
            <a:pathLst>
              <a:path w="1524000" h="327659" extrusionOk="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0" name="Google Shape;360;g22ec52d0594_0_49"/>
          <p:cNvSpPr/>
          <p:nvPr/>
        </p:nvSpPr>
        <p:spPr>
          <a:xfrm>
            <a:off x="8993123" y="0"/>
            <a:ext cx="151129" cy="6858000"/>
          </a:xfrm>
          <a:custGeom>
            <a:avLst/>
            <a:gdLst/>
            <a:ahLst/>
            <a:cxnLst/>
            <a:rect l="l" t="t" r="r" b="b"/>
            <a:pathLst>
              <a:path w="151129" h="6858000" extrusionOk="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1" name="Google Shape;361;g22ec52d0594_0_49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 extrusionOk="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2" name="Google Shape;362;g22ec52d0594_0_4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 extrusionOk="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3" name="Google Shape;363;g22ec52d0594_0_49"/>
          <p:cNvSpPr/>
          <p:nvPr/>
        </p:nvSpPr>
        <p:spPr>
          <a:xfrm>
            <a:off x="3963923" y="6530340"/>
            <a:ext cx="2743200" cy="327659"/>
          </a:xfrm>
          <a:custGeom>
            <a:avLst/>
            <a:gdLst/>
            <a:ahLst/>
            <a:cxnLst/>
            <a:rect l="l" t="t" r="r" b="b"/>
            <a:pathLst>
              <a:path w="2743200" h="327659" extrusionOk="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4" name="Google Shape;364;g22ec52d0594_0_49"/>
          <p:cNvSpPr/>
          <p:nvPr/>
        </p:nvSpPr>
        <p:spPr>
          <a:xfrm>
            <a:off x="50292" y="0"/>
            <a:ext cx="9100200" cy="68643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5" name="Google Shape;365;g22ec52d0594_0_49"/>
          <p:cNvSpPr/>
          <p:nvPr/>
        </p:nvSpPr>
        <p:spPr>
          <a:xfrm>
            <a:off x="457200" y="36703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6" name="Google Shape;366;g22ec52d0594_0_49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9525" cap="flat" cmpd="sng">
            <a:solidFill>
              <a:srgbClr val="EE58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7" name="Google Shape;367;g22ec52d0594_0_49"/>
          <p:cNvSpPr/>
          <p:nvPr/>
        </p:nvSpPr>
        <p:spPr>
          <a:xfrm>
            <a:off x="6987540" y="5852159"/>
            <a:ext cx="1243500" cy="3687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8" name="Google Shape;368;g22ec52d0594_0_49"/>
          <p:cNvSpPr txBox="1"/>
          <p:nvPr>
            <p:ph type="title"/>
          </p:nvPr>
        </p:nvSpPr>
        <p:spPr>
          <a:xfrm>
            <a:off x="1132433" y="739266"/>
            <a:ext cx="6549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rgbClr val="BC5C45"/>
                </a:solidFill>
              </a:rPr>
              <a:t>Enums and Switch Statements</a:t>
            </a:r>
            <a:endParaRPr sz="3200"/>
          </a:p>
        </p:txBody>
      </p:sp>
      <p:sp>
        <p:nvSpPr>
          <p:cNvPr id="369" name="Google Shape;369;g22ec52d0594_0_49"/>
          <p:cNvSpPr txBox="1"/>
          <p:nvPr/>
        </p:nvSpPr>
        <p:spPr>
          <a:xfrm>
            <a:off x="1190955" y="1468577"/>
            <a:ext cx="6485400" cy="50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Enumerations are ideal for `switch` statements, improving code clarity.</a:t>
            </a: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Example:</a:t>
            </a: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switch (today) {</a:t>
            </a: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    case MONDAY:</a:t>
            </a: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        printf("It's Monday!");</a:t>
            </a: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        break;</a:t>
            </a: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    case TUESDAY:</a:t>
            </a: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        printf("It's Tuesday!");</a:t>
            </a: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        break;</a:t>
            </a: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    // ...</a:t>
            </a: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}</a:t>
            </a: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759735f9e9_1_16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 extrusionOk="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5" name="Google Shape;375;g2759735f9e9_1_16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 extrusionOk="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6" name="Google Shape;376;g2759735f9e9_1_16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 extrusionOk="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7" name="Google Shape;377;g2759735f9e9_1_16"/>
          <p:cNvSpPr/>
          <p:nvPr/>
        </p:nvSpPr>
        <p:spPr>
          <a:xfrm>
            <a:off x="1490472" y="6530340"/>
            <a:ext cx="1483360" cy="327659"/>
          </a:xfrm>
          <a:custGeom>
            <a:avLst/>
            <a:gdLst/>
            <a:ahLst/>
            <a:cxnLst/>
            <a:rect l="l" t="t" r="r" b="b"/>
            <a:pathLst>
              <a:path w="1483360" h="327659" extrusionOk="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8" name="Google Shape;378;g2759735f9e9_1_1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 extrusionOk="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9" name="Google Shape;379;g2759735f9e9_1_16"/>
          <p:cNvSpPr/>
          <p:nvPr/>
        </p:nvSpPr>
        <p:spPr>
          <a:xfrm>
            <a:off x="499872" y="6530340"/>
            <a:ext cx="228600" cy="327659"/>
          </a:xfrm>
          <a:custGeom>
            <a:avLst/>
            <a:gdLst/>
            <a:ahLst/>
            <a:cxnLst/>
            <a:rect l="l" t="t" r="r" b="b"/>
            <a:pathLst>
              <a:path w="228600" h="327659" extrusionOk="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0" name="Google Shape;380;g2759735f9e9_1_16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 extrusionOk="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1" name="Google Shape;381;g2759735f9e9_1_16"/>
          <p:cNvSpPr/>
          <p:nvPr/>
        </p:nvSpPr>
        <p:spPr>
          <a:xfrm>
            <a:off x="728472" y="6530340"/>
            <a:ext cx="762000" cy="327659"/>
          </a:xfrm>
          <a:custGeom>
            <a:avLst/>
            <a:gdLst/>
            <a:ahLst/>
            <a:cxnLst/>
            <a:rect l="l" t="t" r="r" b="b"/>
            <a:pathLst>
              <a:path w="762000" h="327659" extrusionOk="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2" name="Google Shape;382;g2759735f9e9_1_16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 extrusionOk="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3" name="Google Shape;383;g2759735f9e9_1_16"/>
          <p:cNvSpPr/>
          <p:nvPr/>
        </p:nvSpPr>
        <p:spPr>
          <a:xfrm>
            <a:off x="6707123" y="6530340"/>
            <a:ext cx="1524000" cy="327659"/>
          </a:xfrm>
          <a:custGeom>
            <a:avLst/>
            <a:gdLst/>
            <a:ahLst/>
            <a:cxnLst/>
            <a:rect l="l" t="t" r="r" b="b"/>
            <a:pathLst>
              <a:path w="1524000" h="327659" extrusionOk="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4" name="Google Shape;384;g2759735f9e9_1_16"/>
          <p:cNvSpPr/>
          <p:nvPr/>
        </p:nvSpPr>
        <p:spPr>
          <a:xfrm>
            <a:off x="8993123" y="0"/>
            <a:ext cx="151129" cy="6858000"/>
          </a:xfrm>
          <a:custGeom>
            <a:avLst/>
            <a:gdLst/>
            <a:ahLst/>
            <a:cxnLst/>
            <a:rect l="l" t="t" r="r" b="b"/>
            <a:pathLst>
              <a:path w="151129" h="6858000" extrusionOk="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5" name="Google Shape;385;g2759735f9e9_1_16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 extrusionOk="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6" name="Google Shape;386;g2759735f9e9_1_16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 extrusionOk="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7" name="Google Shape;387;g2759735f9e9_1_16"/>
          <p:cNvSpPr/>
          <p:nvPr/>
        </p:nvSpPr>
        <p:spPr>
          <a:xfrm>
            <a:off x="3963923" y="6530340"/>
            <a:ext cx="2743200" cy="327659"/>
          </a:xfrm>
          <a:custGeom>
            <a:avLst/>
            <a:gdLst/>
            <a:ahLst/>
            <a:cxnLst/>
            <a:rect l="l" t="t" r="r" b="b"/>
            <a:pathLst>
              <a:path w="2743200" h="327659" extrusionOk="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8" name="Google Shape;388;g2759735f9e9_1_16"/>
          <p:cNvSpPr/>
          <p:nvPr/>
        </p:nvSpPr>
        <p:spPr>
          <a:xfrm>
            <a:off x="50292" y="0"/>
            <a:ext cx="9100200" cy="68643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9" name="Google Shape;389;g2759735f9e9_1_16"/>
          <p:cNvSpPr/>
          <p:nvPr/>
        </p:nvSpPr>
        <p:spPr>
          <a:xfrm>
            <a:off x="457200" y="36703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90" name="Google Shape;390;g2759735f9e9_1_16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9525" cap="flat" cmpd="sng">
            <a:solidFill>
              <a:srgbClr val="EE58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91" name="Google Shape;391;g2759735f9e9_1_16"/>
          <p:cNvSpPr/>
          <p:nvPr/>
        </p:nvSpPr>
        <p:spPr>
          <a:xfrm>
            <a:off x="6987540" y="5852159"/>
            <a:ext cx="1243500" cy="3687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92" name="Google Shape;392;g2759735f9e9_1_16"/>
          <p:cNvSpPr txBox="1"/>
          <p:nvPr>
            <p:ph type="title"/>
          </p:nvPr>
        </p:nvSpPr>
        <p:spPr>
          <a:xfrm>
            <a:off x="1132433" y="739266"/>
            <a:ext cx="6549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rgbClr val="BC5C45"/>
                </a:solidFill>
              </a:rPr>
              <a:t>Enum Size and Scope</a:t>
            </a:r>
            <a:endParaRPr sz="3200"/>
          </a:p>
        </p:txBody>
      </p:sp>
      <p:sp>
        <p:nvSpPr>
          <p:cNvPr id="393" name="Google Shape;393;g2759735f9e9_1_16"/>
          <p:cNvSpPr txBox="1"/>
          <p:nvPr/>
        </p:nvSpPr>
        <p:spPr>
          <a:xfrm>
            <a:off x="1190955" y="1468577"/>
            <a:ext cx="6485400" cy="27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Enumeration size is generally the size of an integer (4 bytes on most systems).</a:t>
            </a: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Enumeration constants are scoped, so they don't conflict with constants from other enumerations.</a:t>
            </a: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759735f9e9_1_41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 extrusionOk="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99" name="Google Shape;399;g2759735f9e9_1_41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 extrusionOk="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00" name="Google Shape;400;g2759735f9e9_1_41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 extrusionOk="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01" name="Google Shape;401;g2759735f9e9_1_41"/>
          <p:cNvSpPr/>
          <p:nvPr/>
        </p:nvSpPr>
        <p:spPr>
          <a:xfrm>
            <a:off x="1490472" y="6530340"/>
            <a:ext cx="1483360" cy="327659"/>
          </a:xfrm>
          <a:custGeom>
            <a:avLst/>
            <a:gdLst/>
            <a:ahLst/>
            <a:cxnLst/>
            <a:rect l="l" t="t" r="r" b="b"/>
            <a:pathLst>
              <a:path w="1483360" h="327659" extrusionOk="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02" name="Google Shape;402;g2759735f9e9_1_4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 extrusionOk="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03" name="Google Shape;403;g2759735f9e9_1_41"/>
          <p:cNvSpPr/>
          <p:nvPr/>
        </p:nvSpPr>
        <p:spPr>
          <a:xfrm>
            <a:off x="499872" y="6530340"/>
            <a:ext cx="228600" cy="327659"/>
          </a:xfrm>
          <a:custGeom>
            <a:avLst/>
            <a:gdLst/>
            <a:ahLst/>
            <a:cxnLst/>
            <a:rect l="l" t="t" r="r" b="b"/>
            <a:pathLst>
              <a:path w="228600" h="327659" extrusionOk="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04" name="Google Shape;404;g2759735f9e9_1_41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 extrusionOk="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05" name="Google Shape;405;g2759735f9e9_1_41"/>
          <p:cNvSpPr/>
          <p:nvPr/>
        </p:nvSpPr>
        <p:spPr>
          <a:xfrm>
            <a:off x="728472" y="6530340"/>
            <a:ext cx="762000" cy="327659"/>
          </a:xfrm>
          <a:custGeom>
            <a:avLst/>
            <a:gdLst/>
            <a:ahLst/>
            <a:cxnLst/>
            <a:rect l="l" t="t" r="r" b="b"/>
            <a:pathLst>
              <a:path w="762000" h="327659" extrusionOk="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06" name="Google Shape;406;g2759735f9e9_1_41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 extrusionOk="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07" name="Google Shape;407;g2759735f9e9_1_41"/>
          <p:cNvSpPr/>
          <p:nvPr/>
        </p:nvSpPr>
        <p:spPr>
          <a:xfrm>
            <a:off x="6707123" y="6530340"/>
            <a:ext cx="1524000" cy="327659"/>
          </a:xfrm>
          <a:custGeom>
            <a:avLst/>
            <a:gdLst/>
            <a:ahLst/>
            <a:cxnLst/>
            <a:rect l="l" t="t" r="r" b="b"/>
            <a:pathLst>
              <a:path w="1524000" h="327659" extrusionOk="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08" name="Google Shape;408;g2759735f9e9_1_41"/>
          <p:cNvSpPr/>
          <p:nvPr/>
        </p:nvSpPr>
        <p:spPr>
          <a:xfrm>
            <a:off x="8993123" y="0"/>
            <a:ext cx="151129" cy="6858000"/>
          </a:xfrm>
          <a:custGeom>
            <a:avLst/>
            <a:gdLst/>
            <a:ahLst/>
            <a:cxnLst/>
            <a:rect l="l" t="t" r="r" b="b"/>
            <a:pathLst>
              <a:path w="151129" h="6858000" extrusionOk="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09" name="Google Shape;409;g2759735f9e9_1_41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 extrusionOk="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0" name="Google Shape;410;g2759735f9e9_1_41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 extrusionOk="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1" name="Google Shape;411;g2759735f9e9_1_41"/>
          <p:cNvSpPr/>
          <p:nvPr/>
        </p:nvSpPr>
        <p:spPr>
          <a:xfrm>
            <a:off x="3963923" y="6530340"/>
            <a:ext cx="2743200" cy="327659"/>
          </a:xfrm>
          <a:custGeom>
            <a:avLst/>
            <a:gdLst/>
            <a:ahLst/>
            <a:cxnLst/>
            <a:rect l="l" t="t" r="r" b="b"/>
            <a:pathLst>
              <a:path w="2743200" h="327659" extrusionOk="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2" name="Google Shape;412;g2759735f9e9_1_41"/>
          <p:cNvSpPr/>
          <p:nvPr/>
        </p:nvSpPr>
        <p:spPr>
          <a:xfrm>
            <a:off x="50292" y="0"/>
            <a:ext cx="9100200" cy="68643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3" name="Google Shape;413;g2759735f9e9_1_41"/>
          <p:cNvSpPr/>
          <p:nvPr/>
        </p:nvSpPr>
        <p:spPr>
          <a:xfrm>
            <a:off x="457200" y="36703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4" name="Google Shape;414;g2759735f9e9_1_41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9525" cap="flat" cmpd="sng">
            <a:solidFill>
              <a:srgbClr val="EE58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5" name="Google Shape;415;g2759735f9e9_1_41"/>
          <p:cNvSpPr/>
          <p:nvPr/>
        </p:nvSpPr>
        <p:spPr>
          <a:xfrm>
            <a:off x="6987540" y="5852159"/>
            <a:ext cx="1243500" cy="3687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6" name="Google Shape;416;g2759735f9e9_1_41"/>
          <p:cNvSpPr txBox="1"/>
          <p:nvPr>
            <p:ph type="title"/>
          </p:nvPr>
        </p:nvSpPr>
        <p:spPr>
          <a:xfrm>
            <a:off x="1132433" y="739266"/>
            <a:ext cx="6549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rgbClr val="BC5C45"/>
                </a:solidFill>
              </a:rPr>
              <a:t>In Conclusion</a:t>
            </a:r>
            <a:endParaRPr sz="3200"/>
          </a:p>
        </p:txBody>
      </p:sp>
      <p:sp>
        <p:nvSpPr>
          <p:cNvPr id="417" name="Google Shape;417;g2759735f9e9_1_41"/>
          <p:cNvSpPr txBox="1"/>
          <p:nvPr/>
        </p:nvSpPr>
        <p:spPr>
          <a:xfrm>
            <a:off x="1190955" y="1468577"/>
            <a:ext cx="6485400" cy="3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Unions allow efficient memory sharing of different data types.</a:t>
            </a: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Enumerations provide named integer constants for enhanced code clarity.</a:t>
            </a: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Proper use of unions and enumerations improves memory usage and code organization.</a:t>
            </a: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3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 extrusionOk="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23" name="Google Shape;423;p13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 extrusionOk="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24" name="Google Shape;424;p13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 extrusionOk="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25" name="Google Shape;425;p13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 extrusionOk="0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26" name="Google Shape;426;p13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 extrusionOk="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27" name="Google Shape;427;p13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 extrusionOk="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28" name="Google Shape;428;p13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 extrusionOk="0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29" name="Google Shape;429;p13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0" name="Google Shape;430;p13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 extrusionOk="0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1" name="Google Shape;431;p13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 extrusionOk="0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noFill/>
          <a:ln w="15225" cap="flat" cmpd="sng">
            <a:solidFill>
              <a:srgbClr val="7A7A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2" name="Google Shape;432;p13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w="120000" h="6250305" extrusionOk="0">
                <a:moveTo>
                  <a:pt x="0" y="0"/>
                </a:moveTo>
                <a:lnTo>
                  <a:pt x="0" y="6249924"/>
                </a:lnTo>
              </a:path>
            </a:pathLst>
          </a:custGeom>
          <a:noFill/>
          <a:ln w="15225" cap="flat" cmpd="sng">
            <a:solidFill>
              <a:srgbClr val="7A7A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3" name="Google Shape;433;p13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 extrusionOk="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4" name="Google Shape;434;p13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 extrusionOk="0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5" name="Google Shape;435;p13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 extrusionOk="0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6" name="Google Shape;436;p13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 extrusionOk="0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7" name="Google Shape;437;p13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8" name="Google Shape;438;p13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9" name="Google Shape;439;p13"/>
          <p:cNvSpPr txBox="1"/>
          <p:nvPr/>
        </p:nvSpPr>
        <p:spPr>
          <a:xfrm>
            <a:off x="4825627" y="3294325"/>
            <a:ext cx="27600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0" i="0" u="none" strike="noStrike" cap="none">
                <a:solidFill>
                  <a:srgbClr val="BC5C45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Thank You!</a:t>
            </a:r>
            <a:endParaRPr sz="3200" b="0" i="0" u="none" strike="noStrike" cap="none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 extrusionOk="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 extrusionOk="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 extrusionOk="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 extrusionOk="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 extrusionOk="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 extrusionOk="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 extrusionOk="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 extrusionOk="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 extrusionOk="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 extrusionOk="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 extrusionOk="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 extrusionOk="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 extrusionOk="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 extrusionOk="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9525" cap="flat" cmpd="sng">
            <a:solidFill>
              <a:srgbClr val="EE58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8" name="Google Shape;128;p4"/>
          <p:cNvSpPr txBox="1"/>
          <p:nvPr>
            <p:ph type="title"/>
          </p:nvPr>
        </p:nvSpPr>
        <p:spPr>
          <a:xfrm>
            <a:off x="1132432" y="739266"/>
            <a:ext cx="42015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rgbClr val="BC5C45"/>
                </a:solidFill>
              </a:rPr>
              <a:t>Introduction</a:t>
            </a:r>
            <a:endParaRPr sz="3200"/>
          </a:p>
        </p:txBody>
      </p:sp>
      <p:sp>
        <p:nvSpPr>
          <p:cNvPr id="129" name="Google Shape;129;p4"/>
          <p:cNvSpPr txBox="1"/>
          <p:nvPr/>
        </p:nvSpPr>
        <p:spPr>
          <a:xfrm>
            <a:off x="1190955" y="1395031"/>
            <a:ext cx="6962400" cy="45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6350" rIns="0" bIns="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Unions and enumerations are fundamental concepts in C programming.</a:t>
            </a:r>
            <a:endParaRPr sz="24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Unions enable efficient memory utilization by allowing different data types to share the same memory space.</a:t>
            </a:r>
            <a:endParaRPr sz="24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Enumerations provide a way to define named integer constants for improved code readability.</a:t>
            </a:r>
            <a:endParaRPr sz="24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Understanding these concepts is essential for writing clean, organized, and memory-efficient C code.</a:t>
            </a:r>
            <a:endParaRPr sz="24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 extrusionOk="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 extrusionOk="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 extrusionOk="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 extrusionOk="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 extrusionOk="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 extrusionOk="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 extrusionOk="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 extrusionOk="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 extrusionOk="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 extrusionOk="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 extrusionOk="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 extrusionOk="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 extrusionOk="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 extrusionOk="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9525" cap="flat" cmpd="sng">
            <a:solidFill>
              <a:srgbClr val="EE58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2" name="Google Shape;152;p5"/>
          <p:cNvSpPr txBox="1"/>
          <p:nvPr>
            <p:ph type="title"/>
          </p:nvPr>
        </p:nvSpPr>
        <p:spPr>
          <a:xfrm>
            <a:off x="1132421" y="739275"/>
            <a:ext cx="64254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rgbClr val="BC5C45"/>
                </a:solidFill>
              </a:rPr>
              <a:t>Unions - Concept and Purpose</a:t>
            </a:r>
            <a:endParaRPr sz="3200"/>
          </a:p>
        </p:txBody>
      </p:sp>
      <p:sp>
        <p:nvSpPr>
          <p:cNvPr id="153" name="Google Shape;153;p5"/>
          <p:cNvSpPr txBox="1"/>
          <p:nvPr/>
        </p:nvSpPr>
        <p:spPr>
          <a:xfrm>
            <a:off x="1190955" y="1395031"/>
            <a:ext cx="6962400" cy="41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635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Definition:</a:t>
            </a:r>
            <a:r>
              <a:rPr lang="en-US" sz="24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A union is a composite data type that can store different data types in the same memory location.</a:t>
            </a:r>
            <a:endParaRPr sz="24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Purpose:</a:t>
            </a:r>
            <a:r>
              <a:rPr lang="en-US" sz="24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Unions are useful when you need to represent a single variable that can hold values of various data types.</a:t>
            </a:r>
            <a:endParaRPr sz="24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Unions vs Structures</a:t>
            </a:r>
            <a:r>
              <a:rPr lang="en-US" sz="24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: Unions share memory for all members, whereas structures allocate separate memory for each member.</a:t>
            </a:r>
            <a:endParaRPr sz="24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 extrusionOk="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 extrusionOk="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 extrusionOk="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 extrusionOk="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 extrusionOk="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 extrusionOk="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 extrusionOk="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 extrusionOk="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 extrusionOk="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 extrusionOk="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 extrusionOk="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 extrusionOk="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 extrusionOk="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 extrusionOk="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457200" y="36703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9525" cap="flat" cmpd="sng">
            <a:solidFill>
              <a:srgbClr val="EE58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6"/>
          <p:cNvSpPr txBox="1"/>
          <p:nvPr>
            <p:ph type="title"/>
          </p:nvPr>
        </p:nvSpPr>
        <p:spPr>
          <a:xfrm>
            <a:off x="1132433" y="739266"/>
            <a:ext cx="6549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rgbClr val="BC5C45"/>
                </a:solidFill>
              </a:rPr>
              <a:t>Declaring and Defining Unions</a:t>
            </a:r>
            <a:endParaRPr sz="3200"/>
          </a:p>
        </p:txBody>
      </p:sp>
      <p:sp>
        <p:nvSpPr>
          <p:cNvPr id="177" name="Google Shape;177;p6"/>
          <p:cNvSpPr txBox="1"/>
          <p:nvPr/>
        </p:nvSpPr>
        <p:spPr>
          <a:xfrm>
            <a:off x="1190955" y="1468577"/>
            <a:ext cx="6485400" cy="45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400" b="1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Syntax</a:t>
            </a:r>
            <a:r>
              <a:rPr lang="en-US" sz="24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: </a:t>
            </a:r>
            <a:endParaRPr sz="24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4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union union_name { </a:t>
            </a:r>
            <a:endParaRPr sz="24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7442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4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member_type1 member1;</a:t>
            </a:r>
            <a:endParaRPr sz="24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7442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4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member_type2 member2; ... };</a:t>
            </a:r>
            <a:endParaRPr sz="24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4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Example:</a:t>
            </a:r>
            <a:endParaRPr sz="24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4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union NumericValue {</a:t>
            </a:r>
            <a:endParaRPr sz="24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4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    int intValue;</a:t>
            </a:r>
            <a:endParaRPr sz="24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4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    float floatValue;</a:t>
            </a:r>
            <a:endParaRPr sz="24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4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};</a:t>
            </a:r>
            <a:endParaRPr sz="24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4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union NumericValue num;</a:t>
            </a:r>
            <a:endParaRPr sz="24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287020" marR="67310" lvl="0" indent="-274955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 extrusionOk="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3" name="Google Shape;183;p7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 extrusionOk="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4" name="Google Shape;184;p7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 extrusionOk="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 extrusionOk="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6" name="Google Shape;186;p7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 extrusionOk="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 extrusionOk="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 extrusionOk="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 extrusionOk="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0" name="Google Shape;190;p7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 extrusionOk="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 extrusionOk="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 extrusionOk="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" name="Google Shape;193;p7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 extrusionOk="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 extrusionOk="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 extrusionOk="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6" name="Google Shape;196;p7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" name="Google Shape;197;p7"/>
          <p:cNvSpPr/>
          <p:nvPr/>
        </p:nvSpPr>
        <p:spPr>
          <a:xfrm>
            <a:off x="457200" y="36703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9525" cap="flat" cmpd="sng">
            <a:solidFill>
              <a:srgbClr val="EE58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0" name="Google Shape;200;p7"/>
          <p:cNvSpPr txBox="1"/>
          <p:nvPr>
            <p:ph type="title"/>
          </p:nvPr>
        </p:nvSpPr>
        <p:spPr>
          <a:xfrm>
            <a:off x="1132433" y="739266"/>
            <a:ext cx="6549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rgbClr val="BC5C45"/>
                </a:solidFill>
              </a:rPr>
              <a:t>Accessing Union Members</a:t>
            </a:r>
            <a:endParaRPr sz="3200"/>
          </a:p>
        </p:txBody>
      </p:sp>
      <p:sp>
        <p:nvSpPr>
          <p:cNvPr id="201" name="Google Shape;201;p7"/>
          <p:cNvSpPr txBox="1"/>
          <p:nvPr/>
        </p:nvSpPr>
        <p:spPr>
          <a:xfrm>
            <a:off x="1190955" y="1468577"/>
            <a:ext cx="6485400" cy="3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To access union members, use the dot (`.`) operator.</a:t>
            </a: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Remember that only one member should be active at a time.</a:t>
            </a: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Example:</a:t>
            </a: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</a:t>
            </a: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num.intValue = 42;</a:t>
            </a: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printf("%d\n"</a:t>
            </a: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</a:t>
            </a: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num.intValue);</a:t>
            </a: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num.floatValue = 3.14;</a:t>
            </a: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</a:t>
            </a: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printf("%f\n",</a:t>
            </a: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num.floatValue);</a:t>
            </a: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759735f9e9_1_65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 extrusionOk="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7" name="Google Shape;207;g2759735f9e9_1_65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 extrusionOk="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8" name="Google Shape;208;g2759735f9e9_1_65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 extrusionOk="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g2759735f9e9_1_65"/>
          <p:cNvSpPr/>
          <p:nvPr/>
        </p:nvSpPr>
        <p:spPr>
          <a:xfrm>
            <a:off x="1490472" y="6530340"/>
            <a:ext cx="1483360" cy="327659"/>
          </a:xfrm>
          <a:custGeom>
            <a:avLst/>
            <a:gdLst/>
            <a:ahLst/>
            <a:cxnLst/>
            <a:rect l="l" t="t" r="r" b="b"/>
            <a:pathLst>
              <a:path w="1483360" h="327659" extrusionOk="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0" name="Google Shape;210;g2759735f9e9_1_65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 extrusionOk="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1" name="Google Shape;211;g2759735f9e9_1_65"/>
          <p:cNvSpPr/>
          <p:nvPr/>
        </p:nvSpPr>
        <p:spPr>
          <a:xfrm>
            <a:off x="499872" y="6530340"/>
            <a:ext cx="228600" cy="327659"/>
          </a:xfrm>
          <a:custGeom>
            <a:avLst/>
            <a:gdLst/>
            <a:ahLst/>
            <a:cxnLst/>
            <a:rect l="l" t="t" r="r" b="b"/>
            <a:pathLst>
              <a:path w="228600" h="327659" extrusionOk="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2" name="Google Shape;212;g2759735f9e9_1_65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 extrusionOk="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3" name="Google Shape;213;g2759735f9e9_1_65"/>
          <p:cNvSpPr/>
          <p:nvPr/>
        </p:nvSpPr>
        <p:spPr>
          <a:xfrm>
            <a:off x="728472" y="6530340"/>
            <a:ext cx="762000" cy="327659"/>
          </a:xfrm>
          <a:custGeom>
            <a:avLst/>
            <a:gdLst/>
            <a:ahLst/>
            <a:cxnLst/>
            <a:rect l="l" t="t" r="r" b="b"/>
            <a:pathLst>
              <a:path w="762000" h="327659" extrusionOk="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4" name="Google Shape;214;g2759735f9e9_1_6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 extrusionOk="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5" name="Google Shape;215;g2759735f9e9_1_65"/>
          <p:cNvSpPr/>
          <p:nvPr/>
        </p:nvSpPr>
        <p:spPr>
          <a:xfrm>
            <a:off x="6707123" y="6530340"/>
            <a:ext cx="1524000" cy="327659"/>
          </a:xfrm>
          <a:custGeom>
            <a:avLst/>
            <a:gdLst/>
            <a:ahLst/>
            <a:cxnLst/>
            <a:rect l="l" t="t" r="r" b="b"/>
            <a:pathLst>
              <a:path w="1524000" h="327659" extrusionOk="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g2759735f9e9_1_65"/>
          <p:cNvSpPr/>
          <p:nvPr/>
        </p:nvSpPr>
        <p:spPr>
          <a:xfrm>
            <a:off x="8993123" y="0"/>
            <a:ext cx="151129" cy="6858000"/>
          </a:xfrm>
          <a:custGeom>
            <a:avLst/>
            <a:gdLst/>
            <a:ahLst/>
            <a:cxnLst/>
            <a:rect l="l" t="t" r="r" b="b"/>
            <a:pathLst>
              <a:path w="151129" h="6858000" extrusionOk="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7" name="Google Shape;217;g2759735f9e9_1_65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 extrusionOk="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8" name="Google Shape;218;g2759735f9e9_1_65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 extrusionOk="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9" name="Google Shape;219;g2759735f9e9_1_65"/>
          <p:cNvSpPr/>
          <p:nvPr/>
        </p:nvSpPr>
        <p:spPr>
          <a:xfrm>
            <a:off x="3963923" y="6530340"/>
            <a:ext cx="2743200" cy="327659"/>
          </a:xfrm>
          <a:custGeom>
            <a:avLst/>
            <a:gdLst/>
            <a:ahLst/>
            <a:cxnLst/>
            <a:rect l="l" t="t" r="r" b="b"/>
            <a:pathLst>
              <a:path w="2743200" h="327659" extrusionOk="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0" name="Google Shape;220;g2759735f9e9_1_65"/>
          <p:cNvSpPr/>
          <p:nvPr/>
        </p:nvSpPr>
        <p:spPr>
          <a:xfrm>
            <a:off x="50292" y="0"/>
            <a:ext cx="9100200" cy="68643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1" name="Google Shape;221;g2759735f9e9_1_65"/>
          <p:cNvSpPr/>
          <p:nvPr/>
        </p:nvSpPr>
        <p:spPr>
          <a:xfrm>
            <a:off x="457200" y="36703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2" name="Google Shape;222;g2759735f9e9_1_65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9525" cap="flat" cmpd="sng">
            <a:solidFill>
              <a:srgbClr val="EE58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3" name="Google Shape;223;g2759735f9e9_1_65"/>
          <p:cNvSpPr/>
          <p:nvPr/>
        </p:nvSpPr>
        <p:spPr>
          <a:xfrm>
            <a:off x="6987540" y="5852159"/>
            <a:ext cx="1243500" cy="3687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g2759735f9e9_1_65"/>
          <p:cNvSpPr txBox="1"/>
          <p:nvPr>
            <p:ph type="title"/>
          </p:nvPr>
        </p:nvSpPr>
        <p:spPr>
          <a:xfrm>
            <a:off x="1132433" y="739266"/>
            <a:ext cx="6549300" cy="9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3200">
                <a:solidFill>
                  <a:srgbClr val="BC5C45"/>
                </a:solidFill>
              </a:rPr>
              <a:t>Size and Memory Allocation</a:t>
            </a:r>
            <a:endParaRPr sz="32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3200">
              <a:solidFill>
                <a:srgbClr val="BC5C45"/>
              </a:solidFill>
            </a:endParaRPr>
          </a:p>
        </p:txBody>
      </p:sp>
      <p:sp>
        <p:nvSpPr>
          <p:cNvPr id="225" name="Google Shape;225;g2759735f9e9_1_65"/>
          <p:cNvSpPr txBox="1"/>
          <p:nvPr/>
        </p:nvSpPr>
        <p:spPr>
          <a:xfrm>
            <a:off x="1190955" y="1468577"/>
            <a:ext cx="6485400" cy="50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 union's size is determined by the largest member's size.</a:t>
            </a:r>
            <a:endParaRPr sz="25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This can lead to memory wastage if members have significantly different sizes.</a:t>
            </a:r>
            <a:endParaRPr sz="25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5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Example:</a:t>
            </a:r>
            <a:endParaRPr sz="25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union Example {</a:t>
            </a:r>
            <a:endParaRPr sz="25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    int intValue;</a:t>
            </a:r>
            <a:endParaRPr sz="25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    char charValue;</a:t>
            </a:r>
            <a:endParaRPr sz="25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};</a:t>
            </a:r>
            <a:endParaRPr sz="25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// Sizeof(Example) will be the size of int (usually 4 bytes)</a:t>
            </a: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 extrusionOk="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5" name="Google Shape;255;p9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 extrusionOk="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6" name="Google Shape;256;p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 extrusionOk="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7" name="Google Shape;257;p9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 extrusionOk="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8" name="Google Shape;258;p9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 extrusionOk="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9" name="Google Shape;259;p9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 extrusionOk="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0" name="Google Shape;260;p9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 extrusionOk="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 extrusionOk="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2" name="Google Shape;262;p9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 extrusionOk="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3" name="Google Shape;263;p9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 extrusionOk="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4" name="Google Shape;264;p9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 extrusionOk="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5" name="Google Shape;265;p9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 extrusionOk="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6" name="Google Shape;266;p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 extrusionOk="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7" name="Google Shape;267;p9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 extrusionOk="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8" name="Google Shape;268;p9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9" name="Google Shape;269;p9"/>
          <p:cNvSpPr/>
          <p:nvPr/>
        </p:nvSpPr>
        <p:spPr>
          <a:xfrm>
            <a:off x="457200" y="36703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0" name="Google Shape;270;p9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9525" cap="flat" cmpd="sng">
            <a:solidFill>
              <a:srgbClr val="EE58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1" name="Google Shape;271;p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2" name="Google Shape;272;p9"/>
          <p:cNvSpPr txBox="1"/>
          <p:nvPr>
            <p:ph type="title"/>
          </p:nvPr>
        </p:nvSpPr>
        <p:spPr>
          <a:xfrm>
            <a:off x="1132433" y="739266"/>
            <a:ext cx="6549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rgbClr val="BC5C45"/>
                </a:solidFill>
              </a:rPr>
              <a:t>Practical Applications of Unions</a:t>
            </a:r>
            <a:endParaRPr sz="3200"/>
          </a:p>
        </p:txBody>
      </p:sp>
      <p:sp>
        <p:nvSpPr>
          <p:cNvPr id="273" name="Google Shape;273;p9"/>
          <p:cNvSpPr txBox="1"/>
          <p:nvPr/>
        </p:nvSpPr>
        <p:spPr>
          <a:xfrm>
            <a:off x="1190955" y="1468577"/>
            <a:ext cx="6485400" cy="42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/>
              <a:t>Scenario 1: Representing different data types in networking protocols.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/>
              <a:t>Scenario 2: Handling multiple data formats in file formats (e.g., JPEG).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/>
              <a:t>Scenario 3: Efficiently using memory for configuration settings.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/>
              <a:t>Scenario 4: Interfacing with hardware registers that contain various types of data.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 extrusionOk="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9" name="Google Shape;279;p10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 extrusionOk="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0" name="Google Shape;280;p10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 extrusionOk="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1" name="Google Shape;281;p1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 extrusionOk="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2" name="Google Shape;282;p10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 extrusionOk="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3" name="Google Shape;283;p10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 extrusionOk="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4" name="Google Shape;284;p10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 extrusionOk="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5" name="Google Shape;285;p10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 extrusionOk="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6" name="Google Shape;286;p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 extrusionOk="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7" name="Google Shape;287;p10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 extrusionOk="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8" name="Google Shape;288;p10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 extrusionOk="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9" name="Google Shape;289;p10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 extrusionOk="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0" name="Google Shape;290;p10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 extrusionOk="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1" name="Google Shape;291;p1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 extrusionOk="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2" name="Google Shape;292;p10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3" name="Google Shape;293;p10"/>
          <p:cNvSpPr/>
          <p:nvPr/>
        </p:nvSpPr>
        <p:spPr>
          <a:xfrm>
            <a:off x="457200" y="36703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4" name="Google Shape;294;p10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9525" cap="flat" cmpd="sng">
            <a:solidFill>
              <a:srgbClr val="EE58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5" name="Google Shape;295;p10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6" name="Google Shape;296;p10"/>
          <p:cNvSpPr txBox="1"/>
          <p:nvPr>
            <p:ph type="title"/>
          </p:nvPr>
        </p:nvSpPr>
        <p:spPr>
          <a:xfrm>
            <a:off x="1132433" y="739266"/>
            <a:ext cx="6549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rgbClr val="BC5C45"/>
                </a:solidFill>
              </a:rPr>
              <a:t>Enumerations - Introduction</a:t>
            </a:r>
            <a:endParaRPr sz="3200"/>
          </a:p>
        </p:txBody>
      </p:sp>
      <p:sp>
        <p:nvSpPr>
          <p:cNvPr id="297" name="Google Shape;297;p10"/>
          <p:cNvSpPr txBox="1"/>
          <p:nvPr/>
        </p:nvSpPr>
        <p:spPr>
          <a:xfrm>
            <a:off x="1190955" y="1468577"/>
            <a:ext cx="6485400" cy="42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 b="1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Definition:</a:t>
            </a: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Enumerations are user-defined data types that consist of named integer constants.</a:t>
            </a: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Enumerations enhance code readability by providing meaningful names for constants.</a:t>
            </a: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Enumerations are particularly helpful when dealing with options, states, or categories.</a:t>
            </a: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 extrusionOk="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3" name="Google Shape;303;p11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 extrusionOk="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4" name="Google Shape;304;p11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 extrusionOk="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5" name="Google Shape;305;p11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 extrusionOk="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6" name="Google Shape;306;p1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 extrusionOk="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7" name="Google Shape;307;p11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 extrusionOk="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8" name="Google Shape;308;p11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 extrusionOk="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9" name="Google Shape;309;p11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 extrusionOk="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0" name="Google Shape;310;p11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 extrusionOk="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1" name="Google Shape;311;p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 extrusionOk="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2" name="Google Shape;312;p11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 extrusionOk="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3" name="Google Shape;313;p11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 extrusionOk="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4" name="Google Shape;314;p11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 extrusionOk="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5" name="Google Shape;315;p11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 extrusionOk="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6" name="Google Shape;316;p1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7" name="Google Shape;317;p11"/>
          <p:cNvSpPr/>
          <p:nvPr/>
        </p:nvSpPr>
        <p:spPr>
          <a:xfrm>
            <a:off x="457200" y="36703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8" name="Google Shape;318;p11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 extrusionOk="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9525" cap="flat" cmpd="sng">
            <a:solidFill>
              <a:srgbClr val="EE58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9" name="Google Shape;319;p11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0" name="Google Shape;320;p11"/>
          <p:cNvSpPr txBox="1"/>
          <p:nvPr>
            <p:ph type="title"/>
          </p:nvPr>
        </p:nvSpPr>
        <p:spPr>
          <a:xfrm>
            <a:off x="1132433" y="739266"/>
            <a:ext cx="6549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rgbClr val="BC5C45"/>
                </a:solidFill>
              </a:rPr>
              <a:t>Declaring and Defining Enums</a:t>
            </a:r>
            <a:endParaRPr sz="3200"/>
          </a:p>
        </p:txBody>
      </p:sp>
      <p:sp>
        <p:nvSpPr>
          <p:cNvPr id="321" name="Google Shape;321;p11"/>
          <p:cNvSpPr txBox="1"/>
          <p:nvPr/>
        </p:nvSpPr>
        <p:spPr>
          <a:xfrm>
            <a:off x="1190955" y="1468577"/>
            <a:ext cx="6485400" cy="50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 b="1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Syntax: </a:t>
            </a:r>
            <a:endParaRPr sz="2500" b="1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enum enum_name { constant1, constant2, ... };</a:t>
            </a: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Example:</a:t>
            </a: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enum Days {</a:t>
            </a: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    MONDAY,</a:t>
            </a: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    TUESDAY,</a:t>
            </a: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    WEDNESDAY,</a:t>
            </a: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    // ...</a:t>
            </a: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};</a:t>
            </a: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enum Days today = TUESDAY;</a:t>
            </a: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5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3278</Words>
  <Application>WPS Presentation</Application>
  <PresentationFormat/>
  <Paragraphs>132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Arial</vt:lpstr>
      <vt:lpstr>Calibri</vt:lpstr>
      <vt:lpstr>Verdana</vt:lpstr>
      <vt:lpstr>Microsoft YaHei</vt:lpstr>
      <vt:lpstr>Arial Unicode MS</vt:lpstr>
      <vt:lpstr>Office Theme</vt:lpstr>
      <vt:lpstr>PowerPoint 演示文稿</vt:lpstr>
      <vt:lpstr>Introduction</vt:lpstr>
      <vt:lpstr>Unions - Concept and Purpose</vt:lpstr>
      <vt:lpstr>Declaring and Defining Unions</vt:lpstr>
      <vt:lpstr>Accessing Union Members</vt:lpstr>
      <vt:lpstr>Size and Memory Allocation</vt:lpstr>
      <vt:lpstr>Practical Applications of Unions</vt:lpstr>
      <vt:lpstr>Enumerations - Introduction</vt:lpstr>
      <vt:lpstr>Declaring and Defining Enums</vt:lpstr>
      <vt:lpstr>Enumeration Internals</vt:lpstr>
      <vt:lpstr>Enums and Switch Statements</vt:lpstr>
      <vt:lpstr>Enum Size and Scope</vt:lpstr>
      <vt:lpstr>In 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Anushray Gupta</dc:creator>
  <cp:lastModifiedBy>Coding Blocks</cp:lastModifiedBy>
  <cp:revision>1</cp:revision>
  <dcterms:created xsi:type="dcterms:W3CDTF">2023-08-21T09:15:53Z</dcterms:created>
  <dcterms:modified xsi:type="dcterms:W3CDTF">2023-08-21T09:15:53Z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2017-08-19T22:00:00Z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2018-06-11T22:00:00Z</vt:filetime>
  </property>
  <property fmtid="{D5CDD505-2E9C-101B-9397-08002B2CF9AE}" pid="5" name="ICV">
    <vt:lpwstr>5BDC5F76A06141259C3E36924690EF43</vt:lpwstr>
  </property>
  <property fmtid="{D5CDD505-2E9C-101B-9397-08002B2CF9AE}" pid="6" name="KSOProductBuildVer">
    <vt:lpwstr>1033-11.2.0.11219</vt:lpwstr>
  </property>
</Properties>
</file>