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1662708"/>
            <a:ext cx="7477601" cy="2499598"/>
          </a:xfrm>
          <a:prstGeom prst="rect">
            <a:avLst/>
          </a:prstGeom>
          <a:noFill/>
        </p:spPr>
        <p:txBody>
          <a:bodyPr wrap="square" rtlCol="0" anchor="t"/>
          <a:lstStyle/>
          <a:p>
            <a:pPr marL="0" indent="0">
              <a:lnSpc>
                <a:spcPts val="6560"/>
              </a:lnSpc>
              <a:buNone/>
            </a:pPr>
            <a:r>
              <a:rPr lang="en-US" sz="5250" b="1" kern="0" spc="-157" dirty="0">
                <a:solidFill>
                  <a:srgbClr val="FFFFFF"/>
                </a:solidFill>
                <a:latin typeface="Inter" pitchFamily="34" charset="0"/>
                <a:ea typeface="Inter" pitchFamily="34" charset="-122"/>
                <a:cs typeface="Inter" pitchFamily="34" charset="-120"/>
              </a:rPr>
              <a:t>Introduction to Inline Functions and Function Pointers in C</a:t>
            </a:r>
            <a:endParaRPr lang="en-US" sz="5250" dirty="0"/>
          </a:p>
        </p:txBody>
      </p:sp>
      <p:sp>
        <p:nvSpPr>
          <p:cNvPr id="5" name="Text 3"/>
          <p:cNvSpPr/>
          <p:nvPr/>
        </p:nvSpPr>
        <p:spPr>
          <a:xfrm>
            <a:off x="833199" y="4495562"/>
            <a:ext cx="7477601"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Are you ready to take your C programming skills to the next level? In this presentation, we will explore two important concepts: inline functions and function pointers. By the end, you'll have a deeper understanding of these powerful tools and how to use them to optimize your code.</a:t>
            </a:r>
            <a:endParaRPr lang="en-US" sz="1750" dirty="0"/>
          </a:p>
        </p:txBody>
      </p:sp>
      <p:sp>
        <p:nvSpPr>
          <p:cNvPr id="6" name="Shape 4"/>
          <p:cNvSpPr/>
          <p:nvPr/>
        </p:nvSpPr>
        <p:spPr>
          <a:xfrm>
            <a:off x="833199" y="6167080"/>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1"/>
          <a:stretch>
            <a:fillRect/>
          </a:stretch>
        </p:blipFill>
        <p:spPr>
          <a:xfrm>
            <a:off x="840819" y="6174700"/>
            <a:ext cx="340162" cy="340162"/>
          </a:xfrm>
          <a:prstGeom prst="rect">
            <a:avLst/>
          </a:prstGeom>
        </p:spPr>
      </p:pic>
      <p:sp>
        <p:nvSpPr>
          <p:cNvPr id="8" name="Text 5"/>
          <p:cNvSpPr/>
          <p:nvPr/>
        </p:nvSpPr>
        <p:spPr>
          <a:xfrm>
            <a:off x="1299686" y="6172557"/>
            <a:ext cx="1099899" cy="388858"/>
          </a:xfrm>
          <a:prstGeom prst="rect">
            <a:avLst/>
          </a:prstGeom>
          <a:noFill/>
        </p:spPr>
        <p:txBody>
          <a:bodyPr wrap="none" rtlCol="0" anchor="t"/>
          <a:lstStyle/>
          <a:p>
            <a:pPr marL="0" indent="0" algn="l">
              <a:lnSpc>
                <a:spcPts val="3060"/>
              </a:lnSpc>
              <a:buNone/>
            </a:pPr>
            <a:r>
              <a:rPr lang="en-US" sz="2185" b="1" kern="0" spc="-35" dirty="0">
                <a:solidFill>
                  <a:srgbClr val="E5E0DF"/>
                </a:solidFill>
                <a:latin typeface="Inter" pitchFamily="34" charset="0"/>
                <a:ea typeface="Inter" pitchFamily="34" charset="-122"/>
                <a:cs typeface="Inter" pitchFamily="34" charset="-120"/>
              </a:rPr>
              <a:t>by T Bae</a:t>
            </a:r>
            <a:endParaRPr lang="en-US" sz="2185" dirty="0"/>
          </a:p>
        </p:txBody>
      </p:sp>
      <p:pic>
        <p:nvPicPr>
          <p:cNvPr id="9" name="Image 1" descr="preencoded.png"/>
          <p:cNvPicPr>
            <a:picLocks noChangeAspect="1"/>
          </p:cNvPicPr>
          <p:nvPr/>
        </p:nvPicPr>
        <p:blipFill>
          <a:blip r:embed="rId2"/>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335">
            <a:solidFill>
              <a:srgbClr val="565151"/>
            </a:solidFill>
            <a:prstDash val="solid"/>
          </a:ln>
        </p:spPr>
      </p:sp>
      <p:sp>
        <p:nvSpPr>
          <p:cNvPr id="4" name="Text 2"/>
          <p:cNvSpPr/>
          <p:nvPr/>
        </p:nvSpPr>
        <p:spPr>
          <a:xfrm>
            <a:off x="802719" y="589002"/>
            <a:ext cx="4281368" cy="668893"/>
          </a:xfrm>
          <a:prstGeom prst="rect">
            <a:avLst/>
          </a:prstGeom>
          <a:noFill/>
        </p:spPr>
        <p:txBody>
          <a:bodyPr wrap="none" rtlCol="0" anchor="t"/>
          <a:lstStyle/>
          <a:p>
            <a:pPr marL="0" indent="0">
              <a:lnSpc>
                <a:spcPts val="5270"/>
              </a:lnSpc>
              <a:buNone/>
            </a:pPr>
            <a:r>
              <a:rPr lang="en-US" sz="4215" b="1" kern="0" spc="-126" dirty="0">
                <a:solidFill>
                  <a:srgbClr val="FFFFFF"/>
                </a:solidFill>
                <a:latin typeface="Inter" pitchFamily="34" charset="0"/>
                <a:ea typeface="Inter" pitchFamily="34" charset="-122"/>
                <a:cs typeface="Inter" pitchFamily="34" charset="-120"/>
              </a:rPr>
              <a:t>Inline Functions</a:t>
            </a:r>
            <a:endParaRPr lang="en-US" sz="4215" dirty="0"/>
          </a:p>
        </p:txBody>
      </p:sp>
      <p:sp>
        <p:nvSpPr>
          <p:cNvPr id="5" name="Text 3"/>
          <p:cNvSpPr/>
          <p:nvPr/>
        </p:nvSpPr>
        <p:spPr>
          <a:xfrm>
            <a:off x="802719" y="1578888"/>
            <a:ext cx="7538561" cy="1369695"/>
          </a:xfrm>
          <a:prstGeom prst="rect">
            <a:avLst/>
          </a:prstGeom>
          <a:noFill/>
        </p:spPr>
        <p:txBody>
          <a:bodyPr wrap="square" rtlCol="0" anchor="t"/>
          <a:lstStyle/>
          <a:p>
            <a:pPr marL="0" indent="0">
              <a:lnSpc>
                <a:spcPts val="2695"/>
              </a:lnSpc>
              <a:buNone/>
            </a:pPr>
            <a:r>
              <a:rPr lang="en-US" sz="1685" kern="0" spc="-34" dirty="0">
                <a:solidFill>
                  <a:srgbClr val="E5E0DF"/>
                </a:solidFill>
                <a:latin typeface="Inter" pitchFamily="34" charset="0"/>
                <a:ea typeface="Inter" pitchFamily="34" charset="-122"/>
                <a:cs typeface="Inter" pitchFamily="34" charset="-120"/>
              </a:rPr>
              <a:t>If your code includes small, frequently used functions, inline functions can be a powerful optimization tool. Instead of calling a separate function, inline functions automatically insert the function code directly into the calling code, reducing overhead and improving performance.</a:t>
            </a:r>
            <a:endParaRPr lang="en-US" sz="1685" dirty="0"/>
          </a:p>
        </p:txBody>
      </p:sp>
      <p:sp>
        <p:nvSpPr>
          <p:cNvPr id="6" name="Shape 4"/>
          <p:cNvSpPr/>
          <p:nvPr/>
        </p:nvSpPr>
        <p:spPr>
          <a:xfrm>
            <a:off x="802719" y="3356491"/>
            <a:ext cx="481608" cy="481608"/>
          </a:xfrm>
          <a:prstGeom prst="roundRect">
            <a:avLst>
              <a:gd name="adj" fmla="val 20002"/>
            </a:avLst>
          </a:prstGeom>
          <a:solidFill>
            <a:srgbClr val="110080"/>
          </a:solidFill>
          <a:ln w="13335">
            <a:solidFill>
              <a:srgbClr val="140099"/>
            </a:solidFill>
            <a:prstDash val="solid"/>
          </a:ln>
        </p:spPr>
      </p:sp>
      <p:sp>
        <p:nvSpPr>
          <p:cNvPr id="7" name="Text 5"/>
          <p:cNvSpPr/>
          <p:nvPr/>
        </p:nvSpPr>
        <p:spPr>
          <a:xfrm>
            <a:off x="972026" y="3396615"/>
            <a:ext cx="142875" cy="401360"/>
          </a:xfrm>
          <a:prstGeom prst="rect">
            <a:avLst/>
          </a:prstGeom>
          <a:noFill/>
        </p:spPr>
        <p:txBody>
          <a:bodyPr wrap="none" rtlCol="0" anchor="t"/>
          <a:lstStyle/>
          <a:p>
            <a:pPr marL="0" indent="0" algn="ctr">
              <a:lnSpc>
                <a:spcPts val="3160"/>
              </a:lnSpc>
              <a:buNone/>
            </a:pPr>
            <a:r>
              <a:rPr lang="en-US" sz="2530" b="1" kern="0" spc="-76" dirty="0">
                <a:solidFill>
                  <a:srgbClr val="E5E0DF"/>
                </a:solidFill>
                <a:latin typeface="Inter" pitchFamily="34" charset="0"/>
                <a:ea typeface="Inter" pitchFamily="34" charset="-122"/>
                <a:cs typeface="Inter" pitchFamily="34" charset="-120"/>
              </a:rPr>
              <a:t>1</a:t>
            </a:r>
            <a:endParaRPr lang="en-US" sz="2530" dirty="0"/>
          </a:p>
        </p:txBody>
      </p:sp>
      <p:sp>
        <p:nvSpPr>
          <p:cNvPr id="8" name="Text 6"/>
          <p:cNvSpPr/>
          <p:nvPr/>
        </p:nvSpPr>
        <p:spPr>
          <a:xfrm>
            <a:off x="1498283" y="3430072"/>
            <a:ext cx="2140625" cy="334328"/>
          </a:xfrm>
          <a:prstGeom prst="rect">
            <a:avLst/>
          </a:prstGeom>
          <a:noFill/>
        </p:spPr>
        <p:txBody>
          <a:bodyPr wrap="none" rtlCol="0" anchor="t"/>
          <a:lstStyle/>
          <a:p>
            <a:pPr marL="0" indent="0">
              <a:lnSpc>
                <a:spcPts val="2635"/>
              </a:lnSpc>
              <a:buNone/>
            </a:pPr>
            <a:r>
              <a:rPr lang="en-US" sz="2105" b="1" kern="0" spc="-63" dirty="0">
                <a:solidFill>
                  <a:srgbClr val="E5E0DF"/>
                </a:solidFill>
                <a:latin typeface="Inter" pitchFamily="34" charset="0"/>
                <a:ea typeface="Inter" pitchFamily="34" charset="-122"/>
                <a:cs typeface="Inter" pitchFamily="34" charset="-120"/>
              </a:rPr>
              <a:t>Advantages:</a:t>
            </a:r>
            <a:endParaRPr lang="en-US" sz="2105" dirty="0"/>
          </a:p>
        </p:txBody>
      </p:sp>
      <p:sp>
        <p:nvSpPr>
          <p:cNvPr id="9" name="Text 7"/>
          <p:cNvSpPr/>
          <p:nvPr/>
        </p:nvSpPr>
        <p:spPr>
          <a:xfrm>
            <a:off x="1498283" y="3978354"/>
            <a:ext cx="6842998" cy="1027271"/>
          </a:xfrm>
          <a:prstGeom prst="rect">
            <a:avLst/>
          </a:prstGeom>
          <a:noFill/>
        </p:spPr>
        <p:txBody>
          <a:bodyPr wrap="square" rtlCol="0" anchor="t"/>
          <a:lstStyle/>
          <a:p>
            <a:pPr marL="0" indent="0">
              <a:lnSpc>
                <a:spcPts val="2695"/>
              </a:lnSpc>
              <a:buNone/>
            </a:pPr>
            <a:r>
              <a:rPr lang="en-US" sz="1685" kern="0" spc="-34" dirty="0">
                <a:solidFill>
                  <a:srgbClr val="E5E0DF"/>
                </a:solidFill>
                <a:latin typeface="Inter" pitchFamily="34" charset="0"/>
                <a:ea typeface="Inter" pitchFamily="34" charset="-122"/>
                <a:cs typeface="Inter" pitchFamily="34" charset="-120"/>
              </a:rPr>
              <a:t>Faster execution due to reduced branching and memory access. These functions are suitable for small, frequently called functions that require fast, repeated execution.</a:t>
            </a:r>
            <a:endParaRPr lang="en-US" sz="1685" dirty="0"/>
          </a:p>
        </p:txBody>
      </p:sp>
      <p:sp>
        <p:nvSpPr>
          <p:cNvPr id="10" name="Shape 8"/>
          <p:cNvSpPr/>
          <p:nvPr/>
        </p:nvSpPr>
        <p:spPr>
          <a:xfrm>
            <a:off x="802719" y="5386745"/>
            <a:ext cx="481608" cy="481608"/>
          </a:xfrm>
          <a:prstGeom prst="roundRect">
            <a:avLst>
              <a:gd name="adj" fmla="val 20002"/>
            </a:avLst>
          </a:prstGeom>
          <a:solidFill>
            <a:srgbClr val="110080"/>
          </a:solidFill>
          <a:ln w="13335">
            <a:solidFill>
              <a:srgbClr val="140099"/>
            </a:solidFill>
            <a:prstDash val="solid"/>
          </a:ln>
        </p:spPr>
      </p:sp>
      <p:sp>
        <p:nvSpPr>
          <p:cNvPr id="11" name="Text 9"/>
          <p:cNvSpPr/>
          <p:nvPr/>
        </p:nvSpPr>
        <p:spPr>
          <a:xfrm>
            <a:off x="949166" y="5426869"/>
            <a:ext cx="188595" cy="401360"/>
          </a:xfrm>
          <a:prstGeom prst="rect">
            <a:avLst/>
          </a:prstGeom>
          <a:noFill/>
        </p:spPr>
        <p:txBody>
          <a:bodyPr wrap="none" rtlCol="0" anchor="t"/>
          <a:lstStyle/>
          <a:p>
            <a:pPr marL="0" indent="0" algn="ctr">
              <a:lnSpc>
                <a:spcPts val="3160"/>
              </a:lnSpc>
              <a:buNone/>
            </a:pPr>
            <a:r>
              <a:rPr lang="en-US" sz="2530" b="1" kern="0" spc="-76" dirty="0">
                <a:solidFill>
                  <a:srgbClr val="E5E0DF"/>
                </a:solidFill>
                <a:latin typeface="Inter" pitchFamily="34" charset="0"/>
                <a:ea typeface="Inter" pitchFamily="34" charset="-122"/>
                <a:cs typeface="Inter" pitchFamily="34" charset="-120"/>
              </a:rPr>
              <a:t>2</a:t>
            </a:r>
            <a:endParaRPr lang="en-US" sz="2530" dirty="0"/>
          </a:p>
        </p:txBody>
      </p:sp>
      <p:sp>
        <p:nvSpPr>
          <p:cNvPr id="12" name="Text 10"/>
          <p:cNvSpPr/>
          <p:nvPr/>
        </p:nvSpPr>
        <p:spPr>
          <a:xfrm>
            <a:off x="1498283" y="5460325"/>
            <a:ext cx="2140625" cy="334328"/>
          </a:xfrm>
          <a:prstGeom prst="rect">
            <a:avLst/>
          </a:prstGeom>
          <a:noFill/>
        </p:spPr>
        <p:txBody>
          <a:bodyPr wrap="none" rtlCol="0" anchor="t"/>
          <a:lstStyle/>
          <a:p>
            <a:pPr marL="0" indent="0">
              <a:lnSpc>
                <a:spcPts val="2635"/>
              </a:lnSpc>
              <a:buNone/>
            </a:pPr>
            <a:r>
              <a:rPr lang="en-US" sz="2105" b="1" kern="0" spc="-63" dirty="0">
                <a:solidFill>
                  <a:srgbClr val="E5E0DF"/>
                </a:solidFill>
                <a:latin typeface="Inter" pitchFamily="34" charset="0"/>
                <a:ea typeface="Inter" pitchFamily="34" charset="-122"/>
                <a:cs typeface="Inter" pitchFamily="34" charset="-120"/>
              </a:rPr>
              <a:t>Syntax:</a:t>
            </a:r>
            <a:endParaRPr lang="en-US" sz="2105" dirty="0"/>
          </a:p>
        </p:txBody>
      </p:sp>
      <p:sp>
        <p:nvSpPr>
          <p:cNvPr id="13" name="Text 11"/>
          <p:cNvSpPr/>
          <p:nvPr/>
        </p:nvSpPr>
        <p:spPr>
          <a:xfrm>
            <a:off x="1498283" y="6008608"/>
            <a:ext cx="6842998" cy="684848"/>
          </a:xfrm>
          <a:prstGeom prst="rect">
            <a:avLst/>
          </a:prstGeom>
          <a:noFill/>
        </p:spPr>
        <p:txBody>
          <a:bodyPr wrap="square" rtlCol="0" anchor="t"/>
          <a:lstStyle/>
          <a:p>
            <a:pPr marL="0" indent="0">
              <a:lnSpc>
                <a:spcPts val="2695"/>
              </a:lnSpc>
              <a:buNone/>
            </a:pPr>
            <a:r>
              <a:rPr lang="en-US" sz="1685" kern="0" spc="-34" dirty="0">
                <a:solidFill>
                  <a:srgbClr val="E5E0DF"/>
                </a:solidFill>
                <a:latin typeface="Inter" pitchFamily="34" charset="0"/>
                <a:ea typeface="Inter" pitchFamily="34" charset="-122"/>
                <a:cs typeface="Inter" pitchFamily="34" charset="-120"/>
              </a:rPr>
              <a:t>Use the "inline" keyword before the function declaration, and include the function code in the parentheses.</a:t>
            </a:r>
            <a:endParaRPr lang="en-US" sz="1685" dirty="0"/>
          </a:p>
        </p:txBody>
      </p:sp>
      <p:sp>
        <p:nvSpPr>
          <p:cNvPr id="14" name="Shape 12"/>
          <p:cNvSpPr/>
          <p:nvPr/>
        </p:nvSpPr>
        <p:spPr>
          <a:xfrm>
            <a:off x="1498283" y="6934200"/>
            <a:ext cx="6842998" cy="706279"/>
          </a:xfrm>
          <a:prstGeom prst="roundRect">
            <a:avLst>
              <a:gd name="adj" fmla="val 13640"/>
            </a:avLst>
          </a:prstGeom>
          <a:solidFill>
            <a:srgbClr val="0A004D"/>
          </a:solidFill>
        </p:spPr>
      </p:sp>
      <p:sp>
        <p:nvSpPr>
          <p:cNvPr id="15" name="Shape 13"/>
          <p:cNvSpPr/>
          <p:nvPr/>
        </p:nvSpPr>
        <p:spPr>
          <a:xfrm>
            <a:off x="1487686" y="6934200"/>
            <a:ext cx="6864191" cy="706279"/>
          </a:xfrm>
          <a:prstGeom prst="roundRect">
            <a:avLst>
              <a:gd name="adj" fmla="val 4546"/>
            </a:avLst>
          </a:prstGeom>
          <a:solidFill>
            <a:srgbClr val="0A004D"/>
          </a:solidFill>
        </p:spPr>
      </p:sp>
      <p:sp>
        <p:nvSpPr>
          <p:cNvPr id="16" name="Text 14"/>
          <p:cNvSpPr/>
          <p:nvPr/>
        </p:nvSpPr>
        <p:spPr>
          <a:xfrm>
            <a:off x="1701641" y="7094696"/>
            <a:ext cx="6436281" cy="385286"/>
          </a:xfrm>
          <a:prstGeom prst="rect">
            <a:avLst/>
          </a:prstGeom>
          <a:noFill/>
        </p:spPr>
        <p:txBody>
          <a:bodyPr wrap="none" rtlCol="0" anchor="t"/>
          <a:lstStyle/>
          <a:p>
            <a:pPr marL="0" indent="0">
              <a:lnSpc>
                <a:spcPts val="3035"/>
              </a:lnSpc>
              <a:buNone/>
            </a:pPr>
            <a:r>
              <a:rPr lang="en-US" sz="1685" kern="0" spc="-34"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inline returnType functionName(parameters) { // Function code}</a:t>
            </a:r>
            <a:endParaRPr lang="en-US" sz="1685" dirty="0"/>
          </a:p>
        </p:txBody>
      </p:sp>
      <p:pic>
        <p:nvPicPr>
          <p:cNvPr id="17"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1864162"/>
            <a:ext cx="4509730"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Function Pointers</a:t>
            </a:r>
            <a:endParaRPr lang="en-US" sz="4375" dirty="0"/>
          </a:p>
        </p:txBody>
      </p:sp>
      <p:sp>
        <p:nvSpPr>
          <p:cNvPr id="5" name="Text 3"/>
          <p:cNvSpPr/>
          <p:nvPr/>
        </p:nvSpPr>
        <p:spPr>
          <a:xfrm>
            <a:off x="833199" y="2891790"/>
            <a:ext cx="7477601" cy="1066205"/>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Function pointers are variables that store the memory addresses of C functions. They allow you to dynamically call functions, add flexibility to your code, and enable callback functions.</a:t>
            </a:r>
            <a:endParaRPr lang="en-US" sz="1750" dirty="0"/>
          </a:p>
        </p:txBody>
      </p:sp>
      <p:sp>
        <p:nvSpPr>
          <p:cNvPr id="6" name="Shape 4"/>
          <p:cNvSpPr/>
          <p:nvPr/>
        </p:nvSpPr>
        <p:spPr>
          <a:xfrm>
            <a:off x="833199" y="4381500"/>
            <a:ext cx="499943" cy="499943"/>
          </a:xfrm>
          <a:prstGeom prst="roundRect">
            <a:avLst>
              <a:gd name="adj" fmla="val 20000"/>
            </a:avLst>
          </a:prstGeom>
          <a:solidFill>
            <a:srgbClr val="110080"/>
          </a:solidFill>
          <a:ln w="13811">
            <a:solidFill>
              <a:srgbClr val="140099"/>
            </a:solidFill>
            <a:prstDash val="solid"/>
          </a:ln>
        </p:spPr>
      </p:sp>
      <p:sp>
        <p:nvSpPr>
          <p:cNvPr id="7" name="Text 5"/>
          <p:cNvSpPr/>
          <p:nvPr/>
        </p:nvSpPr>
        <p:spPr>
          <a:xfrm>
            <a:off x="1004292" y="4423172"/>
            <a:ext cx="1577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1</a:t>
            </a:r>
            <a:endParaRPr lang="en-US" sz="2625" dirty="0"/>
          </a:p>
        </p:txBody>
      </p:sp>
      <p:sp>
        <p:nvSpPr>
          <p:cNvPr id="8" name="Text 6"/>
          <p:cNvSpPr/>
          <p:nvPr/>
        </p:nvSpPr>
        <p:spPr>
          <a:xfrm>
            <a:off x="1555313" y="4457819"/>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Declaration:</a:t>
            </a:r>
            <a:endParaRPr lang="en-US" sz="2185" dirty="0"/>
          </a:p>
        </p:txBody>
      </p:sp>
      <p:sp>
        <p:nvSpPr>
          <p:cNvPr id="9" name="Text 7"/>
          <p:cNvSpPr/>
          <p:nvPr/>
        </p:nvSpPr>
        <p:spPr>
          <a:xfrm>
            <a:off x="1555313" y="5027176"/>
            <a:ext cx="6755487" cy="355402"/>
          </a:xfrm>
          <a:prstGeom prst="rect">
            <a:avLst/>
          </a:prstGeom>
          <a:noFill/>
        </p:spPr>
        <p:txBody>
          <a:bodyPr wrap="non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An example of a function pointer declaration is:</a:t>
            </a:r>
            <a:endParaRPr lang="en-US" sz="1750" dirty="0"/>
          </a:p>
        </p:txBody>
      </p:sp>
      <p:sp>
        <p:nvSpPr>
          <p:cNvPr id="10" name="Shape 8"/>
          <p:cNvSpPr/>
          <p:nvPr/>
        </p:nvSpPr>
        <p:spPr>
          <a:xfrm>
            <a:off x="1555313" y="5632490"/>
            <a:ext cx="6755487" cy="732949"/>
          </a:xfrm>
          <a:prstGeom prst="roundRect">
            <a:avLst>
              <a:gd name="adj" fmla="val 13642"/>
            </a:avLst>
          </a:prstGeom>
          <a:solidFill>
            <a:srgbClr val="0A004D"/>
          </a:solidFill>
        </p:spPr>
      </p:sp>
      <p:sp>
        <p:nvSpPr>
          <p:cNvPr id="11" name="Shape 9"/>
          <p:cNvSpPr/>
          <p:nvPr/>
        </p:nvSpPr>
        <p:spPr>
          <a:xfrm>
            <a:off x="1544241" y="5632490"/>
            <a:ext cx="6777633" cy="732949"/>
          </a:xfrm>
          <a:prstGeom prst="roundRect">
            <a:avLst>
              <a:gd name="adj" fmla="val 4547"/>
            </a:avLst>
          </a:prstGeom>
          <a:solidFill>
            <a:srgbClr val="0A004D"/>
          </a:solidFill>
        </p:spPr>
      </p:sp>
      <p:sp>
        <p:nvSpPr>
          <p:cNvPr id="12" name="Text 10"/>
          <p:cNvSpPr/>
          <p:nvPr/>
        </p:nvSpPr>
        <p:spPr>
          <a:xfrm>
            <a:off x="1766411" y="5799058"/>
            <a:ext cx="6333292" cy="399812"/>
          </a:xfrm>
          <a:prstGeom prst="rect">
            <a:avLst/>
          </a:prstGeom>
          <a:noFill/>
        </p:spPr>
        <p:txBody>
          <a:bodyPr wrap="non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returnType (*functionPointerName)(parameters);</a:t>
            </a:r>
            <a:endParaRPr lang="en-US" sz="1750" dirty="0"/>
          </a:p>
        </p:txBody>
      </p:sp>
      <p:pic>
        <p:nvPicPr>
          <p:cNvPr id="13"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985010"/>
            <a:ext cx="5653207"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Using Inline Functions</a:t>
            </a:r>
            <a:endParaRPr lang="en-US" sz="4375" dirty="0"/>
          </a:p>
        </p:txBody>
      </p:sp>
      <p:sp>
        <p:nvSpPr>
          <p:cNvPr id="5" name="Text 3"/>
          <p:cNvSpPr/>
          <p:nvPr/>
        </p:nvSpPr>
        <p:spPr>
          <a:xfrm>
            <a:off x="2037993" y="3234809"/>
            <a:ext cx="2666286" cy="416481"/>
          </a:xfrm>
          <a:prstGeom prst="rect">
            <a:avLst/>
          </a:prstGeom>
          <a:noFill/>
        </p:spPr>
        <p:txBody>
          <a:bodyPr wrap="non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Example:</a:t>
            </a:r>
            <a:endParaRPr lang="en-US" sz="2625" dirty="0"/>
          </a:p>
        </p:txBody>
      </p:sp>
      <p:sp>
        <p:nvSpPr>
          <p:cNvPr id="6" name="Shape 4"/>
          <p:cNvSpPr/>
          <p:nvPr/>
        </p:nvSpPr>
        <p:spPr>
          <a:xfrm>
            <a:off x="2037993" y="3901202"/>
            <a:ext cx="5006221" cy="1132761"/>
          </a:xfrm>
          <a:prstGeom prst="roundRect">
            <a:avLst>
              <a:gd name="adj" fmla="val 8827"/>
            </a:avLst>
          </a:prstGeom>
          <a:solidFill>
            <a:srgbClr val="0A004D"/>
          </a:solidFill>
        </p:spPr>
      </p:sp>
      <p:sp>
        <p:nvSpPr>
          <p:cNvPr id="7" name="Shape 5"/>
          <p:cNvSpPr/>
          <p:nvPr/>
        </p:nvSpPr>
        <p:spPr>
          <a:xfrm>
            <a:off x="2026920" y="3901202"/>
            <a:ext cx="5028367" cy="1132761"/>
          </a:xfrm>
          <a:prstGeom prst="roundRect">
            <a:avLst>
              <a:gd name="adj" fmla="val 2942"/>
            </a:avLst>
          </a:prstGeom>
          <a:solidFill>
            <a:srgbClr val="0A004D"/>
          </a:solidFill>
        </p:spPr>
      </p:sp>
      <p:sp>
        <p:nvSpPr>
          <p:cNvPr id="8" name="Text 6"/>
          <p:cNvSpPr/>
          <p:nvPr/>
        </p:nvSpPr>
        <p:spPr>
          <a:xfrm>
            <a:off x="2249091" y="4067770"/>
            <a:ext cx="4584025" cy="799624"/>
          </a:xfrm>
          <a:prstGeom prst="rect">
            <a:avLst/>
          </a:prstGeom>
          <a:noFill/>
        </p:spPr>
        <p:txBody>
          <a:bodyPr wrap="squar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int square(int x) { return x * x; } inline int inlineSquare(int x) { return x * x; }</a:t>
            </a:r>
            <a:endParaRPr lang="en-US" sz="1750" dirty="0"/>
          </a:p>
        </p:txBody>
      </p:sp>
      <p:sp>
        <p:nvSpPr>
          <p:cNvPr id="9" name="Text 7"/>
          <p:cNvSpPr/>
          <p:nvPr/>
        </p:nvSpPr>
        <p:spPr>
          <a:xfrm>
            <a:off x="7593806" y="3234809"/>
            <a:ext cx="2666286" cy="416481"/>
          </a:xfrm>
          <a:prstGeom prst="rect">
            <a:avLst/>
          </a:prstGeom>
          <a:noFill/>
        </p:spPr>
        <p:txBody>
          <a:bodyPr wrap="non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Usage:</a:t>
            </a:r>
            <a:endParaRPr lang="en-US" sz="2625" dirty="0"/>
          </a:p>
        </p:txBody>
      </p:sp>
      <p:sp>
        <p:nvSpPr>
          <p:cNvPr id="10" name="Shape 8"/>
          <p:cNvSpPr/>
          <p:nvPr/>
        </p:nvSpPr>
        <p:spPr>
          <a:xfrm>
            <a:off x="7593806" y="3901202"/>
            <a:ext cx="5006221" cy="1132761"/>
          </a:xfrm>
          <a:prstGeom prst="roundRect">
            <a:avLst>
              <a:gd name="adj" fmla="val 8827"/>
            </a:avLst>
          </a:prstGeom>
          <a:solidFill>
            <a:srgbClr val="0A004D"/>
          </a:solidFill>
        </p:spPr>
      </p:sp>
      <p:sp>
        <p:nvSpPr>
          <p:cNvPr id="11" name="Shape 9"/>
          <p:cNvSpPr/>
          <p:nvPr/>
        </p:nvSpPr>
        <p:spPr>
          <a:xfrm>
            <a:off x="7582733" y="3901202"/>
            <a:ext cx="5028367" cy="1132761"/>
          </a:xfrm>
          <a:prstGeom prst="roundRect">
            <a:avLst>
              <a:gd name="adj" fmla="val 2942"/>
            </a:avLst>
          </a:prstGeom>
          <a:solidFill>
            <a:srgbClr val="0A004D"/>
          </a:solidFill>
        </p:spPr>
      </p:sp>
      <p:sp>
        <p:nvSpPr>
          <p:cNvPr id="12" name="Text 10"/>
          <p:cNvSpPr/>
          <p:nvPr/>
        </p:nvSpPr>
        <p:spPr>
          <a:xfrm>
            <a:off x="7804904" y="4067770"/>
            <a:ext cx="4584025" cy="799624"/>
          </a:xfrm>
          <a:prstGeom prst="rect">
            <a:avLst/>
          </a:prstGeom>
          <a:noFill/>
        </p:spPr>
        <p:txBody>
          <a:bodyPr wrap="squar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int num = 5; int result_normal = square(num); int result_inline = inlineSquare(num);</a:t>
            </a:r>
            <a:endParaRPr lang="en-US" sz="1750" dirty="0"/>
          </a:p>
        </p:txBody>
      </p:sp>
      <p:sp>
        <p:nvSpPr>
          <p:cNvPr id="13" name="Text 11"/>
          <p:cNvSpPr/>
          <p:nvPr/>
        </p:nvSpPr>
        <p:spPr>
          <a:xfrm>
            <a:off x="2037993" y="5533787"/>
            <a:ext cx="10554414"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The example above shows how to use inline functions in your code. By using the inline keyword, we tell the compiler to insert the code directly into the calling code, thereby reducing function call overhead.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99" y="1612583"/>
            <a:ext cx="7477601" cy="1388745"/>
          </a:xfrm>
          <a:prstGeom prst="rect">
            <a:avLst/>
          </a:prstGeom>
          <a:noFill/>
        </p:spPr>
        <p:txBody>
          <a:bodyPr wrap="squar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Pros and Cons of Inline Functions</a:t>
            </a:r>
            <a:endParaRPr lang="en-US" sz="4375" dirty="0"/>
          </a:p>
        </p:txBody>
      </p:sp>
      <p:sp>
        <p:nvSpPr>
          <p:cNvPr id="5" name="Shape 3"/>
          <p:cNvSpPr/>
          <p:nvPr/>
        </p:nvSpPr>
        <p:spPr>
          <a:xfrm>
            <a:off x="6319599" y="3508177"/>
            <a:ext cx="499943" cy="499943"/>
          </a:xfrm>
          <a:prstGeom prst="roundRect">
            <a:avLst>
              <a:gd name="adj" fmla="val 20000"/>
            </a:avLst>
          </a:prstGeom>
          <a:solidFill>
            <a:srgbClr val="110080"/>
          </a:solidFill>
          <a:ln w="13811">
            <a:solidFill>
              <a:srgbClr val="140099"/>
            </a:solidFill>
            <a:prstDash val="solid"/>
          </a:ln>
        </p:spPr>
      </p:sp>
      <p:sp>
        <p:nvSpPr>
          <p:cNvPr id="6" name="Text 4"/>
          <p:cNvSpPr/>
          <p:nvPr/>
        </p:nvSpPr>
        <p:spPr>
          <a:xfrm>
            <a:off x="6490692" y="3549848"/>
            <a:ext cx="1577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1</a:t>
            </a:r>
            <a:endParaRPr lang="en-US" sz="2625" dirty="0"/>
          </a:p>
        </p:txBody>
      </p:sp>
      <p:sp>
        <p:nvSpPr>
          <p:cNvPr id="7" name="Text 5"/>
          <p:cNvSpPr/>
          <p:nvPr/>
        </p:nvSpPr>
        <p:spPr>
          <a:xfrm>
            <a:off x="7041713" y="3584496"/>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Pros:</a:t>
            </a:r>
            <a:endParaRPr lang="en-US" sz="2185" dirty="0"/>
          </a:p>
        </p:txBody>
      </p:sp>
      <p:sp>
        <p:nvSpPr>
          <p:cNvPr id="8" name="Text 6"/>
          <p:cNvSpPr/>
          <p:nvPr/>
        </p:nvSpPr>
        <p:spPr>
          <a:xfrm>
            <a:off x="7041713" y="4153853"/>
            <a:ext cx="6755487"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Reduced function call overhead. Potential performance improvement for small functions. No separate function call/return.</a:t>
            </a:r>
            <a:endParaRPr lang="en-US" sz="1750" dirty="0"/>
          </a:p>
        </p:txBody>
      </p:sp>
      <p:sp>
        <p:nvSpPr>
          <p:cNvPr id="9" name="Shape 7"/>
          <p:cNvSpPr/>
          <p:nvPr/>
        </p:nvSpPr>
        <p:spPr>
          <a:xfrm>
            <a:off x="6319599" y="5260419"/>
            <a:ext cx="499943" cy="499943"/>
          </a:xfrm>
          <a:prstGeom prst="roundRect">
            <a:avLst>
              <a:gd name="adj" fmla="val 20000"/>
            </a:avLst>
          </a:prstGeom>
          <a:solidFill>
            <a:srgbClr val="110080"/>
          </a:solidFill>
          <a:ln w="13811">
            <a:solidFill>
              <a:srgbClr val="140099"/>
            </a:solidFill>
            <a:prstDash val="solid"/>
          </a:ln>
        </p:spPr>
      </p:sp>
      <p:sp>
        <p:nvSpPr>
          <p:cNvPr id="10" name="Text 8"/>
          <p:cNvSpPr/>
          <p:nvPr/>
        </p:nvSpPr>
        <p:spPr>
          <a:xfrm>
            <a:off x="6471642" y="5302091"/>
            <a:ext cx="1958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2</a:t>
            </a:r>
            <a:endParaRPr lang="en-US" sz="2625" dirty="0"/>
          </a:p>
        </p:txBody>
      </p:sp>
      <p:sp>
        <p:nvSpPr>
          <p:cNvPr id="11" name="Text 9"/>
          <p:cNvSpPr/>
          <p:nvPr/>
        </p:nvSpPr>
        <p:spPr>
          <a:xfrm>
            <a:off x="7041713" y="5336738"/>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Cons:</a:t>
            </a:r>
            <a:endParaRPr lang="en-US" sz="2185" dirty="0"/>
          </a:p>
        </p:txBody>
      </p:sp>
      <p:sp>
        <p:nvSpPr>
          <p:cNvPr id="12" name="Text 10"/>
          <p:cNvSpPr/>
          <p:nvPr/>
        </p:nvSpPr>
        <p:spPr>
          <a:xfrm>
            <a:off x="7041713" y="5906095"/>
            <a:ext cx="6755487"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Increased code size. The compiler decides whether or not to inline the function.</a:t>
            </a:r>
            <a:endParaRPr lang="en-US" sz="1750" dirty="0"/>
          </a:p>
        </p:txBody>
      </p:sp>
      <p:pic>
        <p:nvPicPr>
          <p:cNvPr id="13"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607344"/>
            <a:ext cx="6116598"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Using Function Pointers</a:t>
            </a:r>
            <a:endParaRPr lang="en-US" sz="4375" dirty="0"/>
          </a:p>
        </p:txBody>
      </p:sp>
      <p:sp>
        <p:nvSpPr>
          <p:cNvPr id="5" name="Text 3"/>
          <p:cNvSpPr/>
          <p:nvPr/>
        </p:nvSpPr>
        <p:spPr>
          <a:xfrm>
            <a:off x="2037993" y="2857143"/>
            <a:ext cx="2666286" cy="416481"/>
          </a:xfrm>
          <a:prstGeom prst="rect">
            <a:avLst/>
          </a:prstGeom>
          <a:noFill/>
        </p:spPr>
        <p:txBody>
          <a:bodyPr wrap="non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Example:</a:t>
            </a:r>
            <a:endParaRPr lang="en-US" sz="2625" dirty="0"/>
          </a:p>
        </p:txBody>
      </p:sp>
      <p:sp>
        <p:nvSpPr>
          <p:cNvPr id="6" name="Shape 4"/>
          <p:cNvSpPr/>
          <p:nvPr/>
        </p:nvSpPr>
        <p:spPr>
          <a:xfrm>
            <a:off x="2037993" y="3523536"/>
            <a:ext cx="5006221" cy="1532573"/>
          </a:xfrm>
          <a:prstGeom prst="roundRect">
            <a:avLst>
              <a:gd name="adj" fmla="val 6524"/>
            </a:avLst>
          </a:prstGeom>
          <a:solidFill>
            <a:srgbClr val="0A004D"/>
          </a:solidFill>
        </p:spPr>
      </p:sp>
      <p:sp>
        <p:nvSpPr>
          <p:cNvPr id="7" name="Shape 5"/>
          <p:cNvSpPr/>
          <p:nvPr/>
        </p:nvSpPr>
        <p:spPr>
          <a:xfrm>
            <a:off x="2026920" y="3523536"/>
            <a:ext cx="5028367" cy="1532573"/>
          </a:xfrm>
          <a:prstGeom prst="roundRect">
            <a:avLst>
              <a:gd name="adj" fmla="val 2175"/>
            </a:avLst>
          </a:prstGeom>
          <a:solidFill>
            <a:srgbClr val="0A004D"/>
          </a:solidFill>
        </p:spPr>
      </p:sp>
      <p:sp>
        <p:nvSpPr>
          <p:cNvPr id="8" name="Text 6"/>
          <p:cNvSpPr/>
          <p:nvPr/>
        </p:nvSpPr>
        <p:spPr>
          <a:xfrm>
            <a:off x="2249091" y="3690104"/>
            <a:ext cx="4584025" cy="1199436"/>
          </a:xfrm>
          <a:prstGeom prst="rect">
            <a:avLst/>
          </a:prstGeom>
          <a:noFill/>
        </p:spPr>
        <p:txBody>
          <a:bodyPr wrap="squar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int add(int a, int b){ return a + b; } int subtract(int a, int b){ return a - b; } int (*operation)(int, int); </a:t>
            </a:r>
            <a:endParaRPr lang="en-US" sz="1750" dirty="0"/>
          </a:p>
        </p:txBody>
      </p:sp>
      <p:sp>
        <p:nvSpPr>
          <p:cNvPr id="9" name="Text 7"/>
          <p:cNvSpPr/>
          <p:nvPr/>
        </p:nvSpPr>
        <p:spPr>
          <a:xfrm>
            <a:off x="7593806" y="2857143"/>
            <a:ext cx="2666286" cy="416481"/>
          </a:xfrm>
          <a:prstGeom prst="rect">
            <a:avLst/>
          </a:prstGeom>
          <a:noFill/>
        </p:spPr>
        <p:txBody>
          <a:bodyPr wrap="non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Usage:</a:t>
            </a:r>
            <a:endParaRPr lang="en-US" sz="2625" dirty="0"/>
          </a:p>
        </p:txBody>
      </p:sp>
      <p:sp>
        <p:nvSpPr>
          <p:cNvPr id="10" name="Shape 8"/>
          <p:cNvSpPr/>
          <p:nvPr/>
        </p:nvSpPr>
        <p:spPr>
          <a:xfrm>
            <a:off x="7593806" y="3523536"/>
            <a:ext cx="5006221" cy="1532573"/>
          </a:xfrm>
          <a:prstGeom prst="roundRect">
            <a:avLst>
              <a:gd name="adj" fmla="val 6524"/>
            </a:avLst>
          </a:prstGeom>
          <a:solidFill>
            <a:srgbClr val="0A004D"/>
          </a:solidFill>
        </p:spPr>
      </p:sp>
      <p:sp>
        <p:nvSpPr>
          <p:cNvPr id="11" name="Shape 9"/>
          <p:cNvSpPr/>
          <p:nvPr/>
        </p:nvSpPr>
        <p:spPr>
          <a:xfrm>
            <a:off x="7582733" y="3523536"/>
            <a:ext cx="5028367" cy="1532573"/>
          </a:xfrm>
          <a:prstGeom prst="roundRect">
            <a:avLst>
              <a:gd name="adj" fmla="val 2175"/>
            </a:avLst>
          </a:prstGeom>
          <a:solidFill>
            <a:srgbClr val="0A004D"/>
          </a:solidFill>
        </p:spPr>
      </p:sp>
      <p:sp>
        <p:nvSpPr>
          <p:cNvPr id="12" name="Text 10"/>
          <p:cNvSpPr/>
          <p:nvPr/>
        </p:nvSpPr>
        <p:spPr>
          <a:xfrm>
            <a:off x="7804904" y="3690104"/>
            <a:ext cx="4584025" cy="1199436"/>
          </a:xfrm>
          <a:prstGeom prst="rect">
            <a:avLst/>
          </a:prstGeom>
          <a:noFill/>
        </p:spPr>
        <p:txBody>
          <a:bodyPr wrap="square" rtlCol="0" anchor="t"/>
          <a:lstStyle/>
          <a:p>
            <a:pPr marL="0" indent="0">
              <a:lnSpc>
                <a:spcPts val="3150"/>
              </a:lnSpc>
              <a:buNone/>
            </a:pPr>
            <a:r>
              <a:rPr lang="en-US" sz="1750" kern="0" spc="-35" dirty="0">
                <a:solidFill>
                  <a:srgbClr val="E5E0DF"/>
                </a:solidFill>
                <a:highlight>
                  <a:srgbClr val="0A004D"/>
                </a:highlight>
                <a:latin typeface="Consolas" panose="020B0609020204030204" pitchFamily="34" charset="0"/>
                <a:ea typeface="Consolas" panose="020B0609020204030204" pitchFamily="34" charset="-122"/>
                <a:cs typeface="Consolas" panose="020B0609020204030204" pitchFamily="34" charset="-120"/>
              </a:rPr>
              <a:t>operation = add; int sum = operation(3, 5); operation = subtract; int difference = operation(8, 4); </a:t>
            </a:r>
            <a:endParaRPr lang="en-US" sz="1750" dirty="0"/>
          </a:p>
        </p:txBody>
      </p:sp>
      <p:sp>
        <p:nvSpPr>
          <p:cNvPr id="13" name="Text 11"/>
          <p:cNvSpPr/>
          <p:nvPr/>
        </p:nvSpPr>
        <p:spPr>
          <a:xfrm>
            <a:off x="2037993" y="5555933"/>
            <a:ext cx="10554414" cy="1066205"/>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This example shows how to use function pointers to point to the memory address of a function. By doing so, you can dynamically choose which function to call. Function pointers are useful for event handling and callbacks.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99" y="1790343"/>
            <a:ext cx="7477601" cy="1388745"/>
          </a:xfrm>
          <a:prstGeom prst="rect">
            <a:avLst/>
          </a:prstGeom>
          <a:noFill/>
        </p:spPr>
        <p:txBody>
          <a:bodyPr wrap="squar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Pros and Cons of Function Pointers</a:t>
            </a:r>
            <a:endParaRPr lang="en-US" sz="4375" dirty="0"/>
          </a:p>
        </p:txBody>
      </p:sp>
      <p:sp>
        <p:nvSpPr>
          <p:cNvPr id="5" name="Shape 3"/>
          <p:cNvSpPr/>
          <p:nvPr/>
        </p:nvSpPr>
        <p:spPr>
          <a:xfrm>
            <a:off x="6319599" y="3685937"/>
            <a:ext cx="499943" cy="499943"/>
          </a:xfrm>
          <a:prstGeom prst="roundRect">
            <a:avLst>
              <a:gd name="adj" fmla="val 20000"/>
            </a:avLst>
          </a:prstGeom>
          <a:solidFill>
            <a:srgbClr val="110080"/>
          </a:solidFill>
          <a:ln w="13811">
            <a:solidFill>
              <a:srgbClr val="140099"/>
            </a:solidFill>
            <a:prstDash val="solid"/>
          </a:ln>
        </p:spPr>
      </p:sp>
      <p:sp>
        <p:nvSpPr>
          <p:cNvPr id="6" name="Text 4"/>
          <p:cNvSpPr/>
          <p:nvPr/>
        </p:nvSpPr>
        <p:spPr>
          <a:xfrm>
            <a:off x="6490692" y="3727609"/>
            <a:ext cx="1577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1</a:t>
            </a:r>
            <a:endParaRPr lang="en-US" sz="2625" dirty="0"/>
          </a:p>
        </p:txBody>
      </p:sp>
      <p:sp>
        <p:nvSpPr>
          <p:cNvPr id="7" name="Text 5"/>
          <p:cNvSpPr/>
          <p:nvPr/>
        </p:nvSpPr>
        <p:spPr>
          <a:xfrm>
            <a:off x="7041713" y="3762256"/>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Pros:</a:t>
            </a:r>
            <a:endParaRPr lang="en-US" sz="2185" dirty="0"/>
          </a:p>
        </p:txBody>
      </p:sp>
      <p:sp>
        <p:nvSpPr>
          <p:cNvPr id="8" name="Text 6"/>
          <p:cNvSpPr/>
          <p:nvPr/>
        </p:nvSpPr>
        <p:spPr>
          <a:xfrm>
            <a:off x="7041713" y="4331613"/>
            <a:ext cx="6755487"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Enable dynamic function calls. Useful for callbacks and event handling. Enhances flexibility.</a:t>
            </a:r>
            <a:endParaRPr lang="en-US" sz="1750" dirty="0"/>
          </a:p>
        </p:txBody>
      </p:sp>
      <p:sp>
        <p:nvSpPr>
          <p:cNvPr id="9" name="Shape 7"/>
          <p:cNvSpPr/>
          <p:nvPr/>
        </p:nvSpPr>
        <p:spPr>
          <a:xfrm>
            <a:off x="6319599" y="5438180"/>
            <a:ext cx="499943" cy="499943"/>
          </a:xfrm>
          <a:prstGeom prst="roundRect">
            <a:avLst>
              <a:gd name="adj" fmla="val 20000"/>
            </a:avLst>
          </a:prstGeom>
          <a:solidFill>
            <a:srgbClr val="110080"/>
          </a:solidFill>
          <a:ln w="13811">
            <a:solidFill>
              <a:srgbClr val="140099"/>
            </a:solidFill>
            <a:prstDash val="solid"/>
          </a:ln>
        </p:spPr>
      </p:sp>
      <p:sp>
        <p:nvSpPr>
          <p:cNvPr id="10" name="Text 8"/>
          <p:cNvSpPr/>
          <p:nvPr/>
        </p:nvSpPr>
        <p:spPr>
          <a:xfrm>
            <a:off x="6471642" y="5479852"/>
            <a:ext cx="195858" cy="416481"/>
          </a:xfrm>
          <a:prstGeom prst="rect">
            <a:avLst/>
          </a:prstGeom>
          <a:noFill/>
        </p:spPr>
        <p:txBody>
          <a:bodyPr wrap="none" rtlCol="0" anchor="t"/>
          <a:lstStyle/>
          <a:p>
            <a:pPr marL="0" indent="0" algn="ctr">
              <a:lnSpc>
                <a:spcPts val="3280"/>
              </a:lnSpc>
              <a:buNone/>
            </a:pPr>
            <a:r>
              <a:rPr lang="en-US" sz="2625" b="1" kern="0" spc="-79" dirty="0">
                <a:solidFill>
                  <a:srgbClr val="E5E0DF"/>
                </a:solidFill>
                <a:latin typeface="Inter" pitchFamily="34" charset="0"/>
                <a:ea typeface="Inter" pitchFamily="34" charset="-122"/>
                <a:cs typeface="Inter" pitchFamily="34" charset="-120"/>
              </a:rPr>
              <a:t>2</a:t>
            </a:r>
            <a:endParaRPr lang="en-US" sz="2625" dirty="0"/>
          </a:p>
        </p:txBody>
      </p:sp>
      <p:sp>
        <p:nvSpPr>
          <p:cNvPr id="11" name="Text 9"/>
          <p:cNvSpPr/>
          <p:nvPr/>
        </p:nvSpPr>
        <p:spPr>
          <a:xfrm>
            <a:off x="7041713" y="5514499"/>
            <a:ext cx="2221944" cy="347186"/>
          </a:xfrm>
          <a:prstGeom prst="rect">
            <a:avLst/>
          </a:prstGeom>
          <a:noFill/>
        </p:spPr>
        <p:txBody>
          <a:bodyPr wrap="none" rtlCol="0" anchor="t"/>
          <a:lstStyle/>
          <a:p>
            <a:pPr marL="0" indent="0">
              <a:lnSpc>
                <a:spcPts val="2735"/>
              </a:lnSpc>
              <a:buNone/>
            </a:pPr>
            <a:r>
              <a:rPr lang="en-US" sz="2185" b="1" kern="0" spc="-66" dirty="0">
                <a:solidFill>
                  <a:srgbClr val="E5E0DF"/>
                </a:solidFill>
                <a:latin typeface="Inter" pitchFamily="34" charset="0"/>
                <a:ea typeface="Inter" pitchFamily="34" charset="-122"/>
                <a:cs typeface="Inter" pitchFamily="34" charset="-120"/>
              </a:rPr>
              <a:t>Cons:</a:t>
            </a:r>
            <a:endParaRPr lang="en-US" sz="2185" dirty="0"/>
          </a:p>
        </p:txBody>
      </p:sp>
      <p:sp>
        <p:nvSpPr>
          <p:cNvPr id="12" name="Text 10"/>
          <p:cNvSpPr/>
          <p:nvPr/>
        </p:nvSpPr>
        <p:spPr>
          <a:xfrm>
            <a:off x="7041713" y="6083856"/>
            <a:ext cx="6755487" cy="355402"/>
          </a:xfrm>
          <a:prstGeom prst="rect">
            <a:avLst/>
          </a:prstGeom>
          <a:noFill/>
        </p:spPr>
        <p:txBody>
          <a:bodyPr wrap="non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Slightly slower than direct function calls. Complex syntax.</a:t>
            </a:r>
            <a:endParaRPr lang="en-US" sz="1750" dirty="0"/>
          </a:p>
        </p:txBody>
      </p:sp>
      <p:pic>
        <p:nvPicPr>
          <p:cNvPr id="13"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2720697"/>
            <a:ext cx="7477601" cy="1388745"/>
          </a:xfrm>
          <a:prstGeom prst="rect">
            <a:avLst/>
          </a:prstGeom>
          <a:noFill/>
        </p:spPr>
        <p:txBody>
          <a:bodyPr wrap="squar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Combining Inline Functions and Function Pointers</a:t>
            </a:r>
            <a:endParaRPr lang="en-US" sz="4375" dirty="0"/>
          </a:p>
        </p:txBody>
      </p:sp>
      <p:sp>
        <p:nvSpPr>
          <p:cNvPr id="5" name="Text 3"/>
          <p:cNvSpPr/>
          <p:nvPr/>
        </p:nvSpPr>
        <p:spPr>
          <a:xfrm>
            <a:off x="833199" y="4442698"/>
            <a:ext cx="7477601" cy="1066205"/>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By combining inline functions and function pointers, you can optimize your code even further. Not only can you dynamically call functions, but you can also reduce the overhead of function calls.</a:t>
            </a:r>
            <a:endParaRPr lang="en-US" sz="1750" dirty="0"/>
          </a:p>
        </p:txBody>
      </p:sp>
      <p:pic>
        <p:nvPicPr>
          <p:cNvPr id="6"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2534722"/>
            <a:ext cx="4443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Summary</a:t>
            </a:r>
            <a:endParaRPr lang="en-US" sz="4375" dirty="0"/>
          </a:p>
        </p:txBody>
      </p:sp>
      <p:sp>
        <p:nvSpPr>
          <p:cNvPr id="5" name="Text 3"/>
          <p:cNvSpPr/>
          <p:nvPr/>
        </p:nvSpPr>
        <p:spPr>
          <a:xfrm>
            <a:off x="833199" y="3562350"/>
            <a:ext cx="7477601" cy="2132409"/>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Inline functions and function pointers are two important concepts in C programming. By using inline functions, you can optimize your code by inserting function code directly into the calling code, thereby reducing overhead and performance problems. Function pointers enable you to store and dynamically call functions, which can greatly enhance flexibility in your code.</a:t>
            </a:r>
            <a:endParaRPr lang="en-US" sz="1750" dirty="0"/>
          </a:p>
        </p:txBody>
      </p:sp>
      <p:pic>
        <p:nvPicPr>
          <p:cNvPr id="6"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3254</Words>
  <Application>WPS Presentation</Application>
  <PresentationFormat>On-screen Show (16:9)</PresentationFormat>
  <Paragraphs>96</Paragraphs>
  <Slides>9</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Inter</vt:lpstr>
      <vt:lpstr>Segoe Print</vt:lpstr>
      <vt:lpstr>Inter</vt:lpstr>
      <vt:lpstr>Inter</vt:lpstr>
      <vt:lpstr>Consolas</vt:lpstr>
      <vt:lpstr>Consolas</vt:lpstr>
      <vt:lpstr>Consolas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Coding Blocks</cp:lastModifiedBy>
  <cp:revision>3</cp:revision>
  <dcterms:created xsi:type="dcterms:W3CDTF">2023-08-22T17:50:00Z</dcterms:created>
  <dcterms:modified xsi:type="dcterms:W3CDTF">2023-08-22T17:56:39Z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EF2CA9A7078D4883988324AFF4B80782</vt:lpwstr>
  </property>
  <property fmtid="{D5CDD505-2E9C-101B-9397-08002B2CF9AE}" pid="3" name="KSOProductBuildVer">
    <vt:lpwstr>1033-11.2.0.11219</vt:lpwstr>
  </property>
</Properties>
</file>