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rgbClr val="050505"/>
          </a:solidFill>
          <a:ln w="13811">
            <a:solidFill>
              <a:srgbClr val="565151"/>
            </a:solidFill>
            <a:prstDash val="solid"/>
          </a:ln>
        </p:spPr>
      </p:sp>
      <p:sp>
        <p:nvSpPr>
          <p:cNvPr id="4" name="Text 2"/>
          <p:cNvSpPr/>
          <p:nvPr/>
        </p:nvSpPr>
        <p:spPr>
          <a:xfrm>
            <a:off x="833199" y="2023586"/>
            <a:ext cx="7477601" cy="2499598"/>
          </a:xfrm>
          <a:prstGeom prst="rect">
            <a:avLst/>
          </a:prstGeom>
          <a:noFill/>
        </p:spPr>
        <p:txBody>
          <a:bodyPr wrap="square" rtlCol="0" anchor="t"/>
          <a:lstStyle/>
          <a:p>
            <a:pPr marL="0" indent="0">
              <a:lnSpc>
                <a:spcPts val="6560"/>
              </a:lnSpc>
              <a:buNone/>
            </a:pPr>
            <a:r>
              <a:rPr lang="en-US" sz="5250" dirty="0">
                <a:solidFill>
                  <a:srgbClr val="F2F2F3"/>
                </a:solidFill>
                <a:latin typeface="Poppins" pitchFamily="34" charset="0"/>
                <a:ea typeface="Poppins" pitchFamily="34" charset="-122"/>
                <a:cs typeface="Poppins" pitchFamily="34" charset="-120"/>
              </a:rPr>
              <a:t>Exploring Advanced Concepts in C Programming</a:t>
            </a:r>
            <a:endParaRPr lang="en-US" sz="5250" dirty="0"/>
          </a:p>
        </p:txBody>
      </p:sp>
      <p:sp>
        <p:nvSpPr>
          <p:cNvPr id="5" name="Text 3"/>
          <p:cNvSpPr/>
          <p:nvPr/>
        </p:nvSpPr>
        <p:spPr>
          <a:xfrm>
            <a:off x="833199" y="4856440"/>
            <a:ext cx="7477601" cy="710803"/>
          </a:xfrm>
          <a:prstGeom prst="rect">
            <a:avLst/>
          </a:prstGeom>
          <a:noFill/>
        </p:spPr>
        <p:txBody>
          <a:bodyPr wrap="squar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Expand your knowledge of C programming with advanced topics that include the qsort function, variadic functions, and the const keyword with pointers.</a:t>
            </a:r>
            <a:endParaRPr lang="en-US" sz="1750" dirty="0"/>
          </a:p>
        </p:txBody>
      </p:sp>
      <p:pic>
        <p:nvPicPr>
          <p:cNvPr id="9" name="Image 1" descr="preencoded.png"/>
          <p:cNvPicPr>
            <a:picLocks noChangeAspect="1"/>
          </p:cNvPicPr>
          <p:nvPr/>
        </p:nvPicPr>
        <p:blipFill>
          <a:blip r:embed="rId1"/>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rgbClr val="050505"/>
          </a:solidFill>
          <a:ln w="13335">
            <a:solidFill>
              <a:srgbClr val="565151"/>
            </a:solidFill>
            <a:prstDash val="solid"/>
          </a:ln>
        </p:spPr>
      </p:sp>
      <p:sp>
        <p:nvSpPr>
          <p:cNvPr id="4" name="Text 2"/>
          <p:cNvSpPr/>
          <p:nvPr/>
        </p:nvSpPr>
        <p:spPr>
          <a:xfrm>
            <a:off x="2244566" y="587335"/>
            <a:ext cx="4853940" cy="667107"/>
          </a:xfrm>
          <a:prstGeom prst="rect">
            <a:avLst/>
          </a:prstGeom>
          <a:noFill/>
        </p:spPr>
        <p:txBody>
          <a:bodyPr wrap="none" rtlCol="0" anchor="t"/>
          <a:lstStyle/>
          <a:p>
            <a:pPr marL="0" indent="0">
              <a:lnSpc>
                <a:spcPts val="5255"/>
              </a:lnSpc>
              <a:buNone/>
            </a:pPr>
            <a:r>
              <a:rPr lang="en-US" sz="4205" dirty="0">
                <a:solidFill>
                  <a:srgbClr val="F2F2F3"/>
                </a:solidFill>
                <a:latin typeface="Poppins" pitchFamily="34" charset="0"/>
                <a:ea typeface="Poppins" pitchFamily="34" charset="-122"/>
                <a:cs typeface="Poppins" pitchFamily="34" charset="-120"/>
              </a:rPr>
              <a:t>The qsort Function</a:t>
            </a:r>
            <a:endParaRPr lang="en-US" sz="4205" dirty="0"/>
          </a:p>
        </p:txBody>
      </p:sp>
      <p:sp>
        <p:nvSpPr>
          <p:cNvPr id="5" name="Text 3"/>
          <p:cNvSpPr/>
          <p:nvPr/>
        </p:nvSpPr>
        <p:spPr>
          <a:xfrm>
            <a:off x="2244725" y="1430655"/>
            <a:ext cx="10141585" cy="1616710"/>
          </a:xfrm>
          <a:prstGeom prst="rect">
            <a:avLst/>
          </a:prstGeom>
          <a:noFill/>
        </p:spPr>
        <p:txBody>
          <a:bodyPr wrap="square" rtlCol="0" anchor="t"/>
          <a:lstStyle/>
          <a:p>
            <a:pPr marL="0" indent="0">
              <a:lnSpc>
                <a:spcPts val="2690"/>
              </a:lnSpc>
              <a:buNone/>
            </a:pPr>
            <a:r>
              <a:rPr lang="en-US" sz="1680" dirty="0">
                <a:solidFill>
                  <a:srgbClr val="E5E0DF"/>
                </a:solidFill>
                <a:latin typeface="Roboto" pitchFamily="34" charset="0"/>
                <a:ea typeface="Roboto" pitchFamily="34" charset="-122"/>
                <a:cs typeface="Roboto" pitchFamily="34" charset="-120"/>
              </a:rPr>
              <a:t>The qsort function is a powerful tool for sorting arrays in C. It takes an array, the number of elements, the size of each element, and a comparison function as inputs. The comparison function is used to determine the correct order of the elements in the array. In practical applications, it can be used to sort an array of custom data types, such as structures, based on specific criteria.</a:t>
            </a:r>
            <a:endParaRPr lang="en-US" sz="1680" dirty="0"/>
          </a:p>
        </p:txBody>
      </p:sp>
      <p:sp>
        <p:nvSpPr>
          <p:cNvPr id="6" name="Shape 4"/>
          <p:cNvSpPr/>
          <p:nvPr/>
        </p:nvSpPr>
        <p:spPr>
          <a:xfrm>
            <a:off x="2244566" y="3287435"/>
            <a:ext cx="10141268" cy="3431619"/>
          </a:xfrm>
          <a:prstGeom prst="roundRect">
            <a:avLst>
              <a:gd name="adj" fmla="val 2800"/>
            </a:avLst>
          </a:prstGeom>
          <a:noFill/>
          <a:ln w="13335">
            <a:solidFill>
              <a:srgbClr val="FFFFFF">
                <a:alpha val="24000"/>
              </a:srgbClr>
            </a:solidFill>
            <a:prstDash val="solid"/>
          </a:ln>
        </p:spPr>
      </p:sp>
      <p:sp>
        <p:nvSpPr>
          <p:cNvPr id="7" name="Shape 5"/>
          <p:cNvSpPr/>
          <p:nvPr/>
        </p:nvSpPr>
        <p:spPr>
          <a:xfrm>
            <a:off x="2257901" y="3300770"/>
            <a:ext cx="10114598" cy="612696"/>
          </a:xfrm>
          <a:prstGeom prst="rect">
            <a:avLst/>
          </a:prstGeom>
          <a:solidFill>
            <a:srgbClr val="FFFFFF">
              <a:alpha val="4000"/>
            </a:srgbClr>
          </a:solidFill>
        </p:spPr>
      </p:sp>
      <p:sp>
        <p:nvSpPr>
          <p:cNvPr id="8" name="Text 6"/>
          <p:cNvSpPr/>
          <p:nvPr/>
        </p:nvSpPr>
        <p:spPr>
          <a:xfrm>
            <a:off x="2471380" y="3436382"/>
            <a:ext cx="4626531" cy="341471"/>
          </a:xfrm>
          <a:prstGeom prst="rect">
            <a:avLst/>
          </a:prstGeom>
          <a:noFill/>
        </p:spPr>
        <p:txBody>
          <a:bodyPr wrap="none" rtlCol="0" anchor="t"/>
          <a:lstStyle/>
          <a:p>
            <a:pPr marL="0" indent="0">
              <a:lnSpc>
                <a:spcPts val="2690"/>
              </a:lnSpc>
              <a:buNone/>
            </a:pPr>
            <a:r>
              <a:rPr lang="en-US" sz="1680" dirty="0">
                <a:solidFill>
                  <a:srgbClr val="E5E0DF"/>
                </a:solidFill>
                <a:latin typeface="Roboto" pitchFamily="34" charset="0"/>
                <a:ea typeface="Roboto" pitchFamily="34" charset="-122"/>
                <a:cs typeface="Roboto" pitchFamily="34" charset="-120"/>
              </a:rPr>
              <a:t>Parameter</a:t>
            </a:r>
            <a:endParaRPr lang="en-US" sz="1680" dirty="0"/>
          </a:p>
        </p:txBody>
      </p:sp>
      <p:sp>
        <p:nvSpPr>
          <p:cNvPr id="9" name="Text 7"/>
          <p:cNvSpPr/>
          <p:nvPr/>
        </p:nvSpPr>
        <p:spPr>
          <a:xfrm>
            <a:off x="7532489" y="3436382"/>
            <a:ext cx="4626531" cy="341471"/>
          </a:xfrm>
          <a:prstGeom prst="rect">
            <a:avLst/>
          </a:prstGeom>
          <a:noFill/>
        </p:spPr>
        <p:txBody>
          <a:bodyPr wrap="none" rtlCol="0" anchor="t"/>
          <a:lstStyle/>
          <a:p>
            <a:pPr marL="0" indent="0">
              <a:lnSpc>
                <a:spcPts val="2690"/>
              </a:lnSpc>
              <a:buNone/>
            </a:pPr>
            <a:r>
              <a:rPr lang="en-US" sz="1680" dirty="0">
                <a:solidFill>
                  <a:srgbClr val="E5E0DF"/>
                </a:solidFill>
                <a:latin typeface="Roboto" pitchFamily="34" charset="0"/>
                <a:ea typeface="Roboto" pitchFamily="34" charset="-122"/>
                <a:cs typeface="Roboto" pitchFamily="34" charset="-120"/>
              </a:rPr>
              <a:t>Description</a:t>
            </a:r>
            <a:endParaRPr lang="en-US" sz="1680" dirty="0"/>
          </a:p>
        </p:txBody>
      </p:sp>
      <p:sp>
        <p:nvSpPr>
          <p:cNvPr id="10" name="Shape 8"/>
          <p:cNvSpPr/>
          <p:nvPr/>
        </p:nvSpPr>
        <p:spPr>
          <a:xfrm>
            <a:off x="2257901" y="3913465"/>
            <a:ext cx="10114598" cy="612696"/>
          </a:xfrm>
          <a:prstGeom prst="rect">
            <a:avLst/>
          </a:prstGeom>
          <a:solidFill>
            <a:srgbClr val="000000">
              <a:alpha val="4000"/>
            </a:srgbClr>
          </a:solidFill>
        </p:spPr>
      </p:sp>
      <p:sp>
        <p:nvSpPr>
          <p:cNvPr id="11" name="Text 9"/>
          <p:cNvSpPr/>
          <p:nvPr/>
        </p:nvSpPr>
        <p:spPr>
          <a:xfrm>
            <a:off x="2471380" y="4049078"/>
            <a:ext cx="4626531" cy="341471"/>
          </a:xfrm>
          <a:prstGeom prst="rect">
            <a:avLst/>
          </a:prstGeom>
          <a:noFill/>
        </p:spPr>
        <p:txBody>
          <a:bodyPr wrap="none" rtlCol="0" anchor="t"/>
          <a:lstStyle/>
          <a:p>
            <a:pPr marL="0" indent="0">
              <a:lnSpc>
                <a:spcPts val="2690"/>
              </a:lnSpc>
              <a:buNone/>
            </a:pPr>
            <a:r>
              <a:rPr lang="en-US" sz="1680" dirty="0">
                <a:solidFill>
                  <a:srgbClr val="E5E0DF"/>
                </a:solidFill>
                <a:latin typeface="Roboto" pitchFamily="34" charset="0"/>
                <a:ea typeface="Roboto" pitchFamily="34" charset="-122"/>
                <a:cs typeface="Roboto" pitchFamily="34" charset="-120"/>
              </a:rPr>
              <a:t>base</a:t>
            </a:r>
            <a:endParaRPr lang="en-US" sz="1680" dirty="0"/>
          </a:p>
        </p:txBody>
      </p:sp>
      <p:sp>
        <p:nvSpPr>
          <p:cNvPr id="12" name="Text 10"/>
          <p:cNvSpPr/>
          <p:nvPr/>
        </p:nvSpPr>
        <p:spPr>
          <a:xfrm>
            <a:off x="7532489" y="4049078"/>
            <a:ext cx="4626531" cy="341471"/>
          </a:xfrm>
          <a:prstGeom prst="rect">
            <a:avLst/>
          </a:prstGeom>
          <a:noFill/>
        </p:spPr>
        <p:txBody>
          <a:bodyPr wrap="none" rtlCol="0" anchor="t"/>
          <a:lstStyle/>
          <a:p>
            <a:pPr marL="0" indent="0">
              <a:lnSpc>
                <a:spcPts val="2690"/>
              </a:lnSpc>
              <a:buNone/>
            </a:pPr>
            <a:r>
              <a:rPr lang="en-US" sz="1680" dirty="0">
                <a:solidFill>
                  <a:srgbClr val="E5E0DF"/>
                </a:solidFill>
                <a:latin typeface="Roboto" pitchFamily="34" charset="0"/>
                <a:ea typeface="Roboto" pitchFamily="34" charset="-122"/>
                <a:cs typeface="Roboto" pitchFamily="34" charset="-120"/>
              </a:rPr>
              <a:t>Pointer to the array to be sorted</a:t>
            </a:r>
            <a:endParaRPr lang="en-US" sz="1680" dirty="0"/>
          </a:p>
        </p:txBody>
      </p:sp>
      <p:sp>
        <p:nvSpPr>
          <p:cNvPr id="13" name="Shape 11"/>
          <p:cNvSpPr/>
          <p:nvPr/>
        </p:nvSpPr>
        <p:spPr>
          <a:xfrm>
            <a:off x="2257901" y="4526161"/>
            <a:ext cx="10114598" cy="612696"/>
          </a:xfrm>
          <a:prstGeom prst="rect">
            <a:avLst/>
          </a:prstGeom>
          <a:solidFill>
            <a:srgbClr val="FFFFFF">
              <a:alpha val="4000"/>
            </a:srgbClr>
          </a:solidFill>
        </p:spPr>
      </p:sp>
      <p:sp>
        <p:nvSpPr>
          <p:cNvPr id="14" name="Text 12"/>
          <p:cNvSpPr/>
          <p:nvPr/>
        </p:nvSpPr>
        <p:spPr>
          <a:xfrm>
            <a:off x="2471380" y="4661773"/>
            <a:ext cx="4626531" cy="341471"/>
          </a:xfrm>
          <a:prstGeom prst="rect">
            <a:avLst/>
          </a:prstGeom>
          <a:noFill/>
        </p:spPr>
        <p:txBody>
          <a:bodyPr wrap="none" rtlCol="0" anchor="t"/>
          <a:lstStyle/>
          <a:p>
            <a:pPr marL="0" indent="0">
              <a:lnSpc>
                <a:spcPts val="2690"/>
              </a:lnSpc>
              <a:buNone/>
            </a:pPr>
            <a:r>
              <a:rPr lang="en-US" sz="1680" dirty="0">
                <a:solidFill>
                  <a:srgbClr val="E5E0DF"/>
                </a:solidFill>
                <a:latin typeface="Roboto" pitchFamily="34" charset="0"/>
                <a:ea typeface="Roboto" pitchFamily="34" charset="-122"/>
                <a:cs typeface="Roboto" pitchFamily="34" charset="-120"/>
              </a:rPr>
              <a:t>nitems</a:t>
            </a:r>
            <a:endParaRPr lang="en-US" sz="1680" dirty="0"/>
          </a:p>
        </p:txBody>
      </p:sp>
      <p:sp>
        <p:nvSpPr>
          <p:cNvPr id="15" name="Text 13"/>
          <p:cNvSpPr/>
          <p:nvPr/>
        </p:nvSpPr>
        <p:spPr>
          <a:xfrm>
            <a:off x="7532489" y="4661773"/>
            <a:ext cx="4626531" cy="341471"/>
          </a:xfrm>
          <a:prstGeom prst="rect">
            <a:avLst/>
          </a:prstGeom>
          <a:noFill/>
        </p:spPr>
        <p:txBody>
          <a:bodyPr wrap="none" rtlCol="0" anchor="t"/>
          <a:lstStyle/>
          <a:p>
            <a:pPr marL="0" indent="0">
              <a:lnSpc>
                <a:spcPts val="2690"/>
              </a:lnSpc>
              <a:buNone/>
            </a:pPr>
            <a:r>
              <a:rPr lang="en-US" sz="1680" dirty="0">
                <a:solidFill>
                  <a:srgbClr val="E5E0DF"/>
                </a:solidFill>
                <a:latin typeface="Roboto" pitchFamily="34" charset="0"/>
                <a:ea typeface="Roboto" pitchFamily="34" charset="-122"/>
                <a:cs typeface="Roboto" pitchFamily="34" charset="-120"/>
              </a:rPr>
              <a:t>Number of elements in the array</a:t>
            </a:r>
            <a:endParaRPr lang="en-US" sz="1680" dirty="0"/>
          </a:p>
        </p:txBody>
      </p:sp>
      <p:sp>
        <p:nvSpPr>
          <p:cNvPr id="16" name="Shape 14"/>
          <p:cNvSpPr/>
          <p:nvPr/>
        </p:nvSpPr>
        <p:spPr>
          <a:xfrm>
            <a:off x="2257901" y="5138857"/>
            <a:ext cx="10114598" cy="612696"/>
          </a:xfrm>
          <a:prstGeom prst="rect">
            <a:avLst/>
          </a:prstGeom>
          <a:solidFill>
            <a:srgbClr val="000000">
              <a:alpha val="4000"/>
            </a:srgbClr>
          </a:solidFill>
        </p:spPr>
      </p:sp>
      <p:sp>
        <p:nvSpPr>
          <p:cNvPr id="17" name="Text 15"/>
          <p:cNvSpPr/>
          <p:nvPr/>
        </p:nvSpPr>
        <p:spPr>
          <a:xfrm>
            <a:off x="2471380" y="5274469"/>
            <a:ext cx="4626531" cy="341471"/>
          </a:xfrm>
          <a:prstGeom prst="rect">
            <a:avLst/>
          </a:prstGeom>
          <a:noFill/>
        </p:spPr>
        <p:txBody>
          <a:bodyPr wrap="none" rtlCol="0" anchor="t"/>
          <a:lstStyle/>
          <a:p>
            <a:pPr marL="0" indent="0">
              <a:lnSpc>
                <a:spcPts val="2690"/>
              </a:lnSpc>
              <a:buNone/>
            </a:pPr>
            <a:r>
              <a:rPr lang="en-US" sz="1680" dirty="0">
                <a:solidFill>
                  <a:srgbClr val="E5E0DF"/>
                </a:solidFill>
                <a:latin typeface="Roboto" pitchFamily="34" charset="0"/>
                <a:ea typeface="Roboto" pitchFamily="34" charset="-122"/>
                <a:cs typeface="Roboto" pitchFamily="34" charset="-120"/>
              </a:rPr>
              <a:t>size</a:t>
            </a:r>
            <a:endParaRPr lang="en-US" sz="1680" dirty="0"/>
          </a:p>
        </p:txBody>
      </p:sp>
      <p:sp>
        <p:nvSpPr>
          <p:cNvPr id="18" name="Text 16"/>
          <p:cNvSpPr/>
          <p:nvPr/>
        </p:nvSpPr>
        <p:spPr>
          <a:xfrm>
            <a:off x="7532489" y="5274469"/>
            <a:ext cx="4626531" cy="341471"/>
          </a:xfrm>
          <a:prstGeom prst="rect">
            <a:avLst/>
          </a:prstGeom>
          <a:noFill/>
        </p:spPr>
        <p:txBody>
          <a:bodyPr wrap="none" rtlCol="0" anchor="t"/>
          <a:lstStyle/>
          <a:p>
            <a:pPr marL="0" indent="0">
              <a:lnSpc>
                <a:spcPts val="2690"/>
              </a:lnSpc>
              <a:buNone/>
            </a:pPr>
            <a:r>
              <a:rPr lang="en-US" sz="1680" dirty="0">
                <a:solidFill>
                  <a:srgbClr val="E5E0DF"/>
                </a:solidFill>
                <a:latin typeface="Roboto" pitchFamily="34" charset="0"/>
                <a:ea typeface="Roboto" pitchFamily="34" charset="-122"/>
                <a:cs typeface="Roboto" pitchFamily="34" charset="-120"/>
              </a:rPr>
              <a:t>Size (in bytes) of each element</a:t>
            </a:r>
            <a:endParaRPr lang="en-US" sz="1680" dirty="0"/>
          </a:p>
        </p:txBody>
      </p:sp>
      <p:sp>
        <p:nvSpPr>
          <p:cNvPr id="19" name="Shape 17"/>
          <p:cNvSpPr/>
          <p:nvPr/>
        </p:nvSpPr>
        <p:spPr>
          <a:xfrm>
            <a:off x="2258060" y="5751830"/>
            <a:ext cx="10114915" cy="1214120"/>
          </a:xfrm>
          <a:prstGeom prst="rect">
            <a:avLst/>
          </a:prstGeom>
          <a:solidFill>
            <a:srgbClr val="FFFFFF">
              <a:alpha val="4000"/>
            </a:srgbClr>
          </a:solidFill>
        </p:spPr>
      </p:sp>
      <p:sp>
        <p:nvSpPr>
          <p:cNvPr id="20" name="Text 18"/>
          <p:cNvSpPr/>
          <p:nvPr/>
        </p:nvSpPr>
        <p:spPr>
          <a:xfrm>
            <a:off x="2471380" y="5887164"/>
            <a:ext cx="4626531" cy="341471"/>
          </a:xfrm>
          <a:prstGeom prst="rect">
            <a:avLst/>
          </a:prstGeom>
          <a:noFill/>
        </p:spPr>
        <p:txBody>
          <a:bodyPr wrap="none" rtlCol="0" anchor="t"/>
          <a:lstStyle/>
          <a:p>
            <a:pPr marL="0" indent="0">
              <a:lnSpc>
                <a:spcPts val="2690"/>
              </a:lnSpc>
              <a:buNone/>
            </a:pPr>
            <a:r>
              <a:rPr lang="en-US" sz="1680" dirty="0">
                <a:solidFill>
                  <a:srgbClr val="E5E0DF"/>
                </a:solidFill>
                <a:latin typeface="Roboto" pitchFamily="34" charset="0"/>
                <a:ea typeface="Roboto" pitchFamily="34" charset="-122"/>
                <a:cs typeface="Roboto" pitchFamily="34" charset="-120"/>
              </a:rPr>
              <a:t>compar</a:t>
            </a:r>
            <a:endParaRPr lang="en-US" sz="1680" dirty="0"/>
          </a:p>
        </p:txBody>
      </p:sp>
      <p:sp>
        <p:nvSpPr>
          <p:cNvPr id="21" name="Text 19"/>
          <p:cNvSpPr/>
          <p:nvPr/>
        </p:nvSpPr>
        <p:spPr>
          <a:xfrm>
            <a:off x="7532489" y="5887164"/>
            <a:ext cx="4626531" cy="682943"/>
          </a:xfrm>
          <a:prstGeom prst="rect">
            <a:avLst/>
          </a:prstGeom>
          <a:noFill/>
        </p:spPr>
        <p:txBody>
          <a:bodyPr wrap="square" rtlCol="0" anchor="t"/>
          <a:lstStyle/>
          <a:p>
            <a:pPr marL="0" indent="0">
              <a:lnSpc>
                <a:spcPts val="2690"/>
              </a:lnSpc>
              <a:buNone/>
            </a:pPr>
            <a:r>
              <a:rPr lang="en-US" sz="1680" dirty="0">
                <a:solidFill>
                  <a:srgbClr val="E5E0DF"/>
                </a:solidFill>
                <a:latin typeface="Roboto" pitchFamily="34" charset="0"/>
                <a:ea typeface="Roboto" pitchFamily="34" charset="-122"/>
                <a:cs typeface="Roboto" pitchFamily="34" charset="-120"/>
              </a:rPr>
              <a:t>Comparison function that returns -ve, zero, +ve based on element comparison</a:t>
            </a:r>
            <a:endParaRPr lang="en-US" sz="1680" dirty="0"/>
          </a:p>
        </p:txBody>
      </p:sp>
      <p:sp>
        <p:nvSpPr>
          <p:cNvPr id="22" name="Text 20"/>
          <p:cNvSpPr/>
          <p:nvPr/>
        </p:nvSpPr>
        <p:spPr>
          <a:xfrm>
            <a:off x="2244566" y="6959203"/>
            <a:ext cx="10141268" cy="682943"/>
          </a:xfrm>
          <a:prstGeom prst="rect">
            <a:avLst/>
          </a:prstGeom>
          <a:noFill/>
        </p:spPr>
        <p:txBody>
          <a:bodyPr wrap="square" rtlCol="0" anchor="t"/>
          <a:lstStyle/>
          <a:p>
            <a:pPr marL="0" indent="0">
              <a:lnSpc>
                <a:spcPts val="2690"/>
              </a:lnSpc>
              <a:buNone/>
            </a:pPr>
            <a:r>
              <a:rPr lang="en-US" sz="1680" dirty="0">
                <a:solidFill>
                  <a:srgbClr val="E5E0DF"/>
                </a:solidFill>
                <a:latin typeface="Roboto" pitchFamily="34" charset="0"/>
                <a:ea typeface="Roboto" pitchFamily="34" charset="-122"/>
                <a:cs typeface="Roboto" pitchFamily="34" charset="-120"/>
              </a:rPr>
              <a:t>Provide a suitable comparison function based on the data type to ensure accurate sorting. Remember that qsort can handle various data types.</a:t>
            </a:r>
            <a:endParaRPr lang="en-US" sz="168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rgbClr val="050505"/>
          </a:solidFill>
          <a:ln w="10716">
            <a:solidFill>
              <a:srgbClr val="565151"/>
            </a:solidFill>
            <a:prstDash val="solid"/>
          </a:ln>
        </p:spPr>
      </p:sp>
      <p:sp>
        <p:nvSpPr>
          <p:cNvPr id="4" name="Text 2"/>
          <p:cNvSpPr/>
          <p:nvPr/>
        </p:nvSpPr>
        <p:spPr>
          <a:xfrm>
            <a:off x="646867" y="1833801"/>
            <a:ext cx="3992880" cy="538996"/>
          </a:xfrm>
          <a:prstGeom prst="rect">
            <a:avLst/>
          </a:prstGeom>
          <a:noFill/>
        </p:spPr>
        <p:txBody>
          <a:bodyPr wrap="none" rtlCol="0" anchor="t"/>
          <a:lstStyle/>
          <a:p>
            <a:pPr marL="0" indent="0">
              <a:lnSpc>
                <a:spcPts val="4245"/>
              </a:lnSpc>
              <a:buNone/>
            </a:pPr>
            <a:r>
              <a:rPr lang="en-US" sz="3395" dirty="0">
                <a:solidFill>
                  <a:srgbClr val="F2F2F3"/>
                </a:solidFill>
                <a:latin typeface="Poppins" pitchFamily="34" charset="0"/>
                <a:ea typeface="Poppins" pitchFamily="34" charset="-122"/>
                <a:cs typeface="Poppins" pitchFamily="34" charset="-120"/>
              </a:rPr>
              <a:t>Variadic Functions</a:t>
            </a:r>
            <a:endParaRPr lang="en-US" sz="3395" dirty="0"/>
          </a:p>
        </p:txBody>
      </p:sp>
      <p:sp>
        <p:nvSpPr>
          <p:cNvPr id="5" name="Text 3"/>
          <p:cNvSpPr/>
          <p:nvPr/>
        </p:nvSpPr>
        <p:spPr>
          <a:xfrm>
            <a:off x="646867" y="2631519"/>
            <a:ext cx="7850267" cy="1103948"/>
          </a:xfrm>
          <a:prstGeom prst="rect">
            <a:avLst/>
          </a:prstGeom>
          <a:noFill/>
        </p:spPr>
        <p:txBody>
          <a:bodyPr wrap="square" rtlCol="0" anchor="t"/>
          <a:lstStyle/>
          <a:p>
            <a:pPr marL="0" indent="0">
              <a:lnSpc>
                <a:spcPts val="2175"/>
              </a:lnSpc>
              <a:buNone/>
            </a:pPr>
            <a:r>
              <a:rPr lang="en-US" sz="1360" dirty="0">
                <a:solidFill>
                  <a:srgbClr val="E5E0DF"/>
                </a:solidFill>
                <a:latin typeface="Roboto" pitchFamily="34" charset="0"/>
                <a:ea typeface="Roboto" pitchFamily="34" charset="-122"/>
                <a:cs typeface="Roboto" pitchFamily="34" charset="-120"/>
              </a:rPr>
              <a:t>With variadic functions, you can handle an arbitrary number of arguments. This flexibility enables you to write dynamic and versatile code. An example of a variadic function is the `printf` function. In this function, you can pass a variable number of arguments to specify the format and the content of the output.</a:t>
            </a:r>
            <a:endParaRPr lang="en-US" sz="1360" dirty="0"/>
          </a:p>
        </p:txBody>
      </p:sp>
      <p:sp>
        <p:nvSpPr>
          <p:cNvPr id="6" name="Shape 4"/>
          <p:cNvSpPr/>
          <p:nvPr/>
        </p:nvSpPr>
        <p:spPr>
          <a:xfrm>
            <a:off x="646867" y="4064318"/>
            <a:ext cx="388144" cy="388144"/>
          </a:xfrm>
          <a:prstGeom prst="roundRect">
            <a:avLst>
              <a:gd name="adj" fmla="val 20001"/>
            </a:avLst>
          </a:prstGeom>
          <a:solidFill>
            <a:srgbClr val="3D3D42"/>
          </a:solidFill>
          <a:ln w="10716">
            <a:solidFill>
              <a:srgbClr val="494950"/>
            </a:solidFill>
            <a:prstDash val="solid"/>
          </a:ln>
        </p:spPr>
      </p:sp>
      <p:sp>
        <p:nvSpPr>
          <p:cNvPr id="7" name="Text 5"/>
          <p:cNvSpPr/>
          <p:nvPr/>
        </p:nvSpPr>
        <p:spPr>
          <a:xfrm>
            <a:off x="799028" y="4096703"/>
            <a:ext cx="83820" cy="323374"/>
          </a:xfrm>
          <a:prstGeom prst="rect">
            <a:avLst/>
          </a:prstGeom>
          <a:noFill/>
        </p:spPr>
        <p:txBody>
          <a:bodyPr wrap="none" rtlCol="0" anchor="t"/>
          <a:lstStyle/>
          <a:p>
            <a:pPr marL="0" indent="0" algn="ctr">
              <a:lnSpc>
                <a:spcPts val="2545"/>
              </a:lnSpc>
              <a:buNone/>
            </a:pPr>
            <a:r>
              <a:rPr lang="en-US" sz="2040" dirty="0">
                <a:solidFill>
                  <a:srgbClr val="E5E0DF"/>
                </a:solidFill>
                <a:latin typeface="Poppins" pitchFamily="34" charset="0"/>
                <a:ea typeface="Poppins" pitchFamily="34" charset="-122"/>
                <a:cs typeface="Poppins" pitchFamily="34" charset="-120"/>
              </a:rPr>
              <a:t>1</a:t>
            </a:r>
            <a:endParaRPr lang="en-US" sz="2040" dirty="0"/>
          </a:p>
        </p:txBody>
      </p:sp>
      <p:sp>
        <p:nvSpPr>
          <p:cNvPr id="8" name="Text 6"/>
          <p:cNvSpPr/>
          <p:nvPr/>
        </p:nvSpPr>
        <p:spPr>
          <a:xfrm>
            <a:off x="1207413" y="4123611"/>
            <a:ext cx="1725097" cy="269438"/>
          </a:xfrm>
          <a:prstGeom prst="rect">
            <a:avLst/>
          </a:prstGeom>
          <a:noFill/>
        </p:spPr>
        <p:txBody>
          <a:bodyPr wrap="none" rtlCol="0" anchor="t"/>
          <a:lstStyle/>
          <a:p>
            <a:pPr marL="0" indent="0">
              <a:lnSpc>
                <a:spcPts val="2125"/>
              </a:lnSpc>
              <a:buNone/>
            </a:pPr>
            <a:r>
              <a:rPr lang="en-US" sz="1700" dirty="0">
                <a:solidFill>
                  <a:srgbClr val="E5E0DF"/>
                </a:solidFill>
                <a:latin typeface="Poppins" pitchFamily="34" charset="0"/>
                <a:ea typeface="Poppins" pitchFamily="34" charset="-122"/>
                <a:cs typeface="Poppins" pitchFamily="34" charset="-120"/>
              </a:rPr>
              <a:t>va_list</a:t>
            </a:r>
            <a:endParaRPr lang="en-US" sz="1700" dirty="0"/>
          </a:p>
        </p:txBody>
      </p:sp>
      <p:sp>
        <p:nvSpPr>
          <p:cNvPr id="9" name="Text 7"/>
          <p:cNvSpPr/>
          <p:nvPr/>
        </p:nvSpPr>
        <p:spPr>
          <a:xfrm>
            <a:off x="1207413" y="4565452"/>
            <a:ext cx="3278386" cy="275987"/>
          </a:xfrm>
          <a:prstGeom prst="rect">
            <a:avLst/>
          </a:prstGeom>
          <a:noFill/>
        </p:spPr>
        <p:txBody>
          <a:bodyPr wrap="none" rtlCol="0" anchor="t"/>
          <a:lstStyle/>
          <a:p>
            <a:pPr marL="0" indent="0">
              <a:lnSpc>
                <a:spcPts val="2175"/>
              </a:lnSpc>
              <a:buNone/>
            </a:pPr>
            <a:r>
              <a:rPr lang="en-US" sz="1360" dirty="0">
                <a:solidFill>
                  <a:srgbClr val="E5E0DF"/>
                </a:solidFill>
                <a:latin typeface="Roboto" pitchFamily="34" charset="0"/>
                <a:ea typeface="Roboto" pitchFamily="34" charset="-122"/>
                <a:cs typeface="Roboto" pitchFamily="34" charset="-120"/>
              </a:rPr>
              <a:t>Argument list</a:t>
            </a:r>
            <a:endParaRPr lang="en-US" sz="1360" dirty="0"/>
          </a:p>
        </p:txBody>
      </p:sp>
      <p:sp>
        <p:nvSpPr>
          <p:cNvPr id="10" name="Shape 8"/>
          <p:cNvSpPr/>
          <p:nvPr/>
        </p:nvSpPr>
        <p:spPr>
          <a:xfrm>
            <a:off x="4658201" y="4064318"/>
            <a:ext cx="388144" cy="388144"/>
          </a:xfrm>
          <a:prstGeom prst="roundRect">
            <a:avLst>
              <a:gd name="adj" fmla="val 20001"/>
            </a:avLst>
          </a:prstGeom>
          <a:solidFill>
            <a:srgbClr val="3D3D42"/>
          </a:solidFill>
          <a:ln w="10716">
            <a:solidFill>
              <a:srgbClr val="494950"/>
            </a:solidFill>
            <a:prstDash val="solid"/>
          </a:ln>
        </p:spPr>
      </p:sp>
      <p:sp>
        <p:nvSpPr>
          <p:cNvPr id="11" name="Text 9"/>
          <p:cNvSpPr/>
          <p:nvPr/>
        </p:nvSpPr>
        <p:spPr>
          <a:xfrm>
            <a:off x="4776073" y="4096703"/>
            <a:ext cx="152400" cy="323374"/>
          </a:xfrm>
          <a:prstGeom prst="rect">
            <a:avLst/>
          </a:prstGeom>
          <a:noFill/>
        </p:spPr>
        <p:txBody>
          <a:bodyPr wrap="none" rtlCol="0" anchor="t"/>
          <a:lstStyle/>
          <a:p>
            <a:pPr marL="0" indent="0" algn="ctr">
              <a:lnSpc>
                <a:spcPts val="2545"/>
              </a:lnSpc>
              <a:buNone/>
            </a:pPr>
            <a:r>
              <a:rPr lang="en-US" sz="2040" dirty="0">
                <a:solidFill>
                  <a:srgbClr val="E5E0DF"/>
                </a:solidFill>
                <a:latin typeface="Poppins" pitchFamily="34" charset="0"/>
                <a:ea typeface="Poppins" pitchFamily="34" charset="-122"/>
                <a:cs typeface="Poppins" pitchFamily="34" charset="-120"/>
              </a:rPr>
              <a:t>2</a:t>
            </a:r>
            <a:endParaRPr lang="en-US" sz="2040" dirty="0"/>
          </a:p>
        </p:txBody>
      </p:sp>
      <p:sp>
        <p:nvSpPr>
          <p:cNvPr id="12" name="Text 10"/>
          <p:cNvSpPr/>
          <p:nvPr/>
        </p:nvSpPr>
        <p:spPr>
          <a:xfrm>
            <a:off x="5218748" y="4123611"/>
            <a:ext cx="1725097" cy="269438"/>
          </a:xfrm>
          <a:prstGeom prst="rect">
            <a:avLst/>
          </a:prstGeom>
          <a:noFill/>
        </p:spPr>
        <p:txBody>
          <a:bodyPr wrap="none" rtlCol="0" anchor="t"/>
          <a:lstStyle/>
          <a:p>
            <a:pPr marL="0" indent="0">
              <a:lnSpc>
                <a:spcPts val="2125"/>
              </a:lnSpc>
              <a:buNone/>
            </a:pPr>
            <a:r>
              <a:rPr lang="en-US" sz="1700" dirty="0">
                <a:solidFill>
                  <a:srgbClr val="E5E0DF"/>
                </a:solidFill>
                <a:latin typeface="Poppins" pitchFamily="34" charset="0"/>
                <a:ea typeface="Poppins" pitchFamily="34" charset="-122"/>
                <a:cs typeface="Poppins" pitchFamily="34" charset="-120"/>
              </a:rPr>
              <a:t>va_start</a:t>
            </a:r>
            <a:endParaRPr lang="en-US" sz="1700" dirty="0"/>
          </a:p>
        </p:txBody>
      </p:sp>
      <p:sp>
        <p:nvSpPr>
          <p:cNvPr id="13" name="Text 11"/>
          <p:cNvSpPr/>
          <p:nvPr/>
        </p:nvSpPr>
        <p:spPr>
          <a:xfrm>
            <a:off x="5218748" y="4565452"/>
            <a:ext cx="3278386" cy="275987"/>
          </a:xfrm>
          <a:prstGeom prst="rect">
            <a:avLst/>
          </a:prstGeom>
          <a:noFill/>
        </p:spPr>
        <p:txBody>
          <a:bodyPr wrap="none" rtlCol="0" anchor="t"/>
          <a:lstStyle/>
          <a:p>
            <a:pPr marL="0" indent="0">
              <a:lnSpc>
                <a:spcPts val="2175"/>
              </a:lnSpc>
              <a:buNone/>
            </a:pPr>
            <a:r>
              <a:rPr lang="en-US" sz="1360" dirty="0">
                <a:solidFill>
                  <a:srgbClr val="E5E0DF"/>
                </a:solidFill>
                <a:latin typeface="Roboto" pitchFamily="34" charset="0"/>
                <a:ea typeface="Roboto" pitchFamily="34" charset="-122"/>
                <a:cs typeface="Roboto" pitchFamily="34" charset="-120"/>
              </a:rPr>
              <a:t>Initialize the argument list</a:t>
            </a:r>
            <a:endParaRPr lang="en-US" sz="1360" dirty="0"/>
          </a:p>
        </p:txBody>
      </p:sp>
      <p:sp>
        <p:nvSpPr>
          <p:cNvPr id="14" name="Shape 12"/>
          <p:cNvSpPr/>
          <p:nvPr/>
        </p:nvSpPr>
        <p:spPr>
          <a:xfrm>
            <a:off x="646867" y="5148620"/>
            <a:ext cx="388144" cy="388144"/>
          </a:xfrm>
          <a:prstGeom prst="roundRect">
            <a:avLst>
              <a:gd name="adj" fmla="val 20001"/>
            </a:avLst>
          </a:prstGeom>
          <a:solidFill>
            <a:srgbClr val="3D3D42"/>
          </a:solidFill>
          <a:ln w="10716">
            <a:solidFill>
              <a:srgbClr val="494950"/>
            </a:solidFill>
            <a:prstDash val="solid"/>
          </a:ln>
        </p:spPr>
      </p:sp>
      <p:sp>
        <p:nvSpPr>
          <p:cNvPr id="15" name="Text 13"/>
          <p:cNvSpPr/>
          <p:nvPr/>
        </p:nvSpPr>
        <p:spPr>
          <a:xfrm>
            <a:off x="764738" y="5181005"/>
            <a:ext cx="152400" cy="323374"/>
          </a:xfrm>
          <a:prstGeom prst="rect">
            <a:avLst/>
          </a:prstGeom>
          <a:noFill/>
        </p:spPr>
        <p:txBody>
          <a:bodyPr wrap="none" rtlCol="0" anchor="t"/>
          <a:lstStyle/>
          <a:p>
            <a:pPr marL="0" indent="0" algn="ctr">
              <a:lnSpc>
                <a:spcPts val="2545"/>
              </a:lnSpc>
              <a:buNone/>
            </a:pPr>
            <a:r>
              <a:rPr lang="en-US" sz="2040" dirty="0">
                <a:solidFill>
                  <a:srgbClr val="E5E0DF"/>
                </a:solidFill>
                <a:latin typeface="Poppins" pitchFamily="34" charset="0"/>
                <a:ea typeface="Poppins" pitchFamily="34" charset="-122"/>
                <a:cs typeface="Poppins" pitchFamily="34" charset="-120"/>
              </a:rPr>
              <a:t>3</a:t>
            </a:r>
            <a:endParaRPr lang="en-US" sz="2040" dirty="0"/>
          </a:p>
        </p:txBody>
      </p:sp>
      <p:sp>
        <p:nvSpPr>
          <p:cNvPr id="16" name="Text 14"/>
          <p:cNvSpPr/>
          <p:nvPr/>
        </p:nvSpPr>
        <p:spPr>
          <a:xfrm>
            <a:off x="1207413" y="5207913"/>
            <a:ext cx="1725097" cy="269438"/>
          </a:xfrm>
          <a:prstGeom prst="rect">
            <a:avLst/>
          </a:prstGeom>
          <a:noFill/>
        </p:spPr>
        <p:txBody>
          <a:bodyPr wrap="none" rtlCol="0" anchor="t"/>
          <a:lstStyle/>
          <a:p>
            <a:pPr marL="0" indent="0">
              <a:lnSpc>
                <a:spcPts val="2125"/>
              </a:lnSpc>
              <a:buNone/>
            </a:pPr>
            <a:r>
              <a:rPr lang="en-US" sz="1700" dirty="0">
                <a:solidFill>
                  <a:srgbClr val="E5E0DF"/>
                </a:solidFill>
                <a:latin typeface="Poppins" pitchFamily="34" charset="0"/>
                <a:ea typeface="Poppins" pitchFamily="34" charset="-122"/>
                <a:cs typeface="Poppins" pitchFamily="34" charset="-120"/>
              </a:rPr>
              <a:t>va_arg</a:t>
            </a:r>
            <a:endParaRPr lang="en-US" sz="1700" dirty="0"/>
          </a:p>
        </p:txBody>
      </p:sp>
      <p:sp>
        <p:nvSpPr>
          <p:cNvPr id="17" name="Text 15"/>
          <p:cNvSpPr/>
          <p:nvPr/>
        </p:nvSpPr>
        <p:spPr>
          <a:xfrm>
            <a:off x="1207413" y="5649754"/>
            <a:ext cx="3278386" cy="275987"/>
          </a:xfrm>
          <a:prstGeom prst="rect">
            <a:avLst/>
          </a:prstGeom>
          <a:noFill/>
        </p:spPr>
        <p:txBody>
          <a:bodyPr wrap="none" rtlCol="0" anchor="t"/>
          <a:lstStyle/>
          <a:p>
            <a:pPr marL="0" indent="0">
              <a:lnSpc>
                <a:spcPts val="2175"/>
              </a:lnSpc>
              <a:buNone/>
            </a:pPr>
            <a:r>
              <a:rPr lang="en-US" sz="1360" dirty="0">
                <a:solidFill>
                  <a:srgbClr val="E5E0DF"/>
                </a:solidFill>
                <a:latin typeface="Roboto" pitchFamily="34" charset="0"/>
                <a:ea typeface="Roboto" pitchFamily="34" charset="-122"/>
                <a:cs typeface="Roboto" pitchFamily="34" charset="-120"/>
              </a:rPr>
              <a:t>Access each argument</a:t>
            </a:r>
            <a:endParaRPr lang="en-US" sz="1360" dirty="0"/>
          </a:p>
        </p:txBody>
      </p:sp>
      <p:sp>
        <p:nvSpPr>
          <p:cNvPr id="18" name="Shape 16"/>
          <p:cNvSpPr/>
          <p:nvPr/>
        </p:nvSpPr>
        <p:spPr>
          <a:xfrm>
            <a:off x="4658201" y="5148620"/>
            <a:ext cx="388144" cy="388144"/>
          </a:xfrm>
          <a:prstGeom prst="roundRect">
            <a:avLst>
              <a:gd name="adj" fmla="val 20001"/>
            </a:avLst>
          </a:prstGeom>
          <a:solidFill>
            <a:srgbClr val="3D3D42"/>
          </a:solidFill>
          <a:ln w="10716">
            <a:solidFill>
              <a:srgbClr val="494950"/>
            </a:solidFill>
            <a:prstDash val="solid"/>
          </a:ln>
        </p:spPr>
      </p:sp>
      <p:sp>
        <p:nvSpPr>
          <p:cNvPr id="19" name="Text 17"/>
          <p:cNvSpPr/>
          <p:nvPr/>
        </p:nvSpPr>
        <p:spPr>
          <a:xfrm>
            <a:off x="4772263" y="5181005"/>
            <a:ext cx="160020" cy="323374"/>
          </a:xfrm>
          <a:prstGeom prst="rect">
            <a:avLst/>
          </a:prstGeom>
          <a:noFill/>
        </p:spPr>
        <p:txBody>
          <a:bodyPr wrap="none" rtlCol="0" anchor="t"/>
          <a:lstStyle/>
          <a:p>
            <a:pPr marL="0" indent="0" algn="ctr">
              <a:lnSpc>
                <a:spcPts val="2545"/>
              </a:lnSpc>
              <a:buNone/>
            </a:pPr>
            <a:r>
              <a:rPr lang="en-US" sz="2040" dirty="0">
                <a:solidFill>
                  <a:srgbClr val="E5E0DF"/>
                </a:solidFill>
                <a:latin typeface="Poppins" pitchFamily="34" charset="0"/>
                <a:ea typeface="Poppins" pitchFamily="34" charset="-122"/>
                <a:cs typeface="Poppins" pitchFamily="34" charset="-120"/>
              </a:rPr>
              <a:t>4</a:t>
            </a:r>
            <a:endParaRPr lang="en-US" sz="2040" dirty="0"/>
          </a:p>
        </p:txBody>
      </p:sp>
      <p:sp>
        <p:nvSpPr>
          <p:cNvPr id="20" name="Text 18"/>
          <p:cNvSpPr/>
          <p:nvPr/>
        </p:nvSpPr>
        <p:spPr>
          <a:xfrm>
            <a:off x="5218748" y="5207913"/>
            <a:ext cx="1725097" cy="269438"/>
          </a:xfrm>
          <a:prstGeom prst="rect">
            <a:avLst/>
          </a:prstGeom>
          <a:noFill/>
        </p:spPr>
        <p:txBody>
          <a:bodyPr wrap="none" rtlCol="0" anchor="t"/>
          <a:lstStyle/>
          <a:p>
            <a:pPr marL="0" indent="0">
              <a:lnSpc>
                <a:spcPts val="2125"/>
              </a:lnSpc>
              <a:buNone/>
            </a:pPr>
            <a:r>
              <a:rPr lang="en-US" sz="1700" dirty="0">
                <a:solidFill>
                  <a:srgbClr val="E5E0DF"/>
                </a:solidFill>
                <a:latin typeface="Poppins" pitchFamily="34" charset="0"/>
                <a:ea typeface="Poppins" pitchFamily="34" charset="-122"/>
                <a:cs typeface="Poppins" pitchFamily="34" charset="-120"/>
              </a:rPr>
              <a:t>va_end</a:t>
            </a:r>
            <a:endParaRPr lang="en-US" sz="1700" dirty="0"/>
          </a:p>
        </p:txBody>
      </p:sp>
      <p:sp>
        <p:nvSpPr>
          <p:cNvPr id="21" name="Text 19"/>
          <p:cNvSpPr/>
          <p:nvPr/>
        </p:nvSpPr>
        <p:spPr>
          <a:xfrm>
            <a:off x="5218748" y="5649754"/>
            <a:ext cx="3278386" cy="275987"/>
          </a:xfrm>
          <a:prstGeom prst="rect">
            <a:avLst/>
          </a:prstGeom>
          <a:noFill/>
        </p:spPr>
        <p:txBody>
          <a:bodyPr wrap="none" rtlCol="0" anchor="t"/>
          <a:lstStyle/>
          <a:p>
            <a:pPr marL="0" indent="0">
              <a:lnSpc>
                <a:spcPts val="2175"/>
              </a:lnSpc>
              <a:buNone/>
            </a:pPr>
            <a:r>
              <a:rPr lang="en-US" sz="1360" dirty="0">
                <a:solidFill>
                  <a:srgbClr val="E5E0DF"/>
                </a:solidFill>
                <a:latin typeface="Roboto" pitchFamily="34" charset="0"/>
                <a:ea typeface="Roboto" pitchFamily="34" charset="-122"/>
                <a:cs typeface="Roboto" pitchFamily="34" charset="-120"/>
              </a:rPr>
              <a:t>Clean up the argument list</a:t>
            </a:r>
            <a:endParaRPr lang="en-US" sz="1360" dirty="0"/>
          </a:p>
        </p:txBody>
      </p:sp>
      <p:sp>
        <p:nvSpPr>
          <p:cNvPr id="22" name="Text 20"/>
          <p:cNvSpPr/>
          <p:nvPr/>
        </p:nvSpPr>
        <p:spPr>
          <a:xfrm>
            <a:off x="646867" y="6119812"/>
            <a:ext cx="7850267" cy="275987"/>
          </a:xfrm>
          <a:prstGeom prst="rect">
            <a:avLst/>
          </a:prstGeom>
          <a:noFill/>
        </p:spPr>
        <p:txBody>
          <a:bodyPr wrap="none" rtlCol="0" anchor="t"/>
          <a:lstStyle/>
          <a:p>
            <a:pPr marL="0" indent="0">
              <a:lnSpc>
                <a:spcPts val="2175"/>
              </a:lnSpc>
              <a:buNone/>
            </a:pPr>
            <a:r>
              <a:rPr lang="en-US" sz="1360" dirty="0">
                <a:solidFill>
                  <a:srgbClr val="E5E0DF"/>
                </a:solidFill>
                <a:latin typeface="Roboto" pitchFamily="34" charset="0"/>
                <a:ea typeface="Roboto" pitchFamily="34" charset="-122"/>
                <a:cs typeface="Roboto" pitchFamily="34" charset="-120"/>
              </a:rPr>
              <a:t>Make sure to access and clean up the arguments correctly using `va_start` and `va_end`.</a:t>
            </a:r>
            <a:endParaRPr lang="en-US" sz="1360" dirty="0"/>
          </a:p>
        </p:txBody>
      </p:sp>
      <p:pic>
        <p:nvPicPr>
          <p:cNvPr id="23" name="Image 0" descr="preencoded.png"/>
          <p:cNvPicPr>
            <a:picLocks noChangeAspect="1"/>
          </p:cNvPicPr>
          <p:nvPr/>
        </p:nvPicPr>
        <p:blipFill>
          <a:blip r:embed="rId1"/>
          <a:stretch>
            <a:fillRect/>
          </a:stretch>
        </p:blipFill>
        <p:spPr>
          <a:xfrm>
            <a:off x="9144000" y="0"/>
            <a:ext cx="5486400" cy="822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17780"/>
            <a:ext cx="14630400" cy="8229600"/>
          </a:xfrm>
          <a:prstGeom prst="rect">
            <a:avLst/>
          </a:prstGeom>
          <a:solidFill>
            <a:srgbClr val="050505"/>
          </a:solidFill>
          <a:ln w="13811">
            <a:solidFill>
              <a:srgbClr val="565151"/>
            </a:solidFill>
            <a:prstDash val="solid"/>
          </a:ln>
        </p:spPr>
      </p:sp>
      <p:sp>
        <p:nvSpPr>
          <p:cNvPr id="4" name="Text 2"/>
          <p:cNvSpPr/>
          <p:nvPr/>
        </p:nvSpPr>
        <p:spPr>
          <a:xfrm>
            <a:off x="2037993" y="899160"/>
            <a:ext cx="8778240" cy="694373"/>
          </a:xfrm>
          <a:prstGeom prst="rect">
            <a:avLst/>
          </a:prstGeom>
          <a:noFill/>
        </p:spPr>
        <p:txBody>
          <a:bodyPr wrap="none" rtlCol="0" anchor="t"/>
          <a:lstStyle/>
          <a:p>
            <a:pPr marL="0" indent="0">
              <a:lnSpc>
                <a:spcPts val="5470"/>
              </a:lnSpc>
              <a:buNone/>
            </a:pPr>
            <a:r>
              <a:rPr lang="en-US" sz="4375" dirty="0">
                <a:solidFill>
                  <a:srgbClr val="F2F2F3"/>
                </a:solidFill>
                <a:latin typeface="Poppins" pitchFamily="34" charset="0"/>
                <a:ea typeface="Poppins" pitchFamily="34" charset="-122"/>
                <a:cs typeface="Poppins" pitchFamily="34" charset="-120"/>
              </a:rPr>
              <a:t>The const Keyword with Pointers</a:t>
            </a:r>
            <a:endParaRPr lang="en-US" sz="4375" dirty="0"/>
          </a:p>
        </p:txBody>
      </p:sp>
      <p:sp>
        <p:nvSpPr>
          <p:cNvPr id="5" name="Text 3"/>
          <p:cNvSpPr/>
          <p:nvPr/>
        </p:nvSpPr>
        <p:spPr>
          <a:xfrm>
            <a:off x="2037715" y="1743710"/>
            <a:ext cx="10554335" cy="1360170"/>
          </a:xfrm>
          <a:prstGeom prst="rect">
            <a:avLst/>
          </a:prstGeom>
          <a:noFill/>
        </p:spPr>
        <p:txBody>
          <a:bodyPr wrap="squar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The const keyword creates constant variables that are immutable and declared at compile time. When used with pointers, it enforces immutability for the value they point to. A const pointer is a pointer that is immutable, while a pointer to const is a pointer where the value is immutable.</a:t>
            </a:r>
            <a:endParaRPr lang="en-US" sz="1750" dirty="0"/>
          </a:p>
        </p:txBody>
      </p:sp>
      <p:sp>
        <p:nvSpPr>
          <p:cNvPr id="6" name="Shape 4"/>
          <p:cNvSpPr/>
          <p:nvPr/>
        </p:nvSpPr>
        <p:spPr>
          <a:xfrm>
            <a:off x="2037993" y="3353991"/>
            <a:ext cx="5166122" cy="1396722"/>
          </a:xfrm>
          <a:prstGeom prst="roundRect">
            <a:avLst>
              <a:gd name="adj" fmla="val 7159"/>
            </a:avLst>
          </a:prstGeom>
          <a:solidFill>
            <a:srgbClr val="3D3D42"/>
          </a:solidFill>
          <a:ln w="13811">
            <a:solidFill>
              <a:srgbClr val="494950"/>
            </a:solidFill>
            <a:prstDash val="solid"/>
          </a:ln>
        </p:spPr>
      </p:sp>
      <p:sp>
        <p:nvSpPr>
          <p:cNvPr id="7" name="Text 5"/>
          <p:cNvSpPr/>
          <p:nvPr/>
        </p:nvSpPr>
        <p:spPr>
          <a:xfrm>
            <a:off x="2273975" y="3589973"/>
            <a:ext cx="2221944" cy="347186"/>
          </a:xfrm>
          <a:prstGeom prst="rect">
            <a:avLst/>
          </a:prstGeom>
          <a:noFill/>
        </p:spPr>
        <p:txBody>
          <a:bodyPr wrap="none" rtlCol="0" anchor="t"/>
          <a:lstStyle/>
          <a:p>
            <a:pPr marL="0" indent="0">
              <a:lnSpc>
                <a:spcPts val="2735"/>
              </a:lnSpc>
              <a:buNone/>
            </a:pPr>
            <a:r>
              <a:rPr lang="en-US" sz="2185" dirty="0">
                <a:solidFill>
                  <a:srgbClr val="E5E0DF"/>
                </a:solidFill>
                <a:latin typeface="Poppins" pitchFamily="34" charset="0"/>
                <a:ea typeface="Poppins" pitchFamily="34" charset="-122"/>
                <a:cs typeface="Poppins" pitchFamily="34" charset="-120"/>
              </a:rPr>
              <a:t>const int</a:t>
            </a:r>
            <a:endParaRPr lang="en-US" sz="2185" dirty="0"/>
          </a:p>
        </p:txBody>
      </p:sp>
      <p:sp>
        <p:nvSpPr>
          <p:cNvPr id="8" name="Text 6"/>
          <p:cNvSpPr/>
          <p:nvPr/>
        </p:nvSpPr>
        <p:spPr>
          <a:xfrm>
            <a:off x="2273975" y="4159329"/>
            <a:ext cx="4694158" cy="355402"/>
          </a:xfrm>
          <a:prstGeom prst="rect">
            <a:avLst/>
          </a:prstGeom>
          <a:noFill/>
        </p:spPr>
        <p:txBody>
          <a:bodyPr wrap="non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The value is constant.</a:t>
            </a:r>
            <a:endParaRPr lang="en-US" sz="1750" dirty="0"/>
          </a:p>
        </p:txBody>
      </p:sp>
      <p:sp>
        <p:nvSpPr>
          <p:cNvPr id="9" name="Shape 7"/>
          <p:cNvSpPr/>
          <p:nvPr/>
        </p:nvSpPr>
        <p:spPr>
          <a:xfrm>
            <a:off x="7426285" y="3353991"/>
            <a:ext cx="5166122" cy="1396722"/>
          </a:xfrm>
          <a:prstGeom prst="roundRect">
            <a:avLst>
              <a:gd name="adj" fmla="val 7159"/>
            </a:avLst>
          </a:prstGeom>
          <a:solidFill>
            <a:srgbClr val="3D3D42"/>
          </a:solidFill>
          <a:ln w="13811">
            <a:solidFill>
              <a:srgbClr val="494950"/>
            </a:solidFill>
            <a:prstDash val="solid"/>
          </a:ln>
        </p:spPr>
      </p:sp>
      <p:sp>
        <p:nvSpPr>
          <p:cNvPr id="10" name="Text 8"/>
          <p:cNvSpPr/>
          <p:nvPr/>
        </p:nvSpPr>
        <p:spPr>
          <a:xfrm>
            <a:off x="7662267" y="3589973"/>
            <a:ext cx="2221944" cy="347186"/>
          </a:xfrm>
          <a:prstGeom prst="rect">
            <a:avLst/>
          </a:prstGeom>
          <a:noFill/>
        </p:spPr>
        <p:txBody>
          <a:bodyPr wrap="none" rtlCol="0" anchor="t"/>
          <a:lstStyle/>
          <a:p>
            <a:pPr marL="0" indent="0">
              <a:lnSpc>
                <a:spcPts val="2735"/>
              </a:lnSpc>
              <a:buNone/>
            </a:pPr>
            <a:r>
              <a:rPr lang="en-US" sz="2185" dirty="0">
                <a:solidFill>
                  <a:srgbClr val="E5E0DF"/>
                </a:solidFill>
                <a:latin typeface="Poppins" pitchFamily="34" charset="0"/>
                <a:ea typeface="Poppins" pitchFamily="34" charset="-122"/>
                <a:cs typeface="Poppins" pitchFamily="34" charset="-120"/>
              </a:rPr>
              <a:t>const int *</a:t>
            </a:r>
            <a:endParaRPr lang="en-US" sz="2185" dirty="0"/>
          </a:p>
        </p:txBody>
      </p:sp>
      <p:sp>
        <p:nvSpPr>
          <p:cNvPr id="11" name="Text 9"/>
          <p:cNvSpPr/>
          <p:nvPr/>
        </p:nvSpPr>
        <p:spPr>
          <a:xfrm>
            <a:off x="7662267" y="4159329"/>
            <a:ext cx="4694158" cy="355402"/>
          </a:xfrm>
          <a:prstGeom prst="rect">
            <a:avLst/>
          </a:prstGeom>
          <a:noFill/>
        </p:spPr>
        <p:txBody>
          <a:bodyPr wrap="non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The value pointed to is constant.</a:t>
            </a:r>
            <a:endParaRPr lang="en-US" sz="1750" dirty="0"/>
          </a:p>
        </p:txBody>
      </p:sp>
      <p:sp>
        <p:nvSpPr>
          <p:cNvPr id="12" name="Shape 10"/>
          <p:cNvSpPr/>
          <p:nvPr/>
        </p:nvSpPr>
        <p:spPr>
          <a:xfrm>
            <a:off x="2037993" y="4972883"/>
            <a:ext cx="5166122" cy="1396722"/>
          </a:xfrm>
          <a:prstGeom prst="roundRect">
            <a:avLst>
              <a:gd name="adj" fmla="val 7159"/>
            </a:avLst>
          </a:prstGeom>
          <a:solidFill>
            <a:srgbClr val="3D3D42"/>
          </a:solidFill>
          <a:ln w="13811">
            <a:solidFill>
              <a:srgbClr val="494950"/>
            </a:solidFill>
            <a:prstDash val="solid"/>
          </a:ln>
        </p:spPr>
      </p:sp>
      <p:sp>
        <p:nvSpPr>
          <p:cNvPr id="13" name="Text 11"/>
          <p:cNvSpPr/>
          <p:nvPr/>
        </p:nvSpPr>
        <p:spPr>
          <a:xfrm>
            <a:off x="2273975" y="5208865"/>
            <a:ext cx="2221944" cy="347186"/>
          </a:xfrm>
          <a:prstGeom prst="rect">
            <a:avLst/>
          </a:prstGeom>
          <a:noFill/>
        </p:spPr>
        <p:txBody>
          <a:bodyPr wrap="none" rtlCol="0" anchor="t"/>
          <a:lstStyle/>
          <a:p>
            <a:pPr marL="0" indent="0">
              <a:lnSpc>
                <a:spcPts val="2735"/>
              </a:lnSpc>
              <a:buNone/>
            </a:pPr>
            <a:r>
              <a:rPr lang="en-US" sz="2185" dirty="0">
                <a:solidFill>
                  <a:srgbClr val="E5E0DF"/>
                </a:solidFill>
                <a:latin typeface="Poppins" pitchFamily="34" charset="0"/>
                <a:ea typeface="Poppins" pitchFamily="34" charset="-122"/>
                <a:cs typeface="Poppins" pitchFamily="34" charset="-120"/>
              </a:rPr>
              <a:t>int *const</a:t>
            </a:r>
            <a:endParaRPr lang="en-US" sz="2185" dirty="0"/>
          </a:p>
        </p:txBody>
      </p:sp>
      <p:sp>
        <p:nvSpPr>
          <p:cNvPr id="14" name="Text 12"/>
          <p:cNvSpPr/>
          <p:nvPr/>
        </p:nvSpPr>
        <p:spPr>
          <a:xfrm>
            <a:off x="2273975" y="5778222"/>
            <a:ext cx="4694158" cy="355402"/>
          </a:xfrm>
          <a:prstGeom prst="rect">
            <a:avLst/>
          </a:prstGeom>
          <a:noFill/>
        </p:spPr>
        <p:txBody>
          <a:bodyPr wrap="non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The pointer itself is constant.</a:t>
            </a:r>
            <a:endParaRPr lang="en-US" sz="1750" dirty="0"/>
          </a:p>
        </p:txBody>
      </p:sp>
      <p:sp>
        <p:nvSpPr>
          <p:cNvPr id="15" name="Shape 13"/>
          <p:cNvSpPr/>
          <p:nvPr/>
        </p:nvSpPr>
        <p:spPr>
          <a:xfrm>
            <a:off x="7426285" y="4972883"/>
            <a:ext cx="5166122" cy="1396722"/>
          </a:xfrm>
          <a:prstGeom prst="roundRect">
            <a:avLst>
              <a:gd name="adj" fmla="val 7159"/>
            </a:avLst>
          </a:prstGeom>
          <a:solidFill>
            <a:srgbClr val="3D3D42"/>
          </a:solidFill>
          <a:ln w="13811">
            <a:solidFill>
              <a:srgbClr val="494950"/>
            </a:solidFill>
            <a:prstDash val="solid"/>
          </a:ln>
        </p:spPr>
      </p:sp>
      <p:sp>
        <p:nvSpPr>
          <p:cNvPr id="16" name="Text 14"/>
          <p:cNvSpPr/>
          <p:nvPr/>
        </p:nvSpPr>
        <p:spPr>
          <a:xfrm>
            <a:off x="7662267" y="5208865"/>
            <a:ext cx="2221944" cy="347186"/>
          </a:xfrm>
          <a:prstGeom prst="rect">
            <a:avLst/>
          </a:prstGeom>
          <a:noFill/>
        </p:spPr>
        <p:txBody>
          <a:bodyPr wrap="none" rtlCol="0" anchor="t"/>
          <a:lstStyle/>
          <a:p>
            <a:pPr marL="0" indent="0">
              <a:lnSpc>
                <a:spcPts val="2735"/>
              </a:lnSpc>
              <a:buNone/>
            </a:pPr>
            <a:r>
              <a:rPr lang="en-US" sz="2185" dirty="0">
                <a:solidFill>
                  <a:srgbClr val="E5E0DF"/>
                </a:solidFill>
                <a:latin typeface="Poppins" pitchFamily="34" charset="0"/>
                <a:ea typeface="Poppins" pitchFamily="34" charset="-122"/>
                <a:cs typeface="Poppins" pitchFamily="34" charset="-120"/>
              </a:rPr>
              <a:t>const int *const</a:t>
            </a:r>
            <a:endParaRPr lang="en-US" sz="2185" dirty="0"/>
          </a:p>
        </p:txBody>
      </p:sp>
      <p:sp>
        <p:nvSpPr>
          <p:cNvPr id="17" name="Text 15"/>
          <p:cNvSpPr/>
          <p:nvPr/>
        </p:nvSpPr>
        <p:spPr>
          <a:xfrm>
            <a:off x="7662267" y="5778222"/>
            <a:ext cx="4694158" cy="355402"/>
          </a:xfrm>
          <a:prstGeom prst="rect">
            <a:avLst/>
          </a:prstGeom>
          <a:noFill/>
        </p:spPr>
        <p:txBody>
          <a:bodyPr wrap="non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Both the pointer and the value are constant.</a:t>
            </a:r>
            <a:endParaRPr lang="en-US" sz="1750" dirty="0"/>
          </a:p>
        </p:txBody>
      </p:sp>
      <p:sp>
        <p:nvSpPr>
          <p:cNvPr id="18" name="Text 16"/>
          <p:cNvSpPr/>
          <p:nvPr/>
        </p:nvSpPr>
        <p:spPr>
          <a:xfrm>
            <a:off x="2037993" y="6619518"/>
            <a:ext cx="10554414" cy="710803"/>
          </a:xfrm>
          <a:prstGeom prst="rect">
            <a:avLst/>
          </a:prstGeom>
          <a:noFill/>
        </p:spPr>
        <p:txBody>
          <a:bodyPr wrap="squar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Remember that using const with pointers can help enforce immutability and data safety in function arguments.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rgbClr val="050505"/>
          </a:solidFill>
          <a:ln w="13811">
            <a:solidFill>
              <a:srgbClr val="565151"/>
            </a:solidFill>
            <a:prstDash val="solid"/>
          </a:ln>
        </p:spPr>
      </p:sp>
      <p:sp>
        <p:nvSpPr>
          <p:cNvPr id="4" name="Text 2"/>
          <p:cNvSpPr/>
          <p:nvPr/>
        </p:nvSpPr>
        <p:spPr>
          <a:xfrm>
            <a:off x="833199" y="1840349"/>
            <a:ext cx="7477601" cy="2083118"/>
          </a:xfrm>
          <a:prstGeom prst="rect">
            <a:avLst/>
          </a:prstGeom>
          <a:noFill/>
        </p:spPr>
        <p:txBody>
          <a:bodyPr wrap="square" rtlCol="0" anchor="t"/>
          <a:lstStyle/>
          <a:p>
            <a:pPr marL="0" indent="0">
              <a:lnSpc>
                <a:spcPts val="5470"/>
              </a:lnSpc>
              <a:buNone/>
            </a:pPr>
            <a:r>
              <a:rPr lang="en-US" sz="4375" dirty="0">
                <a:solidFill>
                  <a:srgbClr val="F2F2F3"/>
                </a:solidFill>
                <a:latin typeface="Poppins" pitchFamily="34" charset="0"/>
                <a:ea typeface="Poppins" pitchFamily="34" charset="-122"/>
                <a:cs typeface="Poppins" pitchFamily="34" charset="-120"/>
              </a:rPr>
              <a:t>qsort, Variadic Functions, and const with Pointers - Practical Applications</a:t>
            </a:r>
            <a:endParaRPr lang="en-US" sz="4375" dirty="0"/>
          </a:p>
        </p:txBody>
      </p:sp>
      <p:sp>
        <p:nvSpPr>
          <p:cNvPr id="5" name="Text 3"/>
          <p:cNvSpPr/>
          <p:nvPr/>
        </p:nvSpPr>
        <p:spPr>
          <a:xfrm>
            <a:off x="833199" y="4256723"/>
            <a:ext cx="7477601" cy="2132409"/>
          </a:xfrm>
          <a:prstGeom prst="rect">
            <a:avLst/>
          </a:prstGeom>
          <a:noFill/>
        </p:spPr>
        <p:txBody>
          <a:bodyPr wrap="squar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In practical applications, you can use qsort to efficiently sort arrays of custom data types, such as structures or linked lists. Variadic functions can be used to format output with flexible arguments like logs or user messages with varying data. Using const with pointers can safeguard data integrity and ensure immutability in function arguments. It protects the function parameters from modification.</a:t>
            </a:r>
            <a:endParaRPr lang="en-US" sz="1750" dirty="0"/>
          </a:p>
        </p:txBody>
      </p:sp>
      <p:pic>
        <p:nvPicPr>
          <p:cNvPr id="6" name="Image 0" descr="preencoded.png"/>
          <p:cNvPicPr>
            <a:picLocks noChangeAspect="1"/>
          </p:cNvPicPr>
          <p:nvPr/>
        </p:nvPicPr>
        <p:blipFill>
          <a:blip r:embed="rId1"/>
          <a:stretch>
            <a:fillRect/>
          </a:stretch>
        </p:blipFill>
        <p:spPr>
          <a:xfrm>
            <a:off x="9144000" y="0"/>
            <a:ext cx="54864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rgbClr val="050505"/>
          </a:solidFill>
          <a:ln w="13811">
            <a:solidFill>
              <a:srgbClr val="565151"/>
            </a:solidFill>
            <a:prstDash val="solid"/>
          </a:ln>
        </p:spPr>
      </p:sp>
      <p:sp>
        <p:nvSpPr>
          <p:cNvPr id="4" name="Text 2"/>
          <p:cNvSpPr/>
          <p:nvPr/>
        </p:nvSpPr>
        <p:spPr>
          <a:xfrm>
            <a:off x="833199" y="2365296"/>
            <a:ext cx="7477601" cy="1388745"/>
          </a:xfrm>
          <a:prstGeom prst="rect">
            <a:avLst/>
          </a:prstGeom>
          <a:noFill/>
        </p:spPr>
        <p:txBody>
          <a:bodyPr wrap="square" rtlCol="0" anchor="t"/>
          <a:lstStyle/>
          <a:p>
            <a:pPr marL="0" indent="0">
              <a:lnSpc>
                <a:spcPts val="5470"/>
              </a:lnSpc>
              <a:buNone/>
            </a:pPr>
            <a:r>
              <a:rPr lang="en-US" sz="4375" dirty="0">
                <a:solidFill>
                  <a:srgbClr val="F2F2F3"/>
                </a:solidFill>
                <a:latin typeface="Poppins" pitchFamily="34" charset="0"/>
                <a:ea typeface="Poppins" pitchFamily="34" charset="-122"/>
                <a:cs typeface="Poppins" pitchFamily="34" charset="-120"/>
              </a:rPr>
              <a:t>Considerations and Best Practices</a:t>
            </a:r>
            <a:endParaRPr lang="en-US" sz="4375" dirty="0"/>
          </a:p>
        </p:txBody>
      </p:sp>
      <p:sp>
        <p:nvSpPr>
          <p:cNvPr id="5" name="Text 3"/>
          <p:cNvSpPr/>
          <p:nvPr/>
        </p:nvSpPr>
        <p:spPr>
          <a:xfrm>
            <a:off x="833199" y="4087297"/>
            <a:ext cx="7477601" cy="1777008"/>
          </a:xfrm>
          <a:prstGeom prst="rect">
            <a:avLst/>
          </a:prstGeom>
          <a:noFill/>
        </p:spPr>
        <p:txBody>
          <a:bodyPr wrap="squar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Variadic functions require careful memory management. Ensure that arguments are accessed correctly and cleaned up using `va_end`. The const keyword with pointers is a powerful tool but it requires balance. Overuse can impact readability and debugging. When using qsort, provide an accurate comparison function to ensure correct sorting.</a:t>
            </a:r>
            <a:endParaRPr lang="en-US" sz="1750" dirty="0"/>
          </a:p>
        </p:txBody>
      </p:sp>
      <p:pic>
        <p:nvPicPr>
          <p:cNvPr id="6" name="Image 0" descr="preencoded.png"/>
          <p:cNvPicPr>
            <a:picLocks noChangeAspect="1"/>
          </p:cNvPicPr>
          <p:nvPr/>
        </p:nvPicPr>
        <p:blipFill>
          <a:blip r:embed="rId1"/>
          <a:stretch>
            <a:fillRect/>
          </a:stretch>
        </p:blipFill>
        <p:spPr>
          <a:xfrm>
            <a:off x="9144000" y="0"/>
            <a:ext cx="5486400" cy="822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8890"/>
            <a:ext cx="14630400" cy="8229600"/>
          </a:xfrm>
          <a:prstGeom prst="rect">
            <a:avLst/>
          </a:prstGeom>
          <a:solidFill>
            <a:srgbClr val="050505"/>
          </a:solidFill>
          <a:ln w="13811">
            <a:solidFill>
              <a:srgbClr val="565151"/>
            </a:solidFill>
            <a:prstDash val="solid"/>
          </a:ln>
        </p:spPr>
      </p:sp>
      <p:sp>
        <p:nvSpPr>
          <p:cNvPr id="4" name="Text 2"/>
          <p:cNvSpPr/>
          <p:nvPr/>
        </p:nvSpPr>
        <p:spPr>
          <a:xfrm>
            <a:off x="1146810" y="2978785"/>
            <a:ext cx="4130040" cy="694690"/>
          </a:xfrm>
          <a:prstGeom prst="rect">
            <a:avLst/>
          </a:prstGeom>
          <a:noFill/>
        </p:spPr>
        <p:txBody>
          <a:bodyPr wrap="none" rtlCol="0" anchor="t"/>
          <a:lstStyle/>
          <a:p>
            <a:pPr marL="0" indent="0">
              <a:lnSpc>
                <a:spcPts val="5470"/>
              </a:lnSpc>
              <a:buNone/>
            </a:pPr>
            <a:r>
              <a:rPr lang="en-US" sz="4375" dirty="0">
                <a:solidFill>
                  <a:srgbClr val="F2F2F3"/>
                </a:solidFill>
                <a:latin typeface="Poppins" pitchFamily="34" charset="0"/>
                <a:ea typeface="Poppins" pitchFamily="34" charset="-122"/>
                <a:cs typeface="Poppins" pitchFamily="34" charset="-120"/>
              </a:rPr>
              <a:t>Summary</a:t>
            </a:r>
            <a:endParaRPr lang="en-US" sz="4375" dirty="0"/>
          </a:p>
        </p:txBody>
      </p:sp>
      <p:sp>
        <p:nvSpPr>
          <p:cNvPr id="5" name="Text 3"/>
          <p:cNvSpPr/>
          <p:nvPr/>
        </p:nvSpPr>
        <p:spPr>
          <a:xfrm>
            <a:off x="1188601" y="4006691"/>
            <a:ext cx="7122200" cy="355402"/>
          </a:xfrm>
          <a:prstGeom prst="rect">
            <a:avLst/>
          </a:prstGeom>
          <a:noFill/>
        </p:spPr>
        <p:txBody>
          <a:bodyPr wrap="none" rtlCol="0" anchor="t"/>
          <a:lstStyle/>
          <a:p>
            <a:pPr marL="0" indent="0" algn="l">
              <a:lnSpc>
                <a:spcPts val="2800"/>
              </a:lnSpc>
              <a:buSzPct val="100000"/>
              <a:buNone/>
            </a:pPr>
            <a:r>
              <a:rPr lang="en-US" sz="1750" b="1" dirty="0">
                <a:solidFill>
                  <a:srgbClr val="E5E0DF"/>
                </a:solidFill>
                <a:latin typeface="Roboto" pitchFamily="34" charset="0"/>
                <a:ea typeface="Roboto" pitchFamily="34" charset="-122"/>
                <a:cs typeface="Roboto" pitchFamily="34" charset="-120"/>
              </a:rPr>
              <a:t>qsort:</a:t>
            </a:r>
            <a:r>
              <a:rPr lang="en-US" sz="1750" dirty="0">
                <a:solidFill>
                  <a:srgbClr val="E5E0DF"/>
                </a:solidFill>
                <a:latin typeface="Roboto" pitchFamily="34" charset="0"/>
                <a:ea typeface="Roboto" pitchFamily="34" charset="-122"/>
                <a:cs typeface="Roboto" pitchFamily="34" charset="-120"/>
              </a:rPr>
              <a:t> A powerful sorting tool for arrays of various data types.</a:t>
            </a:r>
            <a:endParaRPr lang="en-US" sz="1750" dirty="0"/>
          </a:p>
        </p:txBody>
      </p:sp>
      <p:sp>
        <p:nvSpPr>
          <p:cNvPr id="6" name="Text 4"/>
          <p:cNvSpPr/>
          <p:nvPr/>
        </p:nvSpPr>
        <p:spPr>
          <a:xfrm>
            <a:off x="1188601" y="4450913"/>
            <a:ext cx="7122200" cy="355402"/>
          </a:xfrm>
          <a:prstGeom prst="rect">
            <a:avLst/>
          </a:prstGeom>
          <a:noFill/>
        </p:spPr>
        <p:txBody>
          <a:bodyPr wrap="none" rtlCol="0" anchor="t"/>
          <a:lstStyle/>
          <a:p>
            <a:pPr marL="0" indent="0" algn="l">
              <a:lnSpc>
                <a:spcPts val="2800"/>
              </a:lnSpc>
              <a:buSzPct val="100000"/>
              <a:buNone/>
            </a:pPr>
            <a:r>
              <a:rPr lang="en-US" sz="1750" b="1" dirty="0">
                <a:solidFill>
                  <a:srgbClr val="E5E0DF"/>
                </a:solidFill>
                <a:latin typeface="Roboto" pitchFamily="34" charset="0"/>
                <a:ea typeface="Roboto" pitchFamily="34" charset="-122"/>
                <a:cs typeface="Roboto" pitchFamily="34" charset="-120"/>
              </a:rPr>
              <a:t>Variadic Functions:</a:t>
            </a:r>
            <a:r>
              <a:rPr lang="en-US" sz="1750" dirty="0">
                <a:solidFill>
                  <a:srgbClr val="E5E0DF"/>
                </a:solidFill>
                <a:latin typeface="Roboto" pitchFamily="34" charset="0"/>
                <a:ea typeface="Roboto" pitchFamily="34" charset="-122"/>
                <a:cs typeface="Roboto" pitchFamily="34" charset="-120"/>
              </a:rPr>
              <a:t> Flexibly handle functions with variable arguments.</a:t>
            </a:r>
            <a:endParaRPr lang="en-US" sz="1750" dirty="0"/>
          </a:p>
        </p:txBody>
      </p:sp>
      <p:sp>
        <p:nvSpPr>
          <p:cNvPr id="7" name="Text 5"/>
          <p:cNvSpPr/>
          <p:nvPr/>
        </p:nvSpPr>
        <p:spPr>
          <a:xfrm>
            <a:off x="1188601" y="4895136"/>
            <a:ext cx="7122200" cy="355402"/>
          </a:xfrm>
          <a:prstGeom prst="rect">
            <a:avLst/>
          </a:prstGeom>
          <a:noFill/>
        </p:spPr>
        <p:txBody>
          <a:bodyPr wrap="none" rtlCol="0" anchor="t"/>
          <a:lstStyle/>
          <a:p>
            <a:pPr marL="0" indent="0" algn="l">
              <a:lnSpc>
                <a:spcPts val="2800"/>
              </a:lnSpc>
              <a:buSzPct val="100000"/>
              <a:buNone/>
            </a:pPr>
            <a:r>
              <a:rPr lang="en-US" sz="1750" b="1" dirty="0">
                <a:solidFill>
                  <a:srgbClr val="E5E0DF"/>
                </a:solidFill>
                <a:latin typeface="Roboto" pitchFamily="34" charset="0"/>
                <a:ea typeface="Roboto" pitchFamily="34" charset="-122"/>
                <a:cs typeface="Roboto" pitchFamily="34" charset="-120"/>
              </a:rPr>
              <a:t>`const` with Pointers:</a:t>
            </a:r>
            <a:r>
              <a:rPr lang="en-US" sz="1750" dirty="0">
                <a:solidFill>
                  <a:srgbClr val="E5E0DF"/>
                </a:solidFill>
                <a:latin typeface="Roboto" pitchFamily="34" charset="0"/>
                <a:ea typeface="Roboto" pitchFamily="34" charset="-122"/>
                <a:cs typeface="Roboto" pitchFamily="34" charset="-120"/>
              </a:rPr>
              <a:t> Safeguard data integrity by enforcing immutability.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rgbClr val="050505"/>
          </a:solidFill>
          <a:ln w="13811">
            <a:solidFill>
              <a:srgbClr val="565151"/>
            </a:solidFill>
            <a:prstDash val="solid"/>
          </a:ln>
        </p:spPr>
      </p:sp>
      <p:sp>
        <p:nvSpPr>
          <p:cNvPr id="4" name="Text 2"/>
          <p:cNvSpPr/>
          <p:nvPr/>
        </p:nvSpPr>
        <p:spPr>
          <a:xfrm>
            <a:off x="6319599" y="3067883"/>
            <a:ext cx="4443889" cy="694373"/>
          </a:xfrm>
          <a:prstGeom prst="rect">
            <a:avLst/>
          </a:prstGeom>
          <a:noFill/>
        </p:spPr>
        <p:txBody>
          <a:bodyPr wrap="none" rtlCol="0" anchor="t"/>
          <a:lstStyle/>
          <a:p>
            <a:pPr marL="0" indent="0">
              <a:lnSpc>
                <a:spcPts val="5470"/>
              </a:lnSpc>
              <a:buNone/>
            </a:pPr>
            <a:r>
              <a:rPr lang="en-US" sz="4375" dirty="0">
                <a:solidFill>
                  <a:srgbClr val="F2F2F3"/>
                </a:solidFill>
                <a:latin typeface="Poppins" pitchFamily="34" charset="0"/>
                <a:ea typeface="Poppins" pitchFamily="34" charset="-122"/>
                <a:cs typeface="Poppins" pitchFamily="34" charset="-120"/>
              </a:rPr>
              <a:t>Conclusion</a:t>
            </a:r>
            <a:endParaRPr lang="en-US" sz="4375" dirty="0"/>
          </a:p>
        </p:txBody>
      </p:sp>
      <p:sp>
        <p:nvSpPr>
          <p:cNvPr id="5" name="Text 3"/>
          <p:cNvSpPr/>
          <p:nvPr/>
        </p:nvSpPr>
        <p:spPr>
          <a:xfrm>
            <a:off x="6319599" y="4095512"/>
            <a:ext cx="7477601" cy="1066205"/>
          </a:xfrm>
          <a:prstGeom prst="rect">
            <a:avLst/>
          </a:prstGeom>
          <a:noFill/>
        </p:spPr>
        <p:txBody>
          <a:bodyPr wrap="squar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Mastering advanced C concepts, like qsort, variadic functions, and const with pointers, empowers you to write efficient and robust code. Experiment with these concepts to refine your programming skills and achieve success.</a:t>
            </a:r>
            <a:endParaRPr lang="en-US" sz="1750" dirty="0"/>
          </a:p>
        </p:txBody>
      </p:sp>
      <p:pic>
        <p:nvPicPr>
          <p:cNvPr id="6" name="Image 0" descr="preencoded.png"/>
          <p:cNvPicPr>
            <a:picLocks noChangeAspect="1"/>
          </p:cNvPicPr>
          <p:nvPr/>
        </p:nvPicPr>
        <p:blipFill>
          <a:blip r:embed="rId1"/>
          <a:stretch>
            <a:fillRect/>
          </a:stretch>
        </p:blipFill>
        <p:spPr>
          <a:xfrm>
            <a:off x="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3386</Words>
  <Application>WPS Presentation</Application>
  <PresentationFormat>On-screen Show (16:9)</PresentationFormat>
  <Paragraphs>102</Paragraphs>
  <Slides>8</Slides>
  <Notes>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SimSun</vt:lpstr>
      <vt:lpstr>Wingdings</vt:lpstr>
      <vt:lpstr>Poppins</vt:lpstr>
      <vt:lpstr>Segoe Print</vt:lpstr>
      <vt:lpstr>Poppins</vt:lpstr>
      <vt:lpstr>Poppins</vt:lpstr>
      <vt:lpstr>Roboto</vt:lpstr>
      <vt:lpstr>Roboto</vt:lpstr>
      <vt:lpstr>Roboto</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Coding Blocks</cp:lastModifiedBy>
  <cp:revision>2</cp:revision>
  <dcterms:created xsi:type="dcterms:W3CDTF">2023-08-23T15:17:00Z</dcterms:created>
  <dcterms:modified xsi:type="dcterms:W3CDTF">2023-08-23T15:24:22Z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B82573E9E2E44CAC926A04AC1937DE7B</vt:lpwstr>
  </property>
  <property fmtid="{D5CDD505-2E9C-101B-9397-08002B2CF9AE}" pid="3" name="KSOProductBuildVer">
    <vt:lpwstr>1033-11.2.0.11219</vt:lpwstr>
  </property>
</Properties>
</file>