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0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  <p:sldId id="260" r:id="rId9"/>
    <p:sldId id="261" r:id="rId10"/>
    <p:sldId id="266" r:id="rId11"/>
    <p:sldId id="262" r:id="rId12"/>
    <p:sldId id="263" r:id="rId13"/>
    <p:sldId id="264" r:id="rId14"/>
    <p:sldId id="265" r:id="rId15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6319599" y="2165271"/>
            <a:ext cx="7477601" cy="249959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6560"/>
              </a:lnSpc>
              <a:buNone/>
            </a:pPr>
            <a:r>
              <a:rPr lang="en-US" sz="5250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Introduction to Object-Oriented Programming (OOP) and C++</a:t>
            </a:r>
            <a:endParaRPr lang="en-US" sz="5250" dirty="0"/>
          </a:p>
        </p:txBody>
      </p:sp>
      <p:sp>
        <p:nvSpPr>
          <p:cNvPr id="5" name="Text 2"/>
          <p:cNvSpPr/>
          <p:nvPr/>
        </p:nvSpPr>
        <p:spPr>
          <a:xfrm>
            <a:off x="6319520" y="5760085"/>
            <a:ext cx="7477760" cy="143446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Welcome to the world of Object-Oriented Programming! In this presentation, we'll explore how OOP can help structure your code and make it easier to develop software.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348389" y="1811893"/>
            <a:ext cx="5417820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Repetitive Constructs</a:t>
            </a:r>
            <a:endParaRPr lang="en-US" sz="4375" dirty="0"/>
          </a:p>
        </p:txBody>
      </p:sp>
      <p:sp>
        <p:nvSpPr>
          <p:cNvPr id="5" name="Shape 2"/>
          <p:cNvSpPr/>
          <p:nvPr/>
        </p:nvSpPr>
        <p:spPr>
          <a:xfrm>
            <a:off x="2348389" y="2950607"/>
            <a:ext cx="3088958" cy="1909048"/>
          </a:xfrm>
          <a:prstGeom prst="roundRect">
            <a:avLst>
              <a:gd name="adj" fmla="val 20951"/>
            </a:avLst>
          </a:prstGeom>
          <a:noFill/>
          <a:ln w="27742">
            <a:solidFill>
              <a:srgbClr val="F2B42D"/>
            </a:solidFill>
            <a:prstDash val="solid"/>
          </a:ln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130" y="2978348"/>
            <a:ext cx="3033474" cy="185356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348389" y="5137309"/>
            <a:ext cx="2221944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For Loop</a:t>
            </a:r>
            <a:endParaRPr lang="en-US" sz="2185" dirty="0"/>
          </a:p>
        </p:txBody>
      </p:sp>
      <p:sp>
        <p:nvSpPr>
          <p:cNvPr id="8" name="Text 4"/>
          <p:cNvSpPr/>
          <p:nvPr/>
        </p:nvSpPr>
        <p:spPr>
          <a:xfrm>
            <a:off x="2348389" y="5706666"/>
            <a:ext cx="3088958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Used to repeat a block of code a specific number of times.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5770602" y="2950607"/>
            <a:ext cx="3088958" cy="1909048"/>
          </a:xfrm>
          <a:prstGeom prst="roundRect">
            <a:avLst>
              <a:gd name="adj" fmla="val 20951"/>
            </a:avLst>
          </a:prstGeom>
          <a:noFill/>
          <a:ln w="27742">
            <a:solidFill>
              <a:srgbClr val="D7425E"/>
            </a:solidFill>
            <a:prstDash val="solid"/>
          </a:ln>
        </p:spPr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344" y="2978348"/>
            <a:ext cx="3033474" cy="1853565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5770602" y="5137309"/>
            <a:ext cx="2221944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While Loop</a:t>
            </a:r>
            <a:endParaRPr lang="en-US" sz="2185" dirty="0"/>
          </a:p>
        </p:txBody>
      </p:sp>
      <p:sp>
        <p:nvSpPr>
          <p:cNvPr id="12" name="Text 7"/>
          <p:cNvSpPr/>
          <p:nvPr/>
        </p:nvSpPr>
        <p:spPr>
          <a:xfrm>
            <a:off x="5770602" y="5706666"/>
            <a:ext cx="3088958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Used to repeat a block of code while a certain condition is true.</a:t>
            </a:r>
            <a:endParaRPr lang="en-US" sz="1750" dirty="0"/>
          </a:p>
        </p:txBody>
      </p:sp>
      <p:sp>
        <p:nvSpPr>
          <p:cNvPr id="13" name="Shape 8"/>
          <p:cNvSpPr/>
          <p:nvPr/>
        </p:nvSpPr>
        <p:spPr>
          <a:xfrm>
            <a:off x="9192816" y="2950607"/>
            <a:ext cx="3089077" cy="1909167"/>
          </a:xfrm>
          <a:prstGeom prst="roundRect">
            <a:avLst>
              <a:gd name="adj" fmla="val 20949"/>
            </a:avLst>
          </a:prstGeom>
          <a:noFill/>
          <a:ln w="27742">
            <a:solidFill>
              <a:srgbClr val="DD785E"/>
            </a:solidFill>
            <a:prstDash val="solid"/>
          </a:ln>
        </p:spPr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557" y="2978348"/>
            <a:ext cx="3033593" cy="1853684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9192816" y="5137428"/>
            <a:ext cx="2221944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Do-While Loop</a:t>
            </a:r>
            <a:endParaRPr lang="en-US" sz="2185" dirty="0"/>
          </a:p>
        </p:txBody>
      </p:sp>
      <p:sp>
        <p:nvSpPr>
          <p:cNvPr id="16" name="Text 10"/>
          <p:cNvSpPr/>
          <p:nvPr/>
        </p:nvSpPr>
        <p:spPr>
          <a:xfrm>
            <a:off x="9192816" y="5706785"/>
            <a:ext cx="3089077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Similar to the while loop but executes the loop at least once.</a:t>
            </a:r>
            <a:endParaRPr lang="en-US" sz="17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348389" y="2477691"/>
            <a:ext cx="4960620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Break and Continue</a:t>
            </a:r>
            <a:endParaRPr lang="en-US" sz="4375" dirty="0"/>
          </a:p>
        </p:txBody>
      </p:sp>
      <p:sp>
        <p:nvSpPr>
          <p:cNvPr id="5" name="Shape 2"/>
          <p:cNvSpPr/>
          <p:nvPr/>
        </p:nvSpPr>
        <p:spPr>
          <a:xfrm>
            <a:off x="2348389" y="3616404"/>
            <a:ext cx="4855726" cy="2135386"/>
          </a:xfrm>
          <a:prstGeom prst="roundRect">
            <a:avLst>
              <a:gd name="adj" fmla="val 18730"/>
            </a:avLst>
          </a:prstGeom>
          <a:solidFill>
            <a:srgbClr val="00002E"/>
          </a:solidFill>
          <a:ln w="27742">
            <a:solidFill>
              <a:srgbClr val="F2B42D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598301" y="3866317"/>
            <a:ext cx="2221944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Break Statement</a:t>
            </a:r>
            <a:endParaRPr lang="en-US" sz="2185" dirty="0"/>
          </a:p>
        </p:txBody>
      </p:sp>
      <p:sp>
        <p:nvSpPr>
          <p:cNvPr id="7" name="Text 4"/>
          <p:cNvSpPr/>
          <p:nvPr/>
        </p:nvSpPr>
        <p:spPr>
          <a:xfrm>
            <a:off x="2598301" y="4435673"/>
            <a:ext cx="4355902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Used to exit a loop prematurely.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6285" y="3616404"/>
            <a:ext cx="4855726" cy="2135386"/>
          </a:xfrm>
          <a:prstGeom prst="roundRect">
            <a:avLst>
              <a:gd name="adj" fmla="val 18730"/>
            </a:avLst>
          </a:prstGeom>
          <a:solidFill>
            <a:srgbClr val="00002E"/>
          </a:solidFill>
          <a:ln w="27742">
            <a:solidFill>
              <a:srgbClr val="D7425E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7676198" y="3866317"/>
            <a:ext cx="255270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Continue Statement</a:t>
            </a:r>
            <a:endParaRPr lang="en-US" sz="2185" dirty="0"/>
          </a:p>
        </p:txBody>
      </p:sp>
      <p:sp>
        <p:nvSpPr>
          <p:cNvPr id="10" name="Text 7"/>
          <p:cNvSpPr/>
          <p:nvPr/>
        </p:nvSpPr>
        <p:spPr>
          <a:xfrm>
            <a:off x="7676198" y="4435673"/>
            <a:ext cx="4355902" cy="10662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Used to skip the current iteration of a loop. Execution resumes at the beginning of the next iteration.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43696">
            <a:solidFill>
              <a:srgbClr val="262654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3399711" y="481608"/>
            <a:ext cx="4015740" cy="54733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4310"/>
              </a:lnSpc>
              <a:buNone/>
            </a:pPr>
            <a:r>
              <a:rPr lang="en-US" sz="3450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Introduction to OOP</a:t>
            </a:r>
            <a:endParaRPr lang="en-US" sz="3450" dirty="0"/>
          </a:p>
        </p:txBody>
      </p:sp>
      <p:sp>
        <p:nvSpPr>
          <p:cNvPr id="5" name="Shape 2"/>
          <p:cNvSpPr/>
          <p:nvPr/>
        </p:nvSpPr>
        <p:spPr>
          <a:xfrm>
            <a:off x="3651528" y="1379220"/>
            <a:ext cx="21788" cy="6368653"/>
          </a:xfrm>
          <a:prstGeom prst="rect">
            <a:avLst/>
          </a:prstGeom>
          <a:solidFill>
            <a:srgbClr val="262654"/>
          </a:solidFill>
        </p:spPr>
      </p:sp>
      <p:sp>
        <p:nvSpPr>
          <p:cNvPr id="6" name="Shape 3"/>
          <p:cNvSpPr/>
          <p:nvPr/>
        </p:nvSpPr>
        <p:spPr>
          <a:xfrm>
            <a:off x="3859411" y="1702177"/>
            <a:ext cx="613053" cy="21788"/>
          </a:xfrm>
          <a:prstGeom prst="rect">
            <a:avLst/>
          </a:prstGeom>
          <a:solidFill>
            <a:srgbClr val="F2B42D"/>
          </a:solidFill>
        </p:spPr>
      </p:sp>
      <p:sp>
        <p:nvSpPr>
          <p:cNvPr id="7" name="Shape 4"/>
          <p:cNvSpPr/>
          <p:nvPr/>
        </p:nvSpPr>
        <p:spPr>
          <a:xfrm>
            <a:off x="3465314" y="1516023"/>
            <a:ext cx="394097" cy="394097"/>
          </a:xfrm>
          <a:prstGeom prst="roundRect">
            <a:avLst>
              <a:gd name="adj" fmla="val 80005"/>
            </a:avLst>
          </a:prstGeom>
          <a:solidFill>
            <a:srgbClr val="00002E"/>
          </a:solidFill>
          <a:ln w="21788">
            <a:solidFill>
              <a:srgbClr val="F2B42D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3582353" y="1548884"/>
            <a:ext cx="160020" cy="328374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585"/>
              </a:lnSpc>
              <a:buNone/>
            </a:pPr>
            <a:r>
              <a:rPr lang="en-US" sz="2070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2070" dirty="0"/>
          </a:p>
        </p:txBody>
      </p:sp>
      <p:sp>
        <p:nvSpPr>
          <p:cNvPr id="9" name="Text 6"/>
          <p:cNvSpPr/>
          <p:nvPr/>
        </p:nvSpPr>
        <p:spPr>
          <a:xfrm>
            <a:off x="4625697" y="1554361"/>
            <a:ext cx="2004060" cy="27360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155"/>
              </a:lnSpc>
              <a:buNone/>
            </a:pPr>
            <a:r>
              <a:rPr lang="en-US" sz="1725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Objects and Classes</a:t>
            </a:r>
            <a:endParaRPr lang="en-US" sz="1725" dirty="0"/>
          </a:p>
        </p:txBody>
      </p:sp>
      <p:sp>
        <p:nvSpPr>
          <p:cNvPr id="10" name="Text 7"/>
          <p:cNvSpPr/>
          <p:nvPr/>
        </p:nvSpPr>
        <p:spPr>
          <a:xfrm>
            <a:off x="4625697" y="2003108"/>
            <a:ext cx="6604873" cy="56030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205"/>
              </a:lnSpc>
              <a:buNone/>
            </a:pPr>
            <a:r>
              <a:rPr lang="en-US" sz="138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OOP uses objects, which are instances of classes, to represent real-world entities and their interactions. Classes define the properties and behaviors of an object.</a:t>
            </a:r>
            <a:endParaRPr lang="en-US" sz="1380" dirty="0"/>
          </a:p>
        </p:txBody>
      </p:sp>
      <p:sp>
        <p:nvSpPr>
          <p:cNvPr id="11" name="Shape 8"/>
          <p:cNvSpPr/>
          <p:nvPr/>
        </p:nvSpPr>
        <p:spPr>
          <a:xfrm>
            <a:off x="3859411" y="3278565"/>
            <a:ext cx="613053" cy="21788"/>
          </a:xfrm>
          <a:prstGeom prst="rect">
            <a:avLst/>
          </a:prstGeom>
          <a:solidFill>
            <a:srgbClr val="D7425E"/>
          </a:solidFill>
        </p:spPr>
      </p:sp>
      <p:sp>
        <p:nvSpPr>
          <p:cNvPr id="12" name="Shape 9"/>
          <p:cNvSpPr/>
          <p:nvPr/>
        </p:nvSpPr>
        <p:spPr>
          <a:xfrm>
            <a:off x="3465314" y="3092410"/>
            <a:ext cx="394097" cy="394097"/>
          </a:xfrm>
          <a:prstGeom prst="roundRect">
            <a:avLst>
              <a:gd name="adj" fmla="val 80005"/>
            </a:avLst>
          </a:prstGeom>
          <a:solidFill>
            <a:srgbClr val="00002E"/>
          </a:solidFill>
          <a:ln w="21788">
            <a:solidFill>
              <a:srgbClr val="D7425E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3582353" y="3125272"/>
            <a:ext cx="160020" cy="328374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585"/>
              </a:lnSpc>
              <a:buNone/>
            </a:pPr>
            <a:r>
              <a:rPr lang="en-US" sz="2070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2070" dirty="0"/>
          </a:p>
        </p:txBody>
      </p:sp>
      <p:sp>
        <p:nvSpPr>
          <p:cNvPr id="14" name="Text 11"/>
          <p:cNvSpPr/>
          <p:nvPr/>
        </p:nvSpPr>
        <p:spPr>
          <a:xfrm>
            <a:off x="4625697" y="3130748"/>
            <a:ext cx="1751528" cy="27360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155"/>
              </a:lnSpc>
              <a:buNone/>
            </a:pPr>
            <a:r>
              <a:rPr lang="en-US" sz="1725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Encapsulation</a:t>
            </a:r>
            <a:endParaRPr lang="en-US" sz="1725" dirty="0"/>
          </a:p>
        </p:txBody>
      </p:sp>
      <p:sp>
        <p:nvSpPr>
          <p:cNvPr id="15" name="Text 12"/>
          <p:cNvSpPr/>
          <p:nvPr/>
        </p:nvSpPr>
        <p:spPr>
          <a:xfrm>
            <a:off x="4625697" y="3579495"/>
            <a:ext cx="6604873" cy="56030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205"/>
              </a:lnSpc>
              <a:buNone/>
            </a:pPr>
            <a:r>
              <a:rPr lang="en-US" sz="138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Encapsulation is the idea of "hiding" class data from outside access. This promotes data integrity, security, and helps prevent errors from occurring.</a:t>
            </a:r>
            <a:endParaRPr lang="en-US" sz="1380" dirty="0"/>
          </a:p>
        </p:txBody>
      </p:sp>
      <p:sp>
        <p:nvSpPr>
          <p:cNvPr id="16" name="Shape 13"/>
          <p:cNvSpPr/>
          <p:nvPr/>
        </p:nvSpPr>
        <p:spPr>
          <a:xfrm>
            <a:off x="3859411" y="4854952"/>
            <a:ext cx="613053" cy="21788"/>
          </a:xfrm>
          <a:prstGeom prst="rect">
            <a:avLst/>
          </a:prstGeom>
          <a:solidFill>
            <a:srgbClr val="DD785E"/>
          </a:solidFill>
        </p:spPr>
      </p:sp>
      <p:sp>
        <p:nvSpPr>
          <p:cNvPr id="17" name="Shape 14"/>
          <p:cNvSpPr/>
          <p:nvPr/>
        </p:nvSpPr>
        <p:spPr>
          <a:xfrm>
            <a:off x="3465314" y="4668798"/>
            <a:ext cx="394097" cy="394097"/>
          </a:xfrm>
          <a:prstGeom prst="roundRect">
            <a:avLst>
              <a:gd name="adj" fmla="val 80005"/>
            </a:avLst>
          </a:prstGeom>
          <a:solidFill>
            <a:srgbClr val="00002E"/>
          </a:solidFill>
          <a:ln w="21788">
            <a:solidFill>
              <a:srgbClr val="DD785E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3582353" y="4701659"/>
            <a:ext cx="160020" cy="328374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585"/>
              </a:lnSpc>
              <a:buNone/>
            </a:pPr>
            <a:r>
              <a:rPr lang="en-US" sz="2070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3</a:t>
            </a:r>
            <a:endParaRPr lang="en-US" sz="2070" dirty="0"/>
          </a:p>
        </p:txBody>
      </p:sp>
      <p:sp>
        <p:nvSpPr>
          <p:cNvPr id="19" name="Text 16"/>
          <p:cNvSpPr/>
          <p:nvPr/>
        </p:nvSpPr>
        <p:spPr>
          <a:xfrm>
            <a:off x="4625697" y="4707136"/>
            <a:ext cx="1751528" cy="27360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155"/>
              </a:lnSpc>
              <a:buNone/>
            </a:pPr>
            <a:r>
              <a:rPr lang="en-US" sz="1725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Inheritance</a:t>
            </a:r>
            <a:endParaRPr lang="en-US" sz="1725" dirty="0"/>
          </a:p>
        </p:txBody>
      </p:sp>
      <p:sp>
        <p:nvSpPr>
          <p:cNvPr id="20" name="Text 17"/>
          <p:cNvSpPr/>
          <p:nvPr/>
        </p:nvSpPr>
        <p:spPr>
          <a:xfrm>
            <a:off x="4625697" y="5155883"/>
            <a:ext cx="6604873" cy="56030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205"/>
              </a:lnSpc>
              <a:buNone/>
            </a:pPr>
            <a:r>
              <a:rPr lang="en-US" sz="138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Inheritance allows classes to inherit properties and behaviors from a parent class. It promotes code reusability and saves development time.</a:t>
            </a:r>
            <a:endParaRPr lang="en-US" sz="1380" dirty="0"/>
          </a:p>
        </p:txBody>
      </p:sp>
      <p:sp>
        <p:nvSpPr>
          <p:cNvPr id="21" name="Shape 18"/>
          <p:cNvSpPr/>
          <p:nvPr/>
        </p:nvSpPr>
        <p:spPr>
          <a:xfrm>
            <a:off x="3859411" y="6431340"/>
            <a:ext cx="613053" cy="21788"/>
          </a:xfrm>
          <a:prstGeom prst="rect">
            <a:avLst/>
          </a:prstGeom>
          <a:solidFill>
            <a:srgbClr val="48A8E2"/>
          </a:solidFill>
        </p:spPr>
      </p:sp>
      <p:sp>
        <p:nvSpPr>
          <p:cNvPr id="22" name="Shape 19"/>
          <p:cNvSpPr/>
          <p:nvPr/>
        </p:nvSpPr>
        <p:spPr>
          <a:xfrm>
            <a:off x="3465314" y="6245185"/>
            <a:ext cx="394097" cy="394097"/>
          </a:xfrm>
          <a:prstGeom prst="roundRect">
            <a:avLst>
              <a:gd name="adj" fmla="val 80005"/>
            </a:avLst>
          </a:prstGeom>
          <a:solidFill>
            <a:srgbClr val="00002E"/>
          </a:solidFill>
          <a:ln w="21788">
            <a:solidFill>
              <a:srgbClr val="48A8E2"/>
            </a:solidFill>
            <a:prstDash val="solid"/>
          </a:ln>
        </p:spPr>
      </p:sp>
      <p:sp>
        <p:nvSpPr>
          <p:cNvPr id="23" name="Text 20"/>
          <p:cNvSpPr/>
          <p:nvPr/>
        </p:nvSpPr>
        <p:spPr>
          <a:xfrm>
            <a:off x="3582353" y="6278047"/>
            <a:ext cx="160020" cy="328374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585"/>
              </a:lnSpc>
              <a:buNone/>
            </a:pPr>
            <a:r>
              <a:rPr lang="en-US" sz="2070" b="1" dirty="0">
                <a:solidFill>
                  <a:srgbClr val="48A8E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4</a:t>
            </a:r>
            <a:endParaRPr lang="en-US" sz="2070" dirty="0"/>
          </a:p>
        </p:txBody>
      </p:sp>
      <p:sp>
        <p:nvSpPr>
          <p:cNvPr id="24" name="Text 21"/>
          <p:cNvSpPr/>
          <p:nvPr/>
        </p:nvSpPr>
        <p:spPr>
          <a:xfrm>
            <a:off x="4625697" y="6283523"/>
            <a:ext cx="3086100" cy="27360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155"/>
              </a:lnSpc>
              <a:buNone/>
            </a:pPr>
            <a:r>
              <a:rPr lang="en-US" sz="1725" b="1" dirty="0">
                <a:solidFill>
                  <a:srgbClr val="48A8E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Polymorphism and Abstraction</a:t>
            </a:r>
            <a:endParaRPr lang="en-US" sz="1725" dirty="0"/>
          </a:p>
        </p:txBody>
      </p:sp>
      <p:sp>
        <p:nvSpPr>
          <p:cNvPr id="25" name="Text 22"/>
          <p:cNvSpPr/>
          <p:nvPr/>
        </p:nvSpPr>
        <p:spPr>
          <a:xfrm>
            <a:off x="4625697" y="6732270"/>
            <a:ext cx="6604873" cy="84046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205"/>
              </a:lnSpc>
              <a:buNone/>
            </a:pPr>
            <a:r>
              <a:rPr lang="en-US" sz="138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Polymorphism allows objects to take on multiple forms, while abstraction simplifies complex systems by hiding unnecessary details. Both promote modularity and make programs more scalable.</a:t>
            </a:r>
            <a:endParaRPr lang="en-US" sz="138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1778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348389" y="1664256"/>
            <a:ext cx="7459980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Procedural vs. OOP Paradigm</a:t>
            </a:r>
            <a:endParaRPr lang="en-US" sz="4375" dirty="0"/>
          </a:p>
        </p:txBody>
      </p:sp>
      <p:sp>
        <p:nvSpPr>
          <p:cNvPr id="5" name="Shape 2"/>
          <p:cNvSpPr/>
          <p:nvPr/>
        </p:nvSpPr>
        <p:spPr>
          <a:xfrm>
            <a:off x="2348389" y="2802969"/>
            <a:ext cx="3163014" cy="3762375"/>
          </a:xfrm>
          <a:prstGeom prst="roundRect">
            <a:avLst>
              <a:gd name="adj" fmla="val 12645"/>
            </a:avLst>
          </a:prstGeom>
          <a:solidFill>
            <a:srgbClr val="00002E"/>
          </a:solidFill>
          <a:ln w="27742">
            <a:solidFill>
              <a:srgbClr val="F2B42D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598301" y="3052882"/>
            <a:ext cx="2663190" cy="69437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Procedural Programming</a:t>
            </a:r>
            <a:endParaRPr lang="en-US" sz="2185" dirty="0"/>
          </a:p>
        </p:txBody>
      </p:sp>
      <p:sp>
        <p:nvSpPr>
          <p:cNvPr id="7" name="Text 4"/>
          <p:cNvSpPr/>
          <p:nvPr/>
        </p:nvSpPr>
        <p:spPr>
          <a:xfrm>
            <a:off x="2598301" y="3969425"/>
            <a:ext cx="2663190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Focuses on procedures and functions.</a:t>
            </a:r>
            <a:endParaRPr lang="en-US" sz="1750" dirty="0">
              <a:solidFill>
                <a:srgbClr val="FFFFFF"/>
              </a:solidFill>
              <a:latin typeface="PT Sans" pitchFamily="34" charset="0"/>
              <a:ea typeface="PT Sans" pitchFamily="34" charset="-122"/>
              <a:cs typeface="PT Sans" pitchFamily="34" charset="-120"/>
            </a:endParaRPr>
          </a:p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Data and functions are separate.</a:t>
            </a:r>
            <a:endParaRPr lang="en-US" sz="1750" dirty="0">
              <a:solidFill>
                <a:srgbClr val="FFFFFF"/>
              </a:solidFill>
              <a:latin typeface="PT Sans" pitchFamily="34" charset="0"/>
              <a:ea typeface="PT Sans" pitchFamily="34" charset="-122"/>
              <a:cs typeface="PT Sans" pitchFamily="34" charset="-120"/>
            </a:endParaRPr>
          </a:p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Code is harder to maintain for large systems.</a:t>
            </a:r>
            <a:endParaRPr lang="en-US" sz="1750" dirty="0">
              <a:solidFill>
                <a:srgbClr val="FFFFFF"/>
              </a:solidFill>
              <a:latin typeface="PT Sans" pitchFamily="34" charset="0"/>
              <a:ea typeface="PT Sans" pitchFamily="34" charset="-122"/>
              <a:cs typeface="PT Sans" pitchFamily="34" charset="-120"/>
            </a:endParaRPr>
          </a:p>
        </p:txBody>
      </p:sp>
      <p:sp>
        <p:nvSpPr>
          <p:cNvPr id="8" name="Shape 5"/>
          <p:cNvSpPr/>
          <p:nvPr/>
        </p:nvSpPr>
        <p:spPr>
          <a:xfrm>
            <a:off x="5733574" y="2802969"/>
            <a:ext cx="3163014" cy="3762375"/>
          </a:xfrm>
          <a:prstGeom prst="roundRect">
            <a:avLst>
              <a:gd name="adj" fmla="val 12645"/>
            </a:avLst>
          </a:prstGeom>
          <a:solidFill>
            <a:srgbClr val="00002E"/>
          </a:solidFill>
          <a:ln w="27742">
            <a:solidFill>
              <a:srgbClr val="D7425E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5983486" y="3052882"/>
            <a:ext cx="2221944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OOP</a:t>
            </a:r>
            <a:endParaRPr lang="en-US" sz="2185" dirty="0"/>
          </a:p>
        </p:txBody>
      </p:sp>
      <p:sp>
        <p:nvSpPr>
          <p:cNvPr id="10" name="Text 7"/>
          <p:cNvSpPr/>
          <p:nvPr/>
        </p:nvSpPr>
        <p:spPr>
          <a:xfrm>
            <a:off x="5983605" y="3921125"/>
            <a:ext cx="2663190" cy="41148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Focuses on objects and classes.</a:t>
            </a:r>
            <a:endParaRPr lang="en-US" sz="1750" dirty="0">
              <a:solidFill>
                <a:srgbClr val="FFFFFF"/>
              </a:solidFill>
              <a:latin typeface="PT Sans" pitchFamily="34" charset="0"/>
              <a:ea typeface="PT Sans" pitchFamily="34" charset="-122"/>
              <a:cs typeface="PT Sans" pitchFamily="34" charset="-120"/>
            </a:endParaRPr>
          </a:p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Combines data and functions into objects.</a:t>
            </a:r>
            <a:endParaRPr lang="en-US" sz="1750" dirty="0">
              <a:solidFill>
                <a:srgbClr val="FFFFFF"/>
              </a:solidFill>
              <a:latin typeface="PT Sans" pitchFamily="34" charset="0"/>
              <a:ea typeface="PT Sans" pitchFamily="34" charset="-122"/>
              <a:cs typeface="PT Sans" pitchFamily="34" charset="-120"/>
            </a:endParaRPr>
          </a:p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Code is modular and promotes reusability.</a:t>
            </a:r>
            <a:endParaRPr lang="en-US" sz="1750" dirty="0">
              <a:solidFill>
                <a:srgbClr val="FFFFFF"/>
              </a:solidFill>
              <a:latin typeface="PT Sans" pitchFamily="34" charset="0"/>
              <a:ea typeface="PT Sans" pitchFamily="34" charset="-122"/>
              <a:cs typeface="PT Sans" pitchFamily="34" charset="-120"/>
            </a:endParaRPr>
          </a:p>
        </p:txBody>
      </p:sp>
      <p:sp>
        <p:nvSpPr>
          <p:cNvPr id="11" name="Shape 8"/>
          <p:cNvSpPr/>
          <p:nvPr/>
        </p:nvSpPr>
        <p:spPr>
          <a:xfrm>
            <a:off x="9118759" y="2802969"/>
            <a:ext cx="3163014" cy="3762375"/>
          </a:xfrm>
          <a:prstGeom prst="roundRect">
            <a:avLst>
              <a:gd name="adj" fmla="val 12645"/>
            </a:avLst>
          </a:prstGeom>
          <a:solidFill>
            <a:srgbClr val="00002E"/>
          </a:solidFill>
          <a:ln w="27742">
            <a:solidFill>
              <a:srgbClr val="DD785E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9368671" y="3052882"/>
            <a:ext cx="255270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Advantages of OOP</a:t>
            </a:r>
            <a:endParaRPr lang="en-US" sz="2185" dirty="0"/>
          </a:p>
        </p:txBody>
      </p:sp>
      <p:sp>
        <p:nvSpPr>
          <p:cNvPr id="13" name="Text 10"/>
          <p:cNvSpPr/>
          <p:nvPr/>
        </p:nvSpPr>
        <p:spPr>
          <a:xfrm>
            <a:off x="9361170" y="3649980"/>
            <a:ext cx="2670810" cy="71056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indent="0" algn="l">
              <a:lnSpc>
                <a:spcPts val="2800"/>
              </a:lnSpc>
              <a:buSzPct val="100000"/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Allows for code reusability</a:t>
            </a: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9370060" y="4360545"/>
            <a:ext cx="2661920" cy="83502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indent="0" algn="l">
              <a:lnSpc>
                <a:spcPts val="2800"/>
              </a:lnSpc>
              <a:buSzPct val="100000"/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Enables modularity and maintainability</a:t>
            </a:r>
            <a:endParaRPr lang="en-US" sz="1750" dirty="0"/>
          </a:p>
        </p:txBody>
      </p:sp>
      <p:sp>
        <p:nvSpPr>
          <p:cNvPr id="15" name="Text 12"/>
          <p:cNvSpPr/>
          <p:nvPr/>
        </p:nvSpPr>
        <p:spPr>
          <a:xfrm>
            <a:off x="9334500" y="5147945"/>
            <a:ext cx="2697480" cy="116776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indent="0" algn="l">
              <a:lnSpc>
                <a:spcPts val="2800"/>
              </a:lnSpc>
              <a:buSzPct val="100000"/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Promotes scalability and development efficiency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889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348389" y="1101090"/>
            <a:ext cx="5509260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Structures vs. Classes</a:t>
            </a:r>
            <a:endParaRPr lang="en-US" sz="4375" dirty="0"/>
          </a:p>
        </p:txBody>
      </p:sp>
      <p:sp>
        <p:nvSpPr>
          <p:cNvPr id="7" name="Text 3"/>
          <p:cNvSpPr/>
          <p:nvPr/>
        </p:nvSpPr>
        <p:spPr>
          <a:xfrm>
            <a:off x="2348389" y="2272586"/>
            <a:ext cx="3088958" cy="69437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Structures </a:t>
            </a:r>
            <a:endParaRPr lang="en-US" sz="2185" dirty="0"/>
          </a:p>
        </p:txBody>
      </p:sp>
      <p:sp>
        <p:nvSpPr>
          <p:cNvPr id="8" name="Text 4"/>
          <p:cNvSpPr/>
          <p:nvPr/>
        </p:nvSpPr>
        <p:spPr>
          <a:xfrm>
            <a:off x="2348230" y="2966720"/>
            <a:ext cx="3089275" cy="105791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Group related data members together.</a:t>
            </a:r>
            <a:endParaRPr lang="en-US" sz="1750" dirty="0">
              <a:solidFill>
                <a:srgbClr val="FFFFFF"/>
              </a:solidFill>
              <a:latin typeface="PT Sans" pitchFamily="34" charset="0"/>
              <a:ea typeface="PT Sans" pitchFamily="34" charset="-122"/>
              <a:cs typeface="PT Sans" pitchFamily="34" charset="-120"/>
            </a:endParaRPr>
          </a:p>
          <a:p>
            <a:pPr marL="0" indent="0" algn="ctr">
              <a:lnSpc>
                <a:spcPts val="280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Used in C for grouping related data members. No member functions. Data members are public by default.</a:t>
            </a:r>
            <a:endParaRPr lang="en-US" sz="1750" dirty="0">
              <a:solidFill>
                <a:srgbClr val="FFFFFF"/>
              </a:solidFill>
              <a:latin typeface="PT Sans" pitchFamily="34" charset="0"/>
              <a:ea typeface="PT Sans" pitchFamily="34" charset="-122"/>
              <a:cs typeface="PT Sans" pitchFamily="34" charset="-120"/>
            </a:endParaRPr>
          </a:p>
        </p:txBody>
      </p:sp>
      <p:sp>
        <p:nvSpPr>
          <p:cNvPr id="11" name="Text 6"/>
          <p:cNvSpPr/>
          <p:nvPr/>
        </p:nvSpPr>
        <p:spPr>
          <a:xfrm>
            <a:off x="5501362" y="2272586"/>
            <a:ext cx="3088958" cy="69437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Classes </a:t>
            </a:r>
            <a:endParaRPr lang="en-US" sz="2185" dirty="0"/>
          </a:p>
        </p:txBody>
      </p:sp>
      <p:sp>
        <p:nvSpPr>
          <p:cNvPr id="12" name="Text 7"/>
          <p:cNvSpPr/>
          <p:nvPr/>
        </p:nvSpPr>
        <p:spPr>
          <a:xfrm>
            <a:off x="5501640" y="2966720"/>
            <a:ext cx="3089275" cy="176911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Group data members and member functions together. Also promote encapsulation, which promotes data security.</a:t>
            </a:r>
            <a:endParaRPr lang="en-US" sz="1750" dirty="0">
              <a:solidFill>
                <a:srgbClr val="FFFFFF"/>
              </a:solidFill>
              <a:latin typeface="PT Sans" pitchFamily="34" charset="0"/>
              <a:ea typeface="PT Sans" pitchFamily="34" charset="-122"/>
              <a:cs typeface="PT Sans" pitchFamily="34" charset="-120"/>
            </a:endParaRPr>
          </a:p>
          <a:p>
            <a:pPr marL="0" indent="0" algn="ctr">
              <a:lnSpc>
                <a:spcPts val="280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Data members can be private, protected, or public.</a:t>
            </a:r>
            <a:endParaRPr lang="en-US" sz="1750" dirty="0">
              <a:solidFill>
                <a:srgbClr val="FFFFFF"/>
              </a:solidFill>
              <a:latin typeface="PT Sans" pitchFamily="34" charset="0"/>
              <a:ea typeface="PT Sans" pitchFamily="34" charset="-122"/>
              <a:cs typeface="PT Sans" pitchFamily="34" charset="-120"/>
            </a:endParaRPr>
          </a:p>
        </p:txBody>
      </p:sp>
      <p:sp>
        <p:nvSpPr>
          <p:cNvPr id="15" name="Text 9"/>
          <p:cNvSpPr/>
          <p:nvPr/>
        </p:nvSpPr>
        <p:spPr>
          <a:xfrm>
            <a:off x="8654415" y="2272665"/>
            <a:ext cx="3083560" cy="34734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Encapsulation</a:t>
            </a:r>
            <a:endParaRPr lang="en-US" sz="2185" dirty="0"/>
          </a:p>
        </p:txBody>
      </p:sp>
      <p:sp>
        <p:nvSpPr>
          <p:cNvPr id="16" name="Text 10"/>
          <p:cNvSpPr/>
          <p:nvPr/>
        </p:nvSpPr>
        <p:spPr>
          <a:xfrm>
            <a:off x="8654971" y="2966522"/>
            <a:ext cx="3089077" cy="213240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Keeps data hidden away from outside access. It protects the data from any outside interference which may cause havoc and result in programs crashing.</a:t>
            </a:r>
            <a:endParaRPr lang="en-US" sz="1750" dirty="0"/>
          </a:p>
        </p:txBody>
      </p:sp>
      <p:sp>
        <p:nvSpPr>
          <p:cNvPr id="18" name="Text Box 17"/>
          <p:cNvSpPr txBox="1"/>
          <p:nvPr/>
        </p:nvSpPr>
        <p:spPr>
          <a:xfrm>
            <a:off x="2292350" y="6667500"/>
            <a:ext cx="9468485" cy="808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ctr">
              <a:lnSpc>
                <a:spcPts val="2800"/>
              </a:lnSpc>
              <a:buNone/>
            </a:pPr>
            <a:r>
              <a:rPr lang="en-US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  <a:sym typeface="+mn-ea"/>
              </a:rPr>
              <a:t>Classes offer encapsulation, meaning that the internal details of an object are hidden from the outside world, promoting data integrity and security.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80000"/>
            </a:srgbClr>
          </a:solidFill>
        </p:spPr>
      </p:sp>
      <p:sp>
        <p:nvSpPr>
          <p:cNvPr id="6" name="Text 2"/>
          <p:cNvSpPr/>
          <p:nvPr/>
        </p:nvSpPr>
        <p:spPr>
          <a:xfrm>
            <a:off x="2348389" y="2287548"/>
            <a:ext cx="8229600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Variables and Data Types in C++</a:t>
            </a:r>
            <a:endParaRPr lang="en-US" sz="4375" dirty="0"/>
          </a:p>
        </p:txBody>
      </p:sp>
      <p:sp>
        <p:nvSpPr>
          <p:cNvPr id="7" name="Shape 3"/>
          <p:cNvSpPr/>
          <p:nvPr/>
        </p:nvSpPr>
        <p:spPr>
          <a:xfrm>
            <a:off x="2348389" y="3488769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7742">
            <a:solidFill>
              <a:srgbClr val="F2B42D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2499241" y="3530441"/>
            <a:ext cx="198120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2625" dirty="0"/>
          </a:p>
        </p:txBody>
      </p:sp>
      <p:sp>
        <p:nvSpPr>
          <p:cNvPr id="9" name="Text 5"/>
          <p:cNvSpPr/>
          <p:nvPr/>
        </p:nvSpPr>
        <p:spPr>
          <a:xfrm>
            <a:off x="3070503" y="3565088"/>
            <a:ext cx="2221944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Data Types</a:t>
            </a:r>
            <a:endParaRPr lang="en-US" sz="2185" dirty="0"/>
          </a:p>
        </p:txBody>
      </p:sp>
      <p:sp>
        <p:nvSpPr>
          <p:cNvPr id="10" name="Text 6"/>
          <p:cNvSpPr/>
          <p:nvPr/>
        </p:nvSpPr>
        <p:spPr>
          <a:xfrm>
            <a:off x="3070503" y="4134445"/>
            <a:ext cx="2440900" cy="180748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Determine the type of data a variable can store. Examples of data types include: </a:t>
            </a:r>
            <a:endParaRPr lang="en-US" sz="1750" dirty="0">
              <a:solidFill>
                <a:srgbClr val="FFFFFF"/>
              </a:solidFill>
              <a:latin typeface="PT Sans" pitchFamily="34" charset="0"/>
              <a:ea typeface="PT Sans" pitchFamily="34" charset="-122"/>
              <a:cs typeface="PT Sans" pitchFamily="34" charset="-120"/>
            </a:endParaRPr>
          </a:p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FFFFFF"/>
                </a:solidFill>
                <a:highlight>
                  <a:srgbClr val="483304"/>
                </a:highlight>
                <a:latin typeface="Consolas" panose="020B0609020204030204" pitchFamily="34" charset="0"/>
                <a:ea typeface="Consolas" panose="020B0609020204030204" pitchFamily="34" charset="-122"/>
                <a:cs typeface="Consolas" panose="020B0609020204030204" pitchFamily="34" charset="-120"/>
              </a:rPr>
              <a:t>int</a:t>
            </a: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, </a:t>
            </a:r>
            <a:r>
              <a:rPr lang="en-US" sz="1750" dirty="0">
                <a:solidFill>
                  <a:srgbClr val="FFFFFF"/>
                </a:solidFill>
                <a:highlight>
                  <a:srgbClr val="483304"/>
                </a:highlight>
                <a:latin typeface="Consolas" panose="020B0609020204030204" pitchFamily="34" charset="0"/>
                <a:ea typeface="Consolas" panose="020B0609020204030204" pitchFamily="34" charset="-122"/>
                <a:cs typeface="Consolas" panose="020B0609020204030204" pitchFamily="34" charset="-120"/>
              </a:rPr>
              <a:t>float</a:t>
            </a: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, </a:t>
            </a:r>
            <a:r>
              <a:rPr lang="en-US" sz="1750" dirty="0">
                <a:solidFill>
                  <a:srgbClr val="FFFFFF"/>
                </a:solidFill>
                <a:highlight>
                  <a:srgbClr val="483304"/>
                </a:highlight>
                <a:latin typeface="Consolas" panose="020B0609020204030204" pitchFamily="34" charset="0"/>
                <a:ea typeface="Consolas" panose="020B0609020204030204" pitchFamily="34" charset="-122"/>
                <a:cs typeface="Consolas" panose="020B0609020204030204" pitchFamily="34" charset="-120"/>
              </a:rPr>
              <a:t>char</a:t>
            </a: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, and </a:t>
            </a:r>
            <a:r>
              <a:rPr lang="en-US" sz="1750" dirty="0">
                <a:solidFill>
                  <a:srgbClr val="FFFFFF"/>
                </a:solidFill>
                <a:highlight>
                  <a:srgbClr val="483304"/>
                </a:highlight>
                <a:latin typeface="Consolas" panose="020B0609020204030204" pitchFamily="34" charset="0"/>
                <a:ea typeface="Consolas" panose="020B0609020204030204" pitchFamily="34" charset="-122"/>
                <a:cs typeface="Consolas" panose="020B0609020204030204" pitchFamily="34" charset="-120"/>
              </a:rPr>
              <a:t>double</a:t>
            </a: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.</a:t>
            </a:r>
            <a:endParaRPr lang="en-US" sz="1750" dirty="0"/>
          </a:p>
        </p:txBody>
      </p:sp>
      <p:sp>
        <p:nvSpPr>
          <p:cNvPr id="11" name="Shape 7"/>
          <p:cNvSpPr/>
          <p:nvPr/>
        </p:nvSpPr>
        <p:spPr>
          <a:xfrm>
            <a:off x="5733574" y="3488769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7742">
            <a:solidFill>
              <a:srgbClr val="D7425E"/>
            </a:solidFill>
            <a:prstDash val="solid"/>
          </a:ln>
        </p:spPr>
      </p:sp>
      <p:sp>
        <p:nvSpPr>
          <p:cNvPr id="12" name="Text 8"/>
          <p:cNvSpPr/>
          <p:nvPr/>
        </p:nvSpPr>
        <p:spPr>
          <a:xfrm>
            <a:off x="5884426" y="3530441"/>
            <a:ext cx="198120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2625" dirty="0"/>
          </a:p>
        </p:txBody>
      </p:sp>
      <p:sp>
        <p:nvSpPr>
          <p:cNvPr id="13" name="Text 9"/>
          <p:cNvSpPr/>
          <p:nvPr/>
        </p:nvSpPr>
        <p:spPr>
          <a:xfrm>
            <a:off x="6455688" y="3565088"/>
            <a:ext cx="2440900" cy="69437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Variable Declaration</a:t>
            </a:r>
            <a:endParaRPr lang="en-US" sz="2185" dirty="0"/>
          </a:p>
        </p:txBody>
      </p:sp>
      <p:sp>
        <p:nvSpPr>
          <p:cNvPr id="14" name="Text 10"/>
          <p:cNvSpPr/>
          <p:nvPr/>
        </p:nvSpPr>
        <p:spPr>
          <a:xfrm>
            <a:off x="6455688" y="4481632"/>
            <a:ext cx="2440900" cy="108144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Variables must be declared before use. For example: </a:t>
            </a:r>
            <a:endParaRPr lang="en-US" sz="1750" dirty="0">
              <a:solidFill>
                <a:srgbClr val="FFFFFF"/>
              </a:solidFill>
              <a:latin typeface="PT Sans" pitchFamily="34" charset="0"/>
              <a:ea typeface="PT Sans" pitchFamily="34" charset="-122"/>
              <a:cs typeface="PT Sans" pitchFamily="34" charset="-120"/>
            </a:endParaRPr>
          </a:p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FFFFFF"/>
                </a:solidFill>
                <a:highlight>
                  <a:srgbClr val="483304"/>
                </a:highlight>
                <a:latin typeface="Consolas" panose="020B0609020204030204" pitchFamily="34" charset="0"/>
                <a:ea typeface="Consolas" panose="020B0609020204030204" pitchFamily="34" charset="-122"/>
                <a:cs typeface="Consolas" panose="020B0609020204030204" pitchFamily="34" charset="-120"/>
              </a:rPr>
              <a:t>int age;</a:t>
            </a:r>
            <a:endParaRPr lang="en-US" sz="1750" dirty="0"/>
          </a:p>
        </p:txBody>
      </p:sp>
      <p:sp>
        <p:nvSpPr>
          <p:cNvPr id="15" name="Shape 11"/>
          <p:cNvSpPr/>
          <p:nvPr/>
        </p:nvSpPr>
        <p:spPr>
          <a:xfrm>
            <a:off x="9118759" y="3488769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7742">
            <a:solidFill>
              <a:srgbClr val="DD785E"/>
            </a:solidFill>
            <a:prstDash val="solid"/>
          </a:ln>
        </p:spPr>
      </p:sp>
      <p:sp>
        <p:nvSpPr>
          <p:cNvPr id="16" name="Text 12"/>
          <p:cNvSpPr/>
          <p:nvPr/>
        </p:nvSpPr>
        <p:spPr>
          <a:xfrm>
            <a:off x="9269611" y="3530441"/>
            <a:ext cx="198120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3</a:t>
            </a:r>
            <a:endParaRPr lang="en-US" sz="2625" dirty="0"/>
          </a:p>
        </p:txBody>
      </p:sp>
      <p:sp>
        <p:nvSpPr>
          <p:cNvPr id="17" name="Text 13"/>
          <p:cNvSpPr/>
          <p:nvPr/>
        </p:nvSpPr>
        <p:spPr>
          <a:xfrm>
            <a:off x="9840873" y="3565088"/>
            <a:ext cx="2221944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Initialization</a:t>
            </a:r>
            <a:endParaRPr lang="en-US" sz="2185" dirty="0"/>
          </a:p>
        </p:txBody>
      </p:sp>
      <p:sp>
        <p:nvSpPr>
          <p:cNvPr id="18" name="Text 14"/>
          <p:cNvSpPr/>
          <p:nvPr/>
        </p:nvSpPr>
        <p:spPr>
          <a:xfrm>
            <a:off x="9840873" y="4134445"/>
            <a:ext cx="2440900" cy="143684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Variables can be initialized to a value during declaration. For example: </a:t>
            </a:r>
            <a:endParaRPr lang="en-US" sz="1750" dirty="0">
              <a:solidFill>
                <a:srgbClr val="FFFFFF"/>
              </a:solidFill>
              <a:latin typeface="PT Sans" pitchFamily="34" charset="0"/>
              <a:ea typeface="PT Sans" pitchFamily="34" charset="-122"/>
              <a:cs typeface="PT Sans" pitchFamily="34" charset="-120"/>
            </a:endParaRPr>
          </a:p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FFFFFF"/>
                </a:solidFill>
                <a:highlight>
                  <a:srgbClr val="483304"/>
                </a:highlight>
                <a:latin typeface="Consolas" panose="020B0609020204030204" pitchFamily="34" charset="0"/>
                <a:ea typeface="Consolas" panose="020B0609020204030204" pitchFamily="34" charset="-122"/>
                <a:cs typeface="Consolas" panose="020B0609020204030204" pitchFamily="34" charset="-120"/>
              </a:rPr>
              <a:t>int age = 25;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348389" y="2749868"/>
            <a:ext cx="5471160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Console Input/Output</a:t>
            </a:r>
            <a:endParaRPr lang="en-US" sz="4375" dirty="0"/>
          </a:p>
        </p:txBody>
      </p:sp>
      <p:sp>
        <p:nvSpPr>
          <p:cNvPr id="5" name="Text 2"/>
          <p:cNvSpPr/>
          <p:nvPr/>
        </p:nvSpPr>
        <p:spPr>
          <a:xfrm>
            <a:off x="2348389" y="3999667"/>
            <a:ext cx="2221944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cout</a:t>
            </a:r>
            <a:endParaRPr lang="en-US" sz="2185" dirty="0"/>
          </a:p>
        </p:txBody>
      </p:sp>
      <p:sp>
        <p:nvSpPr>
          <p:cNvPr id="6" name="Text 3"/>
          <p:cNvSpPr/>
          <p:nvPr/>
        </p:nvSpPr>
        <p:spPr>
          <a:xfrm>
            <a:off x="2348389" y="4569023"/>
            <a:ext cx="4695706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Used for console output in C++. Displays messages and data to the user.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593687" y="3999667"/>
            <a:ext cx="2221944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cin</a:t>
            </a:r>
            <a:endParaRPr lang="en-US" sz="2185" dirty="0"/>
          </a:p>
        </p:txBody>
      </p:sp>
      <p:sp>
        <p:nvSpPr>
          <p:cNvPr id="8" name="Text 5"/>
          <p:cNvSpPr/>
          <p:nvPr/>
        </p:nvSpPr>
        <p:spPr>
          <a:xfrm>
            <a:off x="7593687" y="4569023"/>
            <a:ext cx="4695706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Used for console input in C++. Accepts user input during program execution.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4579779" y="935673"/>
            <a:ext cx="5471160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5470"/>
              </a:lnSpc>
              <a:buNone/>
            </a:pPr>
            <a:r>
              <a:rPr lang="en-US" sz="4375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GO TO Statement</a:t>
            </a:r>
            <a:endParaRPr lang="en-US" sz="4375" dirty="0"/>
          </a:p>
        </p:txBody>
      </p:sp>
      <p:sp>
        <p:nvSpPr>
          <p:cNvPr id="5" name="Text 2"/>
          <p:cNvSpPr/>
          <p:nvPr/>
        </p:nvSpPr>
        <p:spPr>
          <a:xfrm>
            <a:off x="2348230" y="1993265"/>
            <a:ext cx="9738360" cy="212471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indent="0" algn="ctr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A rarely used control statement in modern programming. </a:t>
            </a:r>
            <a:endParaRPr lang="en-US" sz="2185" b="1" dirty="0">
              <a:solidFill>
                <a:srgbClr val="FFFFFF"/>
              </a:solidFill>
              <a:latin typeface="Nunito" pitchFamily="34" charset="0"/>
              <a:ea typeface="Nunito" pitchFamily="34" charset="-122"/>
              <a:cs typeface="Nunito" pitchFamily="34" charset="-120"/>
            </a:endParaRPr>
          </a:p>
          <a:p>
            <a:pPr indent="0" algn="ctr">
              <a:lnSpc>
                <a:spcPts val="2735"/>
              </a:lnSpc>
              <a:buNone/>
            </a:pPr>
            <a:endParaRPr lang="en-US" sz="2185" b="1" dirty="0">
              <a:solidFill>
                <a:srgbClr val="FFFFFF"/>
              </a:solidFill>
              <a:latin typeface="Nunito" pitchFamily="34" charset="0"/>
              <a:ea typeface="Nunito" pitchFamily="34" charset="-122"/>
              <a:cs typeface="Nunito" pitchFamily="34" charset="-120"/>
            </a:endParaRPr>
          </a:p>
          <a:p>
            <a:pPr indent="0" algn="ctr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Allows transferring control to a labeled statement. </a:t>
            </a:r>
            <a:endParaRPr lang="en-US" sz="2185" b="1" dirty="0">
              <a:solidFill>
                <a:srgbClr val="FFFFFF"/>
              </a:solidFill>
              <a:latin typeface="Nunito" pitchFamily="34" charset="0"/>
              <a:ea typeface="Nunito" pitchFamily="34" charset="-122"/>
              <a:cs typeface="Nunito" pitchFamily="34" charset="-120"/>
            </a:endParaRPr>
          </a:p>
          <a:p>
            <a:pPr indent="0" algn="ctr">
              <a:lnSpc>
                <a:spcPts val="2735"/>
              </a:lnSpc>
              <a:buNone/>
            </a:pPr>
            <a:endParaRPr lang="en-US" sz="2185" b="1" dirty="0">
              <a:solidFill>
                <a:srgbClr val="FFFFFF"/>
              </a:solidFill>
              <a:latin typeface="Nunito" pitchFamily="34" charset="0"/>
              <a:ea typeface="Nunito" pitchFamily="34" charset="-122"/>
              <a:cs typeface="Nunito" pitchFamily="34" charset="-120"/>
            </a:endParaRPr>
          </a:p>
          <a:p>
            <a:pPr indent="0" algn="ctr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Can lead to unstructured code and is generally discouraged.t</a:t>
            </a:r>
            <a:endParaRPr lang="en-US" sz="2185" dirty="0"/>
          </a:p>
        </p:txBody>
      </p:sp>
      <p:sp>
        <p:nvSpPr>
          <p:cNvPr id="6" name="Text 3"/>
          <p:cNvSpPr/>
          <p:nvPr/>
        </p:nvSpPr>
        <p:spPr>
          <a:xfrm>
            <a:off x="4921885" y="4417060"/>
            <a:ext cx="3873500" cy="61087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0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Example:</a:t>
            </a:r>
            <a:endParaRPr lang="en-US" sz="2000" dirty="0">
              <a:solidFill>
                <a:srgbClr val="FFFFFF"/>
              </a:solidFill>
              <a:latin typeface="PT Sans" pitchFamily="34" charset="0"/>
              <a:ea typeface="PT Sans" pitchFamily="34" charset="-122"/>
              <a:cs typeface="PT Sans" pitchFamily="34" charset="-120"/>
            </a:endParaRPr>
          </a:p>
          <a:p>
            <a:pPr marL="0" indent="0" algn="ctr">
              <a:lnSpc>
                <a:spcPts val="2800"/>
              </a:lnSpc>
              <a:buNone/>
            </a:pPr>
            <a:endParaRPr lang="en-US" sz="2000" dirty="0">
              <a:solidFill>
                <a:srgbClr val="FFFFFF"/>
              </a:solidFill>
              <a:latin typeface="PT Sans" pitchFamily="34" charset="0"/>
              <a:ea typeface="PT Sans" pitchFamily="34" charset="-122"/>
              <a:cs typeface="PT Sans" pitchFamily="34" charset="-12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5701030" y="5027930"/>
            <a:ext cx="3094990" cy="18046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l">
              <a:lnSpc>
                <a:spcPts val="2800"/>
              </a:lnSpc>
              <a:buNone/>
            </a:pPr>
            <a:r>
              <a:rPr lang="en-US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  <a:sym typeface="+mn-ea"/>
              </a:rPr>
              <a:t>goto label;</a:t>
            </a:r>
            <a:endParaRPr lang="en-US" dirty="0">
              <a:solidFill>
                <a:srgbClr val="FFFFFF"/>
              </a:solidFill>
              <a:latin typeface="PT Sans" pitchFamily="34" charset="0"/>
              <a:ea typeface="PT Sans" pitchFamily="34" charset="-122"/>
              <a:cs typeface="PT Sans" pitchFamily="34" charset="-120"/>
            </a:endParaRPr>
          </a:p>
          <a:p>
            <a:pPr marL="0" indent="0" algn="l">
              <a:lnSpc>
                <a:spcPts val="2800"/>
              </a:lnSpc>
              <a:buNone/>
            </a:pPr>
            <a:r>
              <a:rPr lang="en-US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  <a:sym typeface="+mn-ea"/>
              </a:rPr>
              <a:t>// ...</a:t>
            </a:r>
            <a:endParaRPr lang="en-US" dirty="0">
              <a:solidFill>
                <a:srgbClr val="FFFFFF"/>
              </a:solidFill>
              <a:latin typeface="PT Sans" pitchFamily="34" charset="0"/>
              <a:ea typeface="PT Sans" pitchFamily="34" charset="-122"/>
              <a:cs typeface="PT Sans" pitchFamily="34" charset="-120"/>
            </a:endParaRPr>
          </a:p>
          <a:p>
            <a:pPr marL="0" indent="0" algn="l">
              <a:lnSpc>
                <a:spcPts val="2800"/>
              </a:lnSpc>
              <a:buNone/>
            </a:pPr>
            <a:r>
              <a:rPr lang="en-US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  <a:sym typeface="+mn-ea"/>
              </a:rPr>
              <a:t>label:</a:t>
            </a:r>
            <a:endParaRPr lang="en-US" dirty="0">
              <a:solidFill>
                <a:srgbClr val="FFFFFF"/>
              </a:solidFill>
              <a:latin typeface="PT Sans" pitchFamily="34" charset="0"/>
              <a:ea typeface="PT Sans" pitchFamily="34" charset="-122"/>
              <a:cs typeface="PT Sans" pitchFamily="34" charset="-120"/>
            </a:endParaRPr>
          </a:p>
          <a:p>
            <a:pPr marL="0" indent="0" algn="l">
              <a:lnSpc>
                <a:spcPts val="2800"/>
              </a:lnSpc>
              <a:buNone/>
            </a:pPr>
            <a:r>
              <a:rPr lang="en-US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  <a:sym typeface="+mn-ea"/>
              </a:rPr>
              <a:t>// Code to execute</a:t>
            </a:r>
            <a:endParaRPr lang="en-US" dirty="0">
              <a:solidFill>
                <a:srgbClr val="FFFFFF"/>
              </a:solidFill>
              <a:latin typeface="PT Sans" pitchFamily="34" charset="0"/>
              <a:ea typeface="PT Sans" pitchFamily="34" charset="-122"/>
              <a:cs typeface="PT Sans" pitchFamily="34" charset="-120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348389" y="2823805"/>
            <a:ext cx="5935980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Preprocessor Directives</a:t>
            </a:r>
            <a:endParaRPr lang="en-US" sz="4375" dirty="0"/>
          </a:p>
        </p:txBody>
      </p:sp>
      <p:sp>
        <p:nvSpPr>
          <p:cNvPr id="5" name="Shape 2"/>
          <p:cNvSpPr/>
          <p:nvPr/>
        </p:nvSpPr>
        <p:spPr>
          <a:xfrm>
            <a:off x="2348389" y="3962519"/>
            <a:ext cx="9933503" cy="1443276"/>
          </a:xfrm>
          <a:prstGeom prst="roundRect">
            <a:avLst>
              <a:gd name="adj" fmla="val 27712"/>
            </a:avLst>
          </a:prstGeom>
          <a:solidFill>
            <a:srgbClr val="00002E"/>
          </a:solidFill>
          <a:ln w="55483">
            <a:solidFill>
              <a:srgbClr val="262654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626162" y="4158853"/>
            <a:ext cx="4463058" cy="37064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FFFFFF"/>
                </a:solidFill>
                <a:highlight>
                  <a:srgbClr val="483304"/>
                </a:highlight>
                <a:latin typeface="Consolas" panose="020B0609020204030204" pitchFamily="34" charset="0"/>
                <a:ea typeface="Consolas" panose="020B0609020204030204" pitchFamily="34" charset="-122"/>
                <a:cs typeface="Consolas" panose="020B0609020204030204" pitchFamily="34" charset="-120"/>
              </a:rPr>
              <a:t>#include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541181" y="4158853"/>
            <a:ext cx="4463058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Used to include libraries in C++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2626162" y="4838819"/>
            <a:ext cx="4463058" cy="37064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FFFFFF"/>
                </a:solidFill>
                <a:highlight>
                  <a:srgbClr val="483304"/>
                </a:highlight>
                <a:latin typeface="Consolas" panose="020B0609020204030204" pitchFamily="34" charset="0"/>
                <a:ea typeface="Consolas" panose="020B0609020204030204" pitchFamily="34" charset="-122"/>
                <a:cs typeface="Consolas" panose="020B0609020204030204" pitchFamily="34" charset="-120"/>
              </a:rPr>
              <a:t>#define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7541181" y="4838819"/>
            <a:ext cx="4463058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Used to define macros in C++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2100"/>
          </a:xfrm>
          <a:prstGeom prst="rect">
            <a:avLst/>
          </a:prstGeom>
          <a:solidFill>
            <a:srgbClr val="00002E">
              <a:alpha val="75000"/>
            </a:srgbClr>
          </a:solidFill>
          <a:ln w="52507">
            <a:solidFill>
              <a:srgbClr val="262654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613898" y="578287"/>
            <a:ext cx="4206359" cy="65722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175"/>
              </a:lnSpc>
              <a:buNone/>
            </a:pPr>
            <a:r>
              <a:rPr lang="en-US" sz="4140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Decision Making</a:t>
            </a:r>
            <a:endParaRPr lang="en-US" sz="4140" dirty="0"/>
          </a:p>
        </p:txBody>
      </p:sp>
      <p:sp>
        <p:nvSpPr>
          <p:cNvPr id="5" name="Shape 2"/>
          <p:cNvSpPr/>
          <p:nvPr/>
        </p:nvSpPr>
        <p:spPr>
          <a:xfrm>
            <a:off x="2613898" y="4823103"/>
            <a:ext cx="9402485" cy="26194"/>
          </a:xfrm>
          <a:prstGeom prst="rect">
            <a:avLst/>
          </a:prstGeom>
          <a:solidFill>
            <a:srgbClr val="262654"/>
          </a:solidFill>
        </p:spPr>
      </p:sp>
      <p:sp>
        <p:nvSpPr>
          <p:cNvPr id="6" name="Shape 3"/>
          <p:cNvSpPr/>
          <p:nvPr/>
        </p:nvSpPr>
        <p:spPr>
          <a:xfrm>
            <a:off x="4418171" y="4823103"/>
            <a:ext cx="26194" cy="736044"/>
          </a:xfrm>
          <a:prstGeom prst="rect">
            <a:avLst/>
          </a:prstGeom>
          <a:solidFill>
            <a:srgbClr val="F2B42D"/>
          </a:solidFill>
        </p:spPr>
      </p:sp>
      <p:sp>
        <p:nvSpPr>
          <p:cNvPr id="7" name="Shape 4"/>
          <p:cNvSpPr/>
          <p:nvPr/>
        </p:nvSpPr>
        <p:spPr>
          <a:xfrm>
            <a:off x="4194691" y="4586526"/>
            <a:ext cx="473154" cy="473154"/>
          </a:xfrm>
          <a:prstGeom prst="roundRect">
            <a:avLst>
              <a:gd name="adj" fmla="val 80011"/>
            </a:avLst>
          </a:prstGeom>
          <a:solidFill>
            <a:srgbClr val="00002E"/>
          </a:solidFill>
          <a:ln w="26194">
            <a:solidFill>
              <a:srgbClr val="F2B42D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4336018" y="4625935"/>
            <a:ext cx="190500" cy="39433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105"/>
              </a:lnSpc>
              <a:buNone/>
            </a:pPr>
            <a:r>
              <a:rPr lang="en-US" sz="2485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2485" dirty="0"/>
          </a:p>
        </p:txBody>
      </p:sp>
      <p:sp>
        <p:nvSpPr>
          <p:cNvPr id="9" name="Text 6"/>
          <p:cNvSpPr/>
          <p:nvPr/>
        </p:nvSpPr>
        <p:spPr>
          <a:xfrm>
            <a:off x="3379708" y="5769531"/>
            <a:ext cx="2103120" cy="32861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590"/>
              </a:lnSpc>
              <a:buNone/>
            </a:pPr>
            <a:r>
              <a:rPr lang="en-US" sz="2070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if statement</a:t>
            </a:r>
            <a:endParaRPr lang="en-US" sz="2070" dirty="0"/>
          </a:p>
        </p:txBody>
      </p:sp>
      <p:sp>
        <p:nvSpPr>
          <p:cNvPr id="10" name="Text 7"/>
          <p:cNvSpPr/>
          <p:nvPr/>
        </p:nvSpPr>
        <p:spPr>
          <a:xfrm>
            <a:off x="2824163" y="6308408"/>
            <a:ext cx="3214211" cy="100905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1655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Used for conditional execution. Allows us to execute a block of code if a certain condition is met.</a:t>
            </a:r>
            <a:endParaRPr lang="en-US" sz="1655" dirty="0"/>
          </a:p>
        </p:txBody>
      </p:sp>
      <p:sp>
        <p:nvSpPr>
          <p:cNvPr id="11" name="Shape 8"/>
          <p:cNvSpPr/>
          <p:nvPr/>
        </p:nvSpPr>
        <p:spPr>
          <a:xfrm>
            <a:off x="6340673" y="4087058"/>
            <a:ext cx="26194" cy="736044"/>
          </a:xfrm>
          <a:prstGeom prst="rect">
            <a:avLst/>
          </a:prstGeom>
          <a:solidFill>
            <a:srgbClr val="D7425E"/>
          </a:solidFill>
        </p:spPr>
      </p:sp>
      <p:sp>
        <p:nvSpPr>
          <p:cNvPr id="12" name="Shape 9"/>
          <p:cNvSpPr/>
          <p:nvPr/>
        </p:nvSpPr>
        <p:spPr>
          <a:xfrm>
            <a:off x="6117193" y="4586526"/>
            <a:ext cx="473154" cy="473154"/>
          </a:xfrm>
          <a:prstGeom prst="roundRect">
            <a:avLst>
              <a:gd name="adj" fmla="val 80011"/>
            </a:avLst>
          </a:prstGeom>
          <a:solidFill>
            <a:srgbClr val="00002E"/>
          </a:solidFill>
          <a:ln w="26194">
            <a:solidFill>
              <a:srgbClr val="D7425E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6258520" y="4625935"/>
            <a:ext cx="190500" cy="39433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105"/>
              </a:lnSpc>
              <a:buNone/>
            </a:pPr>
            <a:r>
              <a:rPr lang="en-US" sz="2485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2485" dirty="0"/>
          </a:p>
        </p:txBody>
      </p:sp>
      <p:sp>
        <p:nvSpPr>
          <p:cNvPr id="14" name="Text 11"/>
          <p:cNvSpPr/>
          <p:nvPr/>
        </p:nvSpPr>
        <p:spPr>
          <a:xfrm>
            <a:off x="5302210" y="1656040"/>
            <a:ext cx="2103120" cy="32861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590"/>
              </a:lnSpc>
              <a:buNone/>
            </a:pPr>
            <a:r>
              <a:rPr lang="en-US" sz="2070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if-else statement</a:t>
            </a:r>
            <a:endParaRPr lang="en-US" sz="2070" dirty="0"/>
          </a:p>
        </p:txBody>
      </p:sp>
      <p:sp>
        <p:nvSpPr>
          <p:cNvPr id="15" name="Text 12"/>
          <p:cNvSpPr/>
          <p:nvPr/>
        </p:nvSpPr>
        <p:spPr>
          <a:xfrm>
            <a:off x="4746665" y="2194917"/>
            <a:ext cx="3214330" cy="168175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1655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Provides branching based on a single condition. Enables the execution of different code based on whether a condition is true or false.</a:t>
            </a:r>
            <a:endParaRPr lang="en-US" sz="1655" dirty="0"/>
          </a:p>
        </p:txBody>
      </p:sp>
      <p:sp>
        <p:nvSpPr>
          <p:cNvPr id="16" name="Shape 13"/>
          <p:cNvSpPr/>
          <p:nvPr/>
        </p:nvSpPr>
        <p:spPr>
          <a:xfrm>
            <a:off x="8263176" y="4823103"/>
            <a:ext cx="26194" cy="736044"/>
          </a:xfrm>
          <a:prstGeom prst="rect">
            <a:avLst/>
          </a:prstGeom>
          <a:solidFill>
            <a:srgbClr val="DD785E"/>
          </a:solidFill>
        </p:spPr>
      </p:sp>
      <p:sp>
        <p:nvSpPr>
          <p:cNvPr id="17" name="Shape 14"/>
          <p:cNvSpPr/>
          <p:nvPr/>
        </p:nvSpPr>
        <p:spPr>
          <a:xfrm>
            <a:off x="8039695" y="4586526"/>
            <a:ext cx="473154" cy="473154"/>
          </a:xfrm>
          <a:prstGeom prst="roundRect">
            <a:avLst>
              <a:gd name="adj" fmla="val 80011"/>
            </a:avLst>
          </a:prstGeom>
          <a:solidFill>
            <a:srgbClr val="00002E"/>
          </a:solidFill>
          <a:ln w="26194">
            <a:solidFill>
              <a:srgbClr val="DD785E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8181023" y="4625935"/>
            <a:ext cx="190500" cy="39433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105"/>
              </a:lnSpc>
              <a:buNone/>
            </a:pPr>
            <a:r>
              <a:rPr lang="en-US" sz="2485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3</a:t>
            </a:r>
            <a:endParaRPr lang="en-US" sz="2485" dirty="0"/>
          </a:p>
        </p:txBody>
      </p:sp>
      <p:sp>
        <p:nvSpPr>
          <p:cNvPr id="19" name="Text 16"/>
          <p:cNvSpPr/>
          <p:nvPr/>
        </p:nvSpPr>
        <p:spPr>
          <a:xfrm>
            <a:off x="7224712" y="5769531"/>
            <a:ext cx="2103120" cy="32861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590"/>
              </a:lnSpc>
              <a:buNone/>
            </a:pPr>
            <a:r>
              <a:rPr lang="en-US" sz="2070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else-if ladder</a:t>
            </a:r>
            <a:endParaRPr lang="en-US" sz="2070" dirty="0"/>
          </a:p>
        </p:txBody>
      </p:sp>
      <p:sp>
        <p:nvSpPr>
          <p:cNvPr id="20" name="Text 17"/>
          <p:cNvSpPr/>
          <p:nvPr/>
        </p:nvSpPr>
        <p:spPr>
          <a:xfrm>
            <a:off x="6669167" y="6308408"/>
            <a:ext cx="3214330" cy="134540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1655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Allows multiple conditions to be tested in sequence. Offers greater flexibility than a simple if-else statement.</a:t>
            </a:r>
            <a:endParaRPr lang="en-US" sz="1655" dirty="0"/>
          </a:p>
        </p:txBody>
      </p:sp>
      <p:sp>
        <p:nvSpPr>
          <p:cNvPr id="21" name="Shape 18"/>
          <p:cNvSpPr/>
          <p:nvPr/>
        </p:nvSpPr>
        <p:spPr>
          <a:xfrm>
            <a:off x="10185797" y="4087058"/>
            <a:ext cx="26194" cy="736044"/>
          </a:xfrm>
          <a:prstGeom prst="rect">
            <a:avLst/>
          </a:prstGeom>
          <a:solidFill>
            <a:srgbClr val="48A8E2"/>
          </a:solidFill>
        </p:spPr>
      </p:sp>
      <p:sp>
        <p:nvSpPr>
          <p:cNvPr id="22" name="Shape 19"/>
          <p:cNvSpPr/>
          <p:nvPr/>
        </p:nvSpPr>
        <p:spPr>
          <a:xfrm>
            <a:off x="9962317" y="4586526"/>
            <a:ext cx="473154" cy="473154"/>
          </a:xfrm>
          <a:prstGeom prst="roundRect">
            <a:avLst>
              <a:gd name="adj" fmla="val 80011"/>
            </a:avLst>
          </a:prstGeom>
          <a:solidFill>
            <a:srgbClr val="00002E"/>
          </a:solidFill>
          <a:ln w="26194">
            <a:solidFill>
              <a:srgbClr val="48A8E2"/>
            </a:solidFill>
            <a:prstDash val="solid"/>
          </a:ln>
        </p:spPr>
      </p:sp>
      <p:sp>
        <p:nvSpPr>
          <p:cNvPr id="23" name="Text 20"/>
          <p:cNvSpPr/>
          <p:nvPr/>
        </p:nvSpPr>
        <p:spPr>
          <a:xfrm>
            <a:off x="10103644" y="4625935"/>
            <a:ext cx="190500" cy="39433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105"/>
              </a:lnSpc>
              <a:buNone/>
            </a:pPr>
            <a:r>
              <a:rPr lang="en-US" sz="2485" b="1" dirty="0">
                <a:solidFill>
                  <a:srgbClr val="48A8E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4</a:t>
            </a:r>
            <a:endParaRPr lang="en-US" sz="2485" dirty="0"/>
          </a:p>
        </p:txBody>
      </p:sp>
      <p:sp>
        <p:nvSpPr>
          <p:cNvPr id="24" name="Text 21"/>
          <p:cNvSpPr/>
          <p:nvPr/>
        </p:nvSpPr>
        <p:spPr>
          <a:xfrm>
            <a:off x="9147334" y="1656040"/>
            <a:ext cx="2103120" cy="32861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590"/>
              </a:lnSpc>
              <a:buNone/>
            </a:pPr>
            <a:r>
              <a:rPr lang="en-US" sz="2070" b="1" dirty="0">
                <a:solidFill>
                  <a:srgbClr val="48A8E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switch statement</a:t>
            </a:r>
            <a:endParaRPr lang="en-US" sz="2070" dirty="0"/>
          </a:p>
        </p:txBody>
      </p:sp>
      <p:sp>
        <p:nvSpPr>
          <p:cNvPr id="25" name="Text 22"/>
          <p:cNvSpPr/>
          <p:nvPr/>
        </p:nvSpPr>
        <p:spPr>
          <a:xfrm>
            <a:off x="8591788" y="2194917"/>
            <a:ext cx="3214330" cy="168175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1655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Used for multi-way branching based on the value of an expression. Offers a concise and readable way of writing code involving multiple selections.</a:t>
            </a:r>
            <a:endParaRPr lang="en-US" sz="165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3838</Words>
  <Application>WPS Presentation</Application>
  <PresentationFormat>On-screen Show (16:9)</PresentationFormat>
  <Paragraphs>180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30" baseType="lpstr">
      <vt:lpstr>Arial</vt:lpstr>
      <vt:lpstr>SimSun</vt:lpstr>
      <vt:lpstr>Wingdings</vt:lpstr>
      <vt:lpstr>Nunito</vt:lpstr>
      <vt:lpstr>Segoe Print</vt:lpstr>
      <vt:lpstr>Nunito</vt:lpstr>
      <vt:lpstr>Nunito</vt:lpstr>
      <vt:lpstr>PT Sans</vt:lpstr>
      <vt:lpstr>PT Sans</vt:lpstr>
      <vt:lpstr>PT Sans</vt:lpstr>
      <vt:lpstr>Consolas</vt:lpstr>
      <vt:lpstr>Consolas</vt:lpstr>
      <vt:lpstr>Consolas</vt:lpstr>
      <vt:lpstr>Calibri</vt:lpstr>
      <vt:lpstr>Microsoft YaHei</vt:lpstr>
      <vt:lpstr>Arial Unicode MS</vt:lpstr>
      <vt:lpstr>MingLiU-ExtB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Coding Blocks</cp:lastModifiedBy>
  <cp:revision>2</cp:revision>
  <dcterms:created xsi:type="dcterms:W3CDTF">2023-09-03T09:11:00Z</dcterms:created>
  <dcterms:modified xsi:type="dcterms:W3CDTF">2023-09-03T09:34:15Z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0A5389DDC53E41BDA3A6550B1F7688A4</vt:lpwstr>
  </property>
  <property fmtid="{D5CDD505-2E9C-101B-9397-08002B2CF9AE}" pid="3" name="KSOProductBuildVer">
    <vt:lpwstr>1033-11.2.0.11219</vt:lpwstr>
  </property>
</Properties>
</file>