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8" r:id="rId5"/>
    <p:sldId id="260" r:id="rId6"/>
    <p:sldId id="28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3" r:id="rId16"/>
    <p:sldId id="271" r:id="rId17"/>
    <p:sldId id="272" r:id="rId18"/>
    <p:sldId id="29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5852" y="2712212"/>
            <a:ext cx="643229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001"/>
            <a:ext cx="7145680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0717"/>
            <a:ext cx="2816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>
                <a:solidFill>
                  <a:srgbClr val="BC5C45"/>
                </a:solidFill>
                <a:latin typeface="Verdana"/>
                <a:cs typeface="Verdana"/>
              </a:rPr>
              <a:t>FUNDAMENTALS </a:t>
            </a:r>
            <a:r>
              <a:rPr sz="2500" spc="-310" dirty="0">
                <a:solidFill>
                  <a:srgbClr val="BC5C45"/>
                </a:solidFill>
                <a:latin typeface="Verdana"/>
                <a:cs typeface="Verdana"/>
              </a:rPr>
              <a:t>-</a:t>
            </a:r>
            <a:r>
              <a:rPr sz="2500" spc="-27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90" dirty="0">
                <a:solidFill>
                  <a:srgbClr val="BC5C45"/>
                </a:solidFill>
                <a:latin typeface="Verdana"/>
                <a:cs typeface="Verdana"/>
              </a:rPr>
              <a:t>I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842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 </a:t>
            </a:r>
            <a:r>
              <a:rPr sz="1800" spc="-8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sz="1800" spc="-3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24242"/>
                </a:solidFill>
                <a:latin typeface="Verdana"/>
                <a:cs typeface="Verdana"/>
              </a:rPr>
              <a:t>C++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2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53200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smtClean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14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K</a:t>
            </a:r>
            <a:r>
              <a:rPr spc="-60" dirty="0"/>
              <a:t>e</a:t>
            </a:r>
            <a:r>
              <a:rPr spc="-45" dirty="0"/>
              <a:t>ywor</a:t>
            </a:r>
            <a:r>
              <a:rPr spc="-35" dirty="0"/>
              <a:t>d</a:t>
            </a:r>
            <a:r>
              <a:rPr spc="-425" dirty="0"/>
              <a:t>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61784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Some </a:t>
            </a:r>
            <a:r>
              <a:rPr sz="2400" spc="-90" dirty="0">
                <a:latin typeface="Verdana"/>
                <a:cs typeface="Verdana"/>
              </a:rPr>
              <a:t>reserve </a:t>
            </a:r>
            <a:r>
              <a:rPr sz="2400" spc="-70" dirty="0">
                <a:latin typeface="Verdana"/>
                <a:cs typeface="Verdana"/>
              </a:rPr>
              <a:t>words </a:t>
            </a:r>
            <a:r>
              <a:rPr sz="2400" spc="10" dirty="0">
                <a:latin typeface="Verdana"/>
                <a:cs typeface="Verdana"/>
              </a:rPr>
              <a:t>which </a:t>
            </a:r>
            <a:r>
              <a:rPr sz="2400" spc="60" dirty="0">
                <a:latin typeface="Verdana"/>
                <a:cs typeface="Verdana"/>
              </a:rPr>
              <a:t>cannot </a:t>
            </a:r>
            <a:r>
              <a:rPr sz="2400" spc="135" dirty="0">
                <a:latin typeface="Verdana"/>
                <a:cs typeface="Verdana"/>
              </a:rPr>
              <a:t>be  </a:t>
            </a:r>
            <a:r>
              <a:rPr lang="en-US" sz="2400" spc="135" dirty="0" smtClean="0">
                <a:latin typeface="Verdana"/>
                <a:cs typeface="Verdana"/>
              </a:rPr>
              <a:t>            </a:t>
            </a:r>
            <a:r>
              <a:rPr sz="2400" spc="-80" dirty="0" smtClean="0">
                <a:latin typeface="Verdana"/>
                <a:cs typeface="Verdana"/>
              </a:rPr>
              <a:t>used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sz="2400" spc="-65" dirty="0" smtClean="0">
                <a:latin typeface="Verdana"/>
                <a:cs typeface="Verdana"/>
              </a:rPr>
              <a:t>as</a:t>
            </a:r>
            <a:r>
              <a:rPr sz="2400" spc="-180" dirty="0" smtClean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identifiers</a:t>
            </a:r>
            <a:endParaRPr sz="2400" dirty="0">
              <a:latin typeface="Verdana"/>
              <a:cs typeface="Verdana"/>
            </a:endParaRPr>
          </a:p>
          <a:p>
            <a:pPr marL="287020" marR="475615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These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basically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part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grammar  </a:t>
            </a:r>
            <a:r>
              <a:rPr sz="2400" spc="-60" dirty="0">
                <a:latin typeface="Verdana"/>
                <a:cs typeface="Verdana"/>
              </a:rPr>
              <a:t>representing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24091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95" dirty="0">
                <a:latin typeface="Verdana"/>
                <a:cs typeface="Verdana"/>
              </a:rPr>
              <a:t>E.g:</a:t>
            </a:r>
            <a:r>
              <a:rPr sz="2400" spc="-49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if,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while,	</a:t>
            </a:r>
            <a:r>
              <a:rPr sz="2400" spc="-135" dirty="0">
                <a:latin typeface="Verdana"/>
                <a:cs typeface="Verdana"/>
              </a:rPr>
              <a:t>return, </a:t>
            </a:r>
            <a:r>
              <a:rPr sz="2400" spc="40" dirty="0">
                <a:latin typeface="Verdana"/>
                <a:cs typeface="Verdana"/>
              </a:rPr>
              <a:t>namespace,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192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</a:t>
            </a:r>
            <a:r>
              <a:rPr spc="-305" dirty="0"/>
              <a:t> </a:t>
            </a:r>
            <a:r>
              <a:rPr spc="-85" dirty="0"/>
              <a:t>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34455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As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know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need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variables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store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75" dirty="0">
                <a:latin typeface="Verdana"/>
                <a:cs typeface="Verdana"/>
              </a:rPr>
              <a:t>information.</a:t>
            </a:r>
            <a:endParaRPr sz="2400" dirty="0">
              <a:latin typeface="Verdana"/>
              <a:cs typeface="Verdana"/>
            </a:endParaRPr>
          </a:p>
          <a:p>
            <a:pPr marL="287020" marR="11557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5" dirty="0">
                <a:latin typeface="Verdana"/>
                <a:cs typeface="Verdana"/>
              </a:rPr>
              <a:t>We </a:t>
            </a:r>
            <a:r>
              <a:rPr sz="2400" spc="-65" dirty="0">
                <a:latin typeface="Verdana"/>
                <a:cs typeface="Verdana"/>
              </a:rPr>
              <a:t>might </a:t>
            </a:r>
            <a:r>
              <a:rPr sz="2400" spc="5" dirty="0">
                <a:latin typeface="Verdana"/>
                <a:cs typeface="Verdana"/>
              </a:rPr>
              <a:t>want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05" dirty="0">
                <a:latin typeface="Verdana"/>
                <a:cs typeface="Verdana"/>
              </a:rPr>
              <a:t>store </a:t>
            </a:r>
            <a:r>
              <a:rPr sz="2400" spc="-60" dirty="0">
                <a:latin typeface="Verdana"/>
                <a:cs typeface="Verdana"/>
              </a:rPr>
              <a:t>information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variable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like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character,  </a:t>
            </a:r>
            <a:r>
              <a:rPr sz="2400" dirty="0">
                <a:latin typeface="Verdana"/>
                <a:cs typeface="Verdana"/>
              </a:rPr>
              <a:t>whole </a:t>
            </a:r>
            <a:r>
              <a:rPr sz="2400" spc="-100" dirty="0">
                <a:latin typeface="Verdana"/>
                <a:cs typeface="Verdana"/>
              </a:rPr>
              <a:t>numbers,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30" dirty="0">
                <a:latin typeface="Verdana"/>
                <a:cs typeface="Verdana"/>
              </a:rPr>
              <a:t>floating </a:t>
            </a:r>
            <a:r>
              <a:rPr sz="2400" spc="-55" dirty="0">
                <a:latin typeface="Verdana"/>
                <a:cs typeface="Verdana"/>
              </a:rPr>
              <a:t>point,  </a:t>
            </a:r>
            <a:r>
              <a:rPr sz="2400" spc="60" dirty="0">
                <a:latin typeface="Verdana"/>
                <a:cs typeface="Verdana"/>
              </a:rPr>
              <a:t>boolean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Based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data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variable,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509" dirty="0" smtClean="0">
                <a:latin typeface="Verdana"/>
                <a:cs typeface="Verdana"/>
              </a:rPr>
              <a:t>t</a:t>
            </a:r>
            <a:r>
              <a:rPr lang="en-US" sz="2400" spc="-509" dirty="0" smtClean="0">
                <a:latin typeface="Verdana"/>
                <a:cs typeface="Verdana"/>
              </a:rPr>
              <a:t> </a:t>
            </a:r>
            <a:r>
              <a:rPr sz="2400" spc="-509" dirty="0" smtClean="0">
                <a:latin typeface="Verdana"/>
                <a:cs typeface="Verdana"/>
              </a:rPr>
              <a:t>h</a:t>
            </a:r>
            <a:r>
              <a:rPr lang="en-US" sz="2400" spc="-509" dirty="0" smtClean="0">
                <a:latin typeface="Verdana"/>
                <a:cs typeface="Verdana"/>
              </a:rPr>
              <a:t> </a:t>
            </a:r>
            <a:r>
              <a:rPr sz="2400" spc="-509" dirty="0" smtClean="0">
                <a:latin typeface="Verdana"/>
                <a:cs typeface="Verdana"/>
              </a:rPr>
              <a:t>e  </a:t>
            </a:r>
            <a:r>
              <a:rPr sz="2400" spc="5" dirty="0">
                <a:latin typeface="Verdana"/>
                <a:cs typeface="Verdana"/>
              </a:rPr>
              <a:t>operating </a:t>
            </a:r>
            <a:r>
              <a:rPr sz="2400" spc="-145" dirty="0">
                <a:latin typeface="Verdana"/>
                <a:cs typeface="Verdana"/>
              </a:rPr>
              <a:t>system </a:t>
            </a:r>
            <a:r>
              <a:rPr sz="2400" b="1" spc="-155" dirty="0">
                <a:latin typeface="Verdana"/>
                <a:cs typeface="Verdana"/>
              </a:rPr>
              <a:t>allocates </a:t>
            </a:r>
            <a:r>
              <a:rPr sz="2400" b="1" spc="-225" dirty="0">
                <a:latin typeface="Verdana"/>
                <a:cs typeface="Verdana"/>
              </a:rPr>
              <a:t>memory </a:t>
            </a:r>
            <a:r>
              <a:rPr sz="2400" spc="90" dirty="0">
                <a:latin typeface="Verdana"/>
                <a:cs typeface="Verdana"/>
              </a:rPr>
              <a:t>and  </a:t>
            </a:r>
            <a:r>
              <a:rPr sz="2400" b="1" spc="-270" dirty="0">
                <a:latin typeface="Verdana"/>
                <a:cs typeface="Verdana"/>
              </a:rPr>
              <a:t>interprets </a:t>
            </a:r>
            <a:r>
              <a:rPr sz="2400" b="1" spc="-235" dirty="0">
                <a:latin typeface="Verdana"/>
                <a:cs typeface="Verdana"/>
              </a:rPr>
              <a:t>the </a:t>
            </a:r>
            <a:r>
              <a:rPr sz="2400" b="1" spc="-180" dirty="0">
                <a:latin typeface="Verdana"/>
                <a:cs typeface="Verdana"/>
              </a:rPr>
              <a:t>combination </a:t>
            </a:r>
            <a:r>
              <a:rPr sz="2400" b="1" spc="-229" dirty="0">
                <a:latin typeface="Verdana"/>
                <a:cs typeface="Verdana"/>
              </a:rPr>
              <a:t>of </a:t>
            </a:r>
            <a:r>
              <a:rPr sz="2400" b="1" spc="-370" dirty="0">
                <a:latin typeface="Verdana"/>
                <a:cs typeface="Verdana"/>
              </a:rPr>
              <a:t>0s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370" dirty="0">
                <a:latin typeface="Verdana"/>
                <a:cs typeface="Verdana"/>
              </a:rPr>
              <a:t>1s </a:t>
            </a:r>
            <a:r>
              <a:rPr sz="2400" b="1" spc="-260" dirty="0">
                <a:latin typeface="Verdana"/>
                <a:cs typeface="Verdana"/>
              </a:rPr>
              <a:t>in  that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225" dirty="0">
                <a:latin typeface="Verdana"/>
                <a:cs typeface="Verdana"/>
              </a:rPr>
              <a:t>memory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58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Primitive </a:t>
            </a:r>
            <a:r>
              <a:rPr spc="65" dirty="0"/>
              <a:t>Data</a:t>
            </a:r>
            <a:r>
              <a:rPr spc="-385" dirty="0"/>
              <a:t> </a:t>
            </a:r>
            <a:r>
              <a:rPr spc="-170" dirty="0"/>
              <a:t>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835023"/>
            <a:ext cx="482981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dirty="0">
                <a:latin typeface="Verdana"/>
                <a:cs typeface="Verdana"/>
              </a:rPr>
              <a:t>Boolean</a:t>
            </a:r>
            <a:r>
              <a:rPr sz="2400" spc="-41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40" dirty="0">
                <a:latin typeface="Verdana"/>
                <a:cs typeface="Verdana"/>
              </a:rPr>
              <a:t>bool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35" dirty="0">
                <a:latin typeface="Verdana"/>
                <a:cs typeface="Verdana"/>
              </a:rPr>
              <a:t>Character</a:t>
            </a:r>
            <a:r>
              <a:rPr sz="2400" spc="-43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35" dirty="0">
                <a:latin typeface="Verdana"/>
                <a:cs typeface="Verdana"/>
              </a:rPr>
              <a:t>char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85" dirty="0">
                <a:latin typeface="Verdana"/>
                <a:cs typeface="Verdana"/>
              </a:rPr>
              <a:t>Integer </a:t>
            </a:r>
            <a:r>
              <a:rPr sz="2400" spc="-325" dirty="0">
                <a:latin typeface="Verdana"/>
                <a:cs typeface="Verdana"/>
              </a:rPr>
              <a:t>–</a:t>
            </a:r>
            <a:r>
              <a:rPr sz="2400" spc="-6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0" dirty="0">
                <a:latin typeface="Verdana"/>
                <a:cs typeface="Verdana"/>
              </a:rPr>
              <a:t>Floating </a:t>
            </a:r>
            <a:r>
              <a:rPr sz="2400" spc="-55" dirty="0">
                <a:latin typeface="Verdana"/>
                <a:cs typeface="Verdana"/>
              </a:rPr>
              <a:t>Point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float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Double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Floating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Point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80" dirty="0">
                <a:latin typeface="Verdana"/>
                <a:cs typeface="Verdana"/>
              </a:rPr>
              <a:t>double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09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 </a:t>
            </a:r>
            <a:r>
              <a:rPr dirty="0"/>
              <a:t>type</a:t>
            </a:r>
            <a:r>
              <a:rPr spc="-600" dirty="0"/>
              <a:t> </a:t>
            </a:r>
            <a:r>
              <a:rPr spc="-114" dirty="0"/>
              <a:t>modifiers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37921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Verdana"/>
                <a:cs typeface="Verdana"/>
              </a:rPr>
              <a:t>Several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can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modified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these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modifiers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signed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Verdana"/>
                <a:cs typeface="Verdana"/>
              </a:rPr>
              <a:t>unsigned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6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5" dirty="0">
                <a:latin typeface="Verdana"/>
                <a:cs typeface="Verdana"/>
              </a:rPr>
              <a:t>short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7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latin typeface="Verdana"/>
                <a:cs typeface="Verdana"/>
              </a:rPr>
              <a:t>long</a:t>
            </a:r>
            <a:endParaRPr lang="en-US" sz="2400" spc="-5" dirty="0" smtClean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629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 </a:t>
            </a:r>
            <a:r>
              <a:rPr spc="-85" dirty="0"/>
              <a:t>types </a:t>
            </a:r>
            <a:r>
              <a:rPr spc="-434" dirty="0"/>
              <a:t>– </a:t>
            </a:r>
            <a:r>
              <a:rPr spc="-204" dirty="0"/>
              <a:t>size </a:t>
            </a:r>
            <a:r>
              <a:rPr spc="125" dirty="0"/>
              <a:t>and</a:t>
            </a:r>
            <a:r>
              <a:rPr spc="-615" dirty="0"/>
              <a:t> </a:t>
            </a:r>
            <a:r>
              <a:rPr spc="-35" dirty="0"/>
              <a:t>range!</a:t>
            </a:r>
          </a:p>
        </p:txBody>
      </p:sp>
      <p:sp>
        <p:nvSpPr>
          <p:cNvPr id="3" name="object 3"/>
          <p:cNvSpPr/>
          <p:nvPr/>
        </p:nvSpPr>
        <p:spPr>
          <a:xfrm>
            <a:off x="2397251" y="1441703"/>
            <a:ext cx="4479036" cy="4390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8503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Variables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521"/>
            <a:ext cx="6929120" cy="422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229" dirty="0">
                <a:latin typeface="Verdana"/>
                <a:cs typeface="Verdana"/>
              </a:rPr>
              <a:t>C++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105" dirty="0">
                <a:latin typeface="Verdana"/>
                <a:cs typeface="Verdana"/>
              </a:rPr>
              <a:t>strongly </a:t>
            </a:r>
            <a:r>
              <a:rPr sz="2200" spc="20" dirty="0">
                <a:latin typeface="Verdana"/>
                <a:cs typeface="Verdana"/>
              </a:rPr>
              <a:t>typed language,</a:t>
            </a:r>
            <a:r>
              <a:rPr sz="2200" spc="-52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so </a:t>
            </a:r>
            <a:r>
              <a:rPr sz="2200" spc="-50" dirty="0">
                <a:latin typeface="Verdana"/>
                <a:cs typeface="Verdana"/>
              </a:rPr>
              <a:t>every</a:t>
            </a:r>
            <a:endParaRPr sz="2200" dirty="0">
              <a:latin typeface="Verdana"/>
              <a:cs typeface="Verdana"/>
            </a:endParaRPr>
          </a:p>
          <a:p>
            <a:pPr marL="287020">
              <a:lnSpc>
                <a:spcPts val="2375"/>
              </a:lnSpc>
            </a:pPr>
            <a:r>
              <a:rPr sz="2200" spc="-15" dirty="0">
                <a:latin typeface="Verdana"/>
                <a:cs typeface="Verdana"/>
              </a:rPr>
              <a:t>variable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must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be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defined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before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using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55" dirty="0">
                <a:latin typeface="Verdana"/>
                <a:cs typeface="Verdana"/>
              </a:rPr>
              <a:t>it.</a:t>
            </a:r>
            <a:endParaRPr sz="2200" dirty="0">
              <a:latin typeface="Verdana"/>
              <a:cs typeface="Verdana"/>
            </a:endParaRPr>
          </a:p>
          <a:p>
            <a:pPr marL="287020" marR="760730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variablelist;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//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(eg.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int),  </a:t>
            </a:r>
            <a:r>
              <a:rPr sz="2200" dirty="0">
                <a:latin typeface="Verdana"/>
                <a:cs typeface="Verdana"/>
              </a:rPr>
              <a:t>varName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name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variable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95" dirty="0">
                <a:latin typeface="Verdana"/>
                <a:cs typeface="Verdana"/>
              </a:rPr>
              <a:t>e.g:</a:t>
            </a:r>
            <a:endParaRPr sz="22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10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000" spc="-105" dirty="0">
                <a:latin typeface="Verdana"/>
                <a:cs typeface="Verdana"/>
              </a:rPr>
              <a:t>int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85" dirty="0">
                <a:latin typeface="Verdana"/>
                <a:cs typeface="Verdana"/>
              </a:rPr>
              <a:t>sum;</a:t>
            </a:r>
            <a:endParaRPr sz="20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000" spc="30" dirty="0">
                <a:latin typeface="Verdana"/>
                <a:cs typeface="Verdana"/>
              </a:rPr>
              <a:t>char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ch;</a:t>
            </a:r>
            <a:endParaRPr sz="2000" dirty="0">
              <a:latin typeface="Verdana"/>
              <a:cs typeface="Verdana"/>
            </a:endParaRPr>
          </a:p>
          <a:p>
            <a:pPr marL="584200" indent="-274320">
              <a:lnSpc>
                <a:spcPts val="2395"/>
              </a:lnSpc>
              <a:buClr>
                <a:srgbClr val="BC5C45"/>
              </a:buClr>
              <a:buSzPct val="75000"/>
              <a:buAutoNum type="romanLcPeriod"/>
              <a:tabLst>
                <a:tab pos="584835" algn="l"/>
              </a:tabLst>
            </a:pPr>
            <a:r>
              <a:rPr sz="2000" spc="-15" dirty="0">
                <a:latin typeface="Verdana"/>
                <a:cs typeface="Verdana"/>
              </a:rPr>
              <a:t>float </a:t>
            </a:r>
            <a:r>
              <a:rPr sz="2000" spc="-5" dirty="0">
                <a:latin typeface="Verdana"/>
                <a:cs typeface="Verdana"/>
              </a:rPr>
              <a:t>a,</a:t>
            </a:r>
            <a:r>
              <a:rPr sz="2000" spc="-330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b;</a:t>
            </a:r>
            <a:endParaRPr sz="2000" dirty="0">
              <a:latin typeface="Verdana"/>
              <a:cs typeface="Verdana"/>
            </a:endParaRPr>
          </a:p>
          <a:p>
            <a:pPr marL="287020" marR="219710" indent="-274955">
              <a:lnSpc>
                <a:spcPct val="80100"/>
              </a:lnSpc>
              <a:spcBef>
                <a:spcPts val="52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35" dirty="0">
                <a:latin typeface="Verdana"/>
                <a:cs typeface="Verdana"/>
              </a:rPr>
              <a:t>Variables </a:t>
            </a:r>
            <a:r>
              <a:rPr sz="2200" spc="5" dirty="0">
                <a:latin typeface="Verdana"/>
                <a:cs typeface="Verdana"/>
              </a:rPr>
              <a:t>when </a:t>
            </a:r>
            <a:r>
              <a:rPr sz="2200" spc="-200" dirty="0">
                <a:latin typeface="Verdana"/>
                <a:cs typeface="Verdana"/>
              </a:rPr>
              <a:t>just </a:t>
            </a:r>
            <a:r>
              <a:rPr sz="2200" spc="55" dirty="0">
                <a:latin typeface="Verdana"/>
                <a:cs typeface="Verdana"/>
              </a:rPr>
              <a:t>declared </a:t>
            </a:r>
            <a:r>
              <a:rPr sz="2200" spc="40" dirty="0">
                <a:latin typeface="Verdana"/>
                <a:cs typeface="Verdana"/>
              </a:rPr>
              <a:t>have </a:t>
            </a:r>
            <a:r>
              <a:rPr sz="2200" spc="75" dirty="0">
                <a:latin typeface="Verdana"/>
                <a:cs typeface="Verdana"/>
              </a:rPr>
              <a:t>garbage 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until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they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are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assigned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for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first  </a:t>
            </a:r>
            <a:r>
              <a:rPr sz="2200" spc="-60" dirty="0">
                <a:latin typeface="Verdana"/>
                <a:cs typeface="Verdana"/>
              </a:rPr>
              <a:t>time</a:t>
            </a:r>
            <a:endParaRPr sz="2200" dirty="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130" dirty="0">
                <a:latin typeface="Verdana"/>
                <a:cs typeface="Verdana"/>
              </a:rPr>
              <a:t>can </a:t>
            </a:r>
            <a:r>
              <a:rPr sz="2200" spc="-90" dirty="0">
                <a:latin typeface="Verdana"/>
                <a:cs typeface="Verdana"/>
              </a:rPr>
              <a:t>assign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10" dirty="0">
                <a:latin typeface="Verdana"/>
                <a:cs typeface="Verdana"/>
              </a:rPr>
              <a:t>specific </a:t>
            </a:r>
            <a:r>
              <a:rPr sz="2200" spc="-5" dirty="0">
                <a:latin typeface="Verdana"/>
                <a:cs typeface="Verdana"/>
              </a:rPr>
              <a:t>value </a:t>
            </a:r>
            <a:r>
              <a:rPr sz="2200" spc="-90" dirty="0">
                <a:latin typeface="Verdana"/>
                <a:cs typeface="Verdana"/>
              </a:rPr>
              <a:t>from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-70" dirty="0">
                <a:latin typeface="Verdana"/>
                <a:cs typeface="Verdana"/>
              </a:rPr>
              <a:t>moment </a:t>
            </a:r>
            <a:r>
              <a:rPr sz="2200" spc="-15" dirty="0">
                <a:latin typeface="Verdana"/>
                <a:cs typeface="Verdana"/>
              </a:rPr>
              <a:t>variable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30" dirty="0">
                <a:latin typeface="Verdana"/>
                <a:cs typeface="Verdana"/>
              </a:rPr>
              <a:t>declared, </a:t>
            </a:r>
            <a:r>
              <a:rPr sz="2200" spc="60" dirty="0">
                <a:latin typeface="Verdana"/>
                <a:cs typeface="Verdana"/>
              </a:rPr>
              <a:t>called </a:t>
            </a:r>
            <a:r>
              <a:rPr sz="2200" spc="-60" dirty="0">
                <a:latin typeface="Verdana"/>
                <a:cs typeface="Verdana"/>
              </a:rPr>
              <a:t>as  </a:t>
            </a:r>
            <a:r>
              <a:rPr sz="2200" spc="-80" dirty="0">
                <a:latin typeface="Verdana"/>
                <a:cs typeface="Verdana"/>
              </a:rPr>
              <a:t>initialization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45" dirty="0">
                <a:latin typeface="Verdana"/>
                <a:cs typeface="Verdana"/>
              </a:rPr>
              <a:t>variable.[float </a:t>
            </a:r>
            <a:r>
              <a:rPr sz="2200" spc="125" dirty="0">
                <a:latin typeface="Verdana"/>
                <a:cs typeface="Verdana"/>
              </a:rPr>
              <a:t>b</a:t>
            </a:r>
            <a:r>
              <a:rPr sz="2200" spc="-420" dirty="0">
                <a:latin typeface="Verdana"/>
                <a:cs typeface="Verdana"/>
              </a:rPr>
              <a:t> </a:t>
            </a:r>
            <a:r>
              <a:rPr sz="2200" spc="-470" dirty="0">
                <a:latin typeface="Verdana"/>
                <a:cs typeface="Verdana"/>
              </a:rPr>
              <a:t>= </a:t>
            </a:r>
            <a:r>
              <a:rPr sz="2200" spc="-245" dirty="0">
                <a:latin typeface="Verdana"/>
                <a:cs typeface="Verdana"/>
              </a:rPr>
              <a:t>0.0;]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919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Statements </a:t>
            </a:r>
            <a:r>
              <a:rPr spc="95" dirty="0"/>
              <a:t>&amp;</a:t>
            </a:r>
            <a:r>
              <a:rPr spc="-390" dirty="0"/>
              <a:t> </a:t>
            </a:r>
            <a:r>
              <a:rPr spc="-200" dirty="0"/>
              <a:t>Expressions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49084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6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statement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45" dirty="0">
                <a:latin typeface="Verdana"/>
                <a:cs typeface="Verdana"/>
              </a:rPr>
              <a:t>C++ </a:t>
            </a:r>
            <a:r>
              <a:rPr sz="2400" spc="-240" dirty="0">
                <a:latin typeface="Verdana"/>
                <a:cs typeface="Verdana"/>
              </a:rPr>
              <a:t>is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14" dirty="0">
                <a:latin typeface="Verdana"/>
                <a:cs typeface="Verdana"/>
              </a:rPr>
              <a:t>smallest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30" dirty="0">
                <a:latin typeface="Verdana"/>
                <a:cs typeface="Verdana"/>
              </a:rPr>
              <a:t>independent </a:t>
            </a:r>
            <a:r>
              <a:rPr sz="2400" spc="-105" dirty="0">
                <a:latin typeface="Verdana"/>
                <a:cs typeface="Verdana"/>
              </a:rPr>
              <a:t>unit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63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endParaRPr sz="2400" dirty="0">
              <a:latin typeface="Verdana"/>
              <a:cs typeface="Verdana"/>
            </a:endParaRPr>
          </a:p>
          <a:p>
            <a:pPr marL="287020" marR="610235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0" dirty="0">
                <a:latin typeface="Verdana"/>
                <a:cs typeface="Verdana"/>
              </a:rPr>
              <a:t>Statements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C++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terminated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10" dirty="0">
                <a:latin typeface="Verdana"/>
                <a:cs typeface="Verdana"/>
              </a:rPr>
              <a:t>a  </a:t>
            </a:r>
            <a:r>
              <a:rPr sz="2400" spc="-20" dirty="0">
                <a:latin typeface="Verdana"/>
                <a:cs typeface="Verdana"/>
              </a:rPr>
              <a:t>semicolon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35" dirty="0">
                <a:latin typeface="Verdana"/>
                <a:cs typeface="Verdana"/>
              </a:rPr>
              <a:t>An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expression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mathematical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entity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that  </a:t>
            </a:r>
            <a:r>
              <a:rPr sz="2400" spc="-15" dirty="0">
                <a:latin typeface="Verdana"/>
                <a:cs typeface="Verdana"/>
              </a:rPr>
              <a:t>evaluates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5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value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50" dirty="0">
                <a:latin typeface="Verdana"/>
                <a:cs typeface="Verdana"/>
              </a:rPr>
              <a:t>Expressions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often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used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inside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85" dirty="0">
                <a:latin typeface="Verdana"/>
                <a:cs typeface="Verdana"/>
              </a:rPr>
              <a:t>statements.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Lets</a:t>
            </a:r>
            <a:r>
              <a:rPr spc="-254" dirty="0"/>
              <a:t> </a:t>
            </a:r>
            <a:r>
              <a:rPr spc="-60" dirty="0"/>
              <a:t>look</a:t>
            </a:r>
            <a:r>
              <a:rPr spc="-240" dirty="0"/>
              <a:t> </a:t>
            </a:r>
            <a:r>
              <a:rPr spc="40" dirty="0"/>
              <a:t>at</a:t>
            </a:r>
            <a:r>
              <a:rPr spc="-245" dirty="0"/>
              <a:t> </a:t>
            </a:r>
            <a:r>
              <a:rPr spc="30" dirty="0"/>
              <a:t>few</a:t>
            </a:r>
            <a:r>
              <a:rPr spc="-260" dirty="0"/>
              <a:t> </a:t>
            </a:r>
            <a:r>
              <a:rPr spc="-100" dirty="0"/>
              <a:t>statements</a:t>
            </a:r>
            <a:r>
              <a:rPr spc="-260" dirty="0"/>
              <a:t> </a:t>
            </a:r>
            <a:r>
              <a:rPr spc="125" dirty="0"/>
              <a:t>and  </a:t>
            </a:r>
            <a:r>
              <a:rPr spc="-170" dirty="0"/>
              <a:t>expressions!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069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Basic </a:t>
            </a:r>
            <a:r>
              <a:rPr spc="-45" dirty="0"/>
              <a:t>Operators </a:t>
            </a:r>
            <a:r>
              <a:rPr spc="-160" dirty="0"/>
              <a:t>in </a:t>
            </a:r>
            <a:r>
              <a:rPr spc="265" dirty="0"/>
              <a:t>a</a:t>
            </a:r>
            <a:r>
              <a:rPr spc="-705" dirty="0"/>
              <a:t> </a:t>
            </a:r>
            <a:r>
              <a:rPr spc="-175" dirty="0"/>
              <a:t>Expression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68"/>
            <a:ext cx="6210300" cy="43065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30365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4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05" dirty="0">
                <a:latin typeface="Verdana"/>
                <a:cs typeface="Verdana"/>
              </a:rPr>
              <a:t>Unary	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355" dirty="0">
                <a:latin typeface="Verdana"/>
                <a:cs typeface="Verdana"/>
              </a:rPr>
              <a:t>+,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355" dirty="0">
                <a:latin typeface="Verdana"/>
                <a:cs typeface="Verdana"/>
              </a:rPr>
              <a:t>+, </a:t>
            </a:r>
            <a:r>
              <a:rPr sz="2400" spc="-254" dirty="0">
                <a:latin typeface="Verdana"/>
                <a:cs typeface="Verdana"/>
              </a:rPr>
              <a:t>-, </a:t>
            </a:r>
            <a:r>
              <a:rPr sz="2400" spc="-125" dirty="0">
                <a:latin typeface="Verdana"/>
                <a:cs typeface="Verdana"/>
              </a:rPr>
              <a:t>/, </a:t>
            </a:r>
            <a:r>
              <a:rPr sz="2400" spc="-365" dirty="0">
                <a:latin typeface="Verdana"/>
                <a:cs typeface="Verdana"/>
              </a:rPr>
              <a:t>*, </a:t>
            </a:r>
            <a:r>
              <a:rPr sz="2400" spc="-725" dirty="0">
                <a:latin typeface="Verdana"/>
                <a:cs typeface="Verdana"/>
              </a:rPr>
              <a:t>%</a:t>
            </a:r>
            <a:r>
              <a:rPr sz="2400" spc="-63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698625" algn="l"/>
                <a:tab pos="2282190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4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Verdana"/>
                <a:cs typeface="Verdana"/>
              </a:rPr>
              <a:t>Brackets	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()	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Assignment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61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Relational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409" dirty="0">
                <a:latin typeface="Verdana"/>
                <a:cs typeface="Verdana"/>
              </a:rPr>
              <a:t>==, </a:t>
            </a:r>
            <a:r>
              <a:rPr sz="2400" spc="-330" dirty="0">
                <a:latin typeface="Verdana"/>
                <a:cs typeface="Verdana"/>
              </a:rPr>
              <a:t>!=, </a:t>
            </a:r>
            <a:r>
              <a:rPr sz="2400" spc="-360" dirty="0">
                <a:latin typeface="Verdana"/>
                <a:cs typeface="Verdana"/>
              </a:rPr>
              <a:t>&gt;, &lt;, </a:t>
            </a:r>
            <a:r>
              <a:rPr sz="2400" spc="-409" dirty="0">
                <a:latin typeface="Verdana"/>
                <a:cs typeface="Verdana"/>
              </a:rPr>
              <a:t>&gt;=,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425" dirty="0">
                <a:latin typeface="Verdana"/>
                <a:cs typeface="Verdana"/>
              </a:rPr>
              <a:t>&lt;=]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Operators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&amp;&amp;,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275" dirty="0">
                <a:latin typeface="Verdana"/>
                <a:cs typeface="Verdana"/>
              </a:rPr>
              <a:t>||,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!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362585">
              <a:lnSpc>
                <a:spcPts val="2590"/>
              </a:lnSpc>
            </a:pPr>
            <a:r>
              <a:rPr sz="2400" spc="-240" dirty="0">
                <a:latin typeface="Verdana"/>
                <a:cs typeface="Verdana"/>
              </a:rPr>
              <a:t>PS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-315" dirty="0">
                <a:latin typeface="Verdana"/>
                <a:cs typeface="Verdana"/>
              </a:rPr>
              <a:t>1: </a:t>
            </a:r>
            <a:r>
              <a:rPr sz="2400" spc="-30" dirty="0">
                <a:latin typeface="Verdana"/>
                <a:cs typeface="Verdana"/>
              </a:rPr>
              <a:t>Relational </a:t>
            </a:r>
            <a:r>
              <a:rPr sz="2400" spc="-35" dirty="0">
                <a:latin typeface="Verdana"/>
                <a:cs typeface="Verdana"/>
              </a:rPr>
              <a:t>Operators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  </a:t>
            </a:r>
            <a:r>
              <a:rPr sz="2400" spc="-35" dirty="0">
                <a:latin typeface="Verdana"/>
                <a:cs typeface="Verdana"/>
              </a:rPr>
              <a:t>Operators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always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Evaluate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590"/>
              </a:lnSpc>
              <a:spcBef>
                <a:spcPts val="580"/>
              </a:spcBef>
            </a:pPr>
            <a:r>
              <a:rPr sz="2400" spc="-240" dirty="0">
                <a:latin typeface="Verdana"/>
                <a:cs typeface="Verdana"/>
              </a:rPr>
              <a:t>PS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315" dirty="0">
                <a:latin typeface="Verdana"/>
                <a:cs typeface="Verdana"/>
              </a:rPr>
              <a:t>2: </a:t>
            </a:r>
            <a:r>
              <a:rPr sz="2400" spc="-135" dirty="0">
                <a:latin typeface="Verdana"/>
                <a:cs typeface="Verdana"/>
              </a:rPr>
              <a:t>For </a:t>
            </a:r>
            <a:r>
              <a:rPr sz="2400" spc="25" dirty="0">
                <a:latin typeface="Verdana"/>
                <a:cs typeface="Verdana"/>
              </a:rPr>
              <a:t>logical </a:t>
            </a:r>
            <a:r>
              <a:rPr sz="2400" spc="-10" dirty="0">
                <a:latin typeface="Verdana"/>
                <a:cs typeface="Verdana"/>
              </a:rPr>
              <a:t>evaluation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non-zero 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4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true.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40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If</a:t>
            </a:r>
            <a:r>
              <a:rPr spc="-320" dirty="0"/>
              <a:t> </a:t>
            </a:r>
            <a:r>
              <a:rPr spc="-70" dirty="0"/>
              <a:t>Block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18589"/>
            <a:ext cx="4138929" cy="400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70" dirty="0">
                <a:latin typeface="Verdana"/>
                <a:cs typeface="Verdana"/>
              </a:rPr>
              <a:t>Single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85" dirty="0">
                <a:latin typeface="Verdana"/>
                <a:cs typeface="Verdana"/>
              </a:rPr>
              <a:t>If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70" dirty="0">
                <a:latin typeface="Verdana"/>
                <a:cs typeface="Verdana"/>
              </a:rPr>
              <a:t>if </a:t>
            </a:r>
            <a:r>
              <a:rPr sz="1400" spc="-10" dirty="0">
                <a:latin typeface="Verdana"/>
                <a:cs typeface="Verdana"/>
              </a:rPr>
              <a:t>(a </a:t>
            </a:r>
            <a:r>
              <a:rPr sz="1400" spc="-295" dirty="0">
                <a:latin typeface="Verdana"/>
                <a:cs typeface="Verdana"/>
              </a:rPr>
              <a:t>&gt; </a:t>
            </a:r>
            <a:r>
              <a:rPr sz="1400" spc="-120" dirty="0">
                <a:latin typeface="Verdana"/>
                <a:cs typeface="Verdana"/>
              </a:rPr>
              <a:t>10)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395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185" dirty="0">
                <a:latin typeface="Verdana"/>
                <a:cs typeface="Verdana"/>
              </a:rPr>
              <a:t>If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Else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155" dirty="0">
                <a:latin typeface="Verdana"/>
                <a:cs typeface="Verdana"/>
              </a:rPr>
              <a:t>If </a:t>
            </a:r>
            <a:r>
              <a:rPr sz="1400" spc="-114" dirty="0">
                <a:latin typeface="Verdana"/>
                <a:cs typeface="Verdana"/>
              </a:rPr>
              <a:t>(a&gt;10)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“World.”;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185" dirty="0">
                <a:latin typeface="Verdana"/>
                <a:cs typeface="Verdana"/>
              </a:rPr>
              <a:t>If </a:t>
            </a:r>
            <a:r>
              <a:rPr sz="1700" spc="-160" dirty="0">
                <a:latin typeface="Verdana"/>
                <a:cs typeface="Verdana"/>
              </a:rPr>
              <a:t>.. </a:t>
            </a:r>
            <a:r>
              <a:rPr sz="1700" spc="-105" dirty="0">
                <a:latin typeface="Verdana"/>
                <a:cs typeface="Verdana"/>
              </a:rPr>
              <a:t>Else </a:t>
            </a:r>
            <a:r>
              <a:rPr sz="1700" spc="-185" dirty="0">
                <a:latin typeface="Verdana"/>
                <a:cs typeface="Verdana"/>
              </a:rPr>
              <a:t>If </a:t>
            </a:r>
            <a:r>
              <a:rPr sz="1700" spc="-160" dirty="0">
                <a:latin typeface="Verdana"/>
                <a:cs typeface="Verdana"/>
              </a:rPr>
              <a:t>..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Else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155" dirty="0">
                <a:latin typeface="Verdana"/>
                <a:cs typeface="Verdana"/>
              </a:rPr>
              <a:t>If </a:t>
            </a:r>
            <a:r>
              <a:rPr sz="1400" spc="-110" dirty="0">
                <a:latin typeface="Verdana"/>
                <a:cs typeface="Verdana"/>
              </a:rPr>
              <a:t>(a&gt;10 </a:t>
            </a:r>
            <a:r>
              <a:rPr sz="1400" spc="45" dirty="0">
                <a:latin typeface="Verdana"/>
                <a:cs typeface="Verdana"/>
              </a:rPr>
              <a:t>&amp;&amp;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&lt;20)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8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858519" marR="1310640" indent="-27432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if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&gt;20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&amp;&amp;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&lt;30)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  </a:t>
            </a: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 </a:t>
            </a:r>
            <a:r>
              <a:rPr sz="1400" spc="-15" dirty="0">
                <a:latin typeface="Verdana"/>
                <a:cs typeface="Verdana"/>
              </a:rPr>
              <a:t>“Hello</a:t>
            </a:r>
            <a:r>
              <a:rPr sz="1400" spc="-37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World!”;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“Welcome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Coding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Blocks”;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461" y="3036265"/>
            <a:ext cx="2759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Brain</a:t>
            </a:r>
            <a:r>
              <a:rPr spc="-285" dirty="0"/>
              <a:t> </a:t>
            </a:r>
            <a:r>
              <a:rPr spc="-140" dirty="0"/>
              <a:t>Teasers?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96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While</a:t>
            </a:r>
            <a:r>
              <a:rPr spc="-320" dirty="0"/>
              <a:t> </a:t>
            </a:r>
            <a:r>
              <a:rPr spc="40" dirty="0"/>
              <a:t>block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369951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80" dirty="0">
                <a:latin typeface="Verdana"/>
                <a:cs typeface="Verdana"/>
              </a:rPr>
              <a:t>while( </a:t>
            </a:r>
            <a:r>
              <a:rPr sz="2400" i="1" spc="5" dirty="0">
                <a:latin typeface="Verdana"/>
                <a:cs typeface="Verdana"/>
              </a:rPr>
              <a:t>condition </a:t>
            </a:r>
            <a:r>
              <a:rPr sz="2400" i="1" spc="-254" dirty="0">
                <a:latin typeface="Verdana"/>
                <a:cs typeface="Verdana"/>
              </a:rPr>
              <a:t>is </a:t>
            </a:r>
            <a:r>
              <a:rPr sz="2400" i="1" spc="-90" dirty="0">
                <a:latin typeface="Verdana"/>
                <a:cs typeface="Verdana"/>
              </a:rPr>
              <a:t>true </a:t>
            </a:r>
            <a:r>
              <a:rPr sz="2400" spc="-204" dirty="0">
                <a:latin typeface="Verdana"/>
                <a:cs typeface="Verdana"/>
              </a:rPr>
              <a:t>)</a:t>
            </a:r>
            <a:r>
              <a:rPr sz="2400" spc="-565" dirty="0">
                <a:latin typeface="Verdana"/>
                <a:cs typeface="Verdana"/>
              </a:rPr>
              <a:t> </a:t>
            </a:r>
            <a:r>
              <a:rPr sz="2400" spc="-68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40" dirty="0">
                <a:latin typeface="Verdana"/>
                <a:cs typeface="Verdana"/>
              </a:rPr>
              <a:t>//do </a:t>
            </a:r>
            <a:r>
              <a:rPr sz="2400" spc="-45" dirty="0">
                <a:latin typeface="Verdana"/>
                <a:cs typeface="Verdana"/>
              </a:rPr>
              <a:t>some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stuff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50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Lets </a:t>
            </a:r>
            <a:r>
              <a:rPr spc="-5" dirty="0"/>
              <a:t>convert </a:t>
            </a:r>
            <a:r>
              <a:rPr spc="-50" dirty="0"/>
              <a:t>some</a:t>
            </a:r>
            <a:r>
              <a:rPr spc="-615" dirty="0"/>
              <a:t> </a:t>
            </a:r>
            <a:r>
              <a:rPr spc="30" dirty="0"/>
              <a:t>pseudocodes!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5815330" cy="37572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P,R,T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calculate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65" dirty="0">
                <a:latin typeface="Verdana"/>
                <a:cs typeface="Verdana"/>
              </a:rPr>
              <a:t>SI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Find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largest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85" dirty="0">
                <a:latin typeface="Verdana"/>
                <a:cs typeface="Verdana"/>
              </a:rPr>
              <a:t>Check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program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sz="2200" spc="-18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2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4 5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6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7 8 9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10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357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Re</a:t>
            </a:r>
            <a:r>
              <a:rPr spc="95" dirty="0"/>
              <a:t>c</a:t>
            </a:r>
            <a:r>
              <a:rPr spc="220" dirty="0"/>
              <a:t>ap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621780" cy="42421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45" dirty="0">
                <a:latin typeface="Verdana"/>
                <a:cs typeface="Verdana"/>
              </a:rPr>
              <a:t>Program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Always</a:t>
            </a:r>
            <a:r>
              <a:rPr sz="2400" spc="-170" dirty="0">
                <a:latin typeface="Verdana"/>
                <a:cs typeface="Verdana"/>
              </a:rPr>
              <a:t> starts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main()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85" dirty="0">
                <a:latin typeface="Verdana"/>
                <a:cs typeface="Verdana"/>
              </a:rPr>
              <a:t>{ } </a:t>
            </a:r>
            <a:r>
              <a:rPr sz="2400" spc="10" dirty="0">
                <a:latin typeface="Verdana"/>
                <a:cs typeface="Verdana"/>
              </a:rPr>
              <a:t>are </a:t>
            </a:r>
            <a:r>
              <a:rPr sz="2400" spc="-25" dirty="0">
                <a:latin typeface="Verdana"/>
                <a:cs typeface="Verdana"/>
              </a:rPr>
              <a:t>used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5" dirty="0">
                <a:latin typeface="Verdana"/>
                <a:cs typeface="Verdana"/>
              </a:rPr>
              <a:t>enclose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25" dirty="0">
                <a:latin typeface="Verdana"/>
                <a:cs typeface="Verdana"/>
              </a:rPr>
              <a:t>block </a:t>
            </a:r>
            <a:r>
              <a:rPr sz="2400" spc="-60" dirty="0">
                <a:latin typeface="Verdana"/>
                <a:cs typeface="Verdana"/>
              </a:rPr>
              <a:t>(function,  </a:t>
            </a:r>
            <a:r>
              <a:rPr sz="2400" spc="-270" dirty="0">
                <a:latin typeface="Verdana"/>
                <a:cs typeface="Verdana"/>
              </a:rPr>
              <a:t>if, </a:t>
            </a:r>
            <a:r>
              <a:rPr sz="2400" spc="-50" dirty="0">
                <a:latin typeface="Verdana"/>
                <a:cs typeface="Verdana"/>
              </a:rPr>
              <a:t>while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etc.).</a:t>
            </a:r>
            <a:endParaRPr sz="2400" dirty="0">
              <a:latin typeface="Verdana"/>
              <a:cs typeface="Verdana"/>
            </a:endParaRPr>
          </a:p>
          <a:p>
            <a:pPr marL="287020" marR="93345" indent="-274955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45" dirty="0">
                <a:latin typeface="Verdana"/>
                <a:cs typeface="Verdana"/>
              </a:rPr>
              <a:t>C++ </a:t>
            </a:r>
            <a:r>
              <a:rPr sz="2400" spc="-10" dirty="0">
                <a:latin typeface="Verdana"/>
                <a:cs typeface="Verdana"/>
              </a:rPr>
              <a:t>Compiler </a:t>
            </a:r>
            <a:r>
              <a:rPr sz="2400" spc="-114" dirty="0">
                <a:latin typeface="Verdana"/>
                <a:cs typeface="Verdana"/>
              </a:rPr>
              <a:t>Ignores </a:t>
            </a:r>
            <a:r>
              <a:rPr sz="2400" spc="25" dirty="0">
                <a:latin typeface="Verdana"/>
                <a:cs typeface="Verdana"/>
              </a:rPr>
              <a:t>whitespace </a:t>
            </a:r>
            <a:r>
              <a:rPr sz="2400" spc="-495" dirty="0">
                <a:latin typeface="Verdana"/>
                <a:cs typeface="Verdana"/>
              </a:rPr>
              <a:t>(</a:t>
            </a:r>
            <a:r>
              <a:rPr sz="2400" spc="-495" dirty="0" smtClean="0">
                <a:latin typeface="Verdana"/>
                <a:cs typeface="Verdana"/>
              </a:rPr>
              <a:t>s</a:t>
            </a:r>
            <a:r>
              <a:rPr lang="en-US" sz="2400" spc="-495" dirty="0" smtClean="0">
                <a:latin typeface="Verdana"/>
                <a:cs typeface="Verdana"/>
              </a:rPr>
              <a:t> </a:t>
            </a:r>
            <a:r>
              <a:rPr sz="2400" spc="-495" dirty="0" smtClean="0">
                <a:latin typeface="Verdana"/>
                <a:cs typeface="Verdana"/>
              </a:rPr>
              <a:t>p</a:t>
            </a:r>
            <a:r>
              <a:rPr lang="en-US" sz="2400" spc="-495" dirty="0" smtClean="0">
                <a:latin typeface="Verdana"/>
                <a:cs typeface="Verdana"/>
              </a:rPr>
              <a:t> </a:t>
            </a:r>
            <a:r>
              <a:rPr sz="2400" spc="-495" smtClean="0">
                <a:latin typeface="Verdana"/>
                <a:cs typeface="Verdana"/>
              </a:rPr>
              <a:t>a</a:t>
            </a:r>
            <a:r>
              <a:rPr lang="en-US" sz="2400" spc="-495" smtClean="0">
                <a:latin typeface="Verdana"/>
                <a:cs typeface="Verdana"/>
              </a:rPr>
              <a:t> </a:t>
            </a:r>
            <a:r>
              <a:rPr sz="2400" spc="-495" smtClean="0">
                <a:latin typeface="Verdana"/>
                <a:cs typeface="Verdana"/>
              </a:rPr>
              <a:t>c</a:t>
            </a:r>
            <a:r>
              <a:rPr lang="en-US" sz="2400" spc="-495" smtClean="0">
                <a:latin typeface="Verdana"/>
                <a:cs typeface="Verdana"/>
              </a:rPr>
              <a:t> </a:t>
            </a:r>
            <a:r>
              <a:rPr sz="2400" spc="-495" smtClean="0">
                <a:latin typeface="Verdana"/>
                <a:cs typeface="Verdana"/>
              </a:rPr>
              <a:t>e</a:t>
            </a:r>
            <a:r>
              <a:rPr sz="2400" spc="-495" dirty="0">
                <a:latin typeface="Verdana"/>
                <a:cs typeface="Verdana"/>
              </a:rPr>
              <a:t>,  </a:t>
            </a:r>
            <a:r>
              <a:rPr sz="2400" spc="20" dirty="0">
                <a:latin typeface="Verdana"/>
                <a:cs typeface="Verdana"/>
              </a:rPr>
              <a:t>carriage </a:t>
            </a:r>
            <a:r>
              <a:rPr sz="2400" spc="-160" dirty="0">
                <a:latin typeface="Verdana"/>
                <a:cs typeface="Verdana"/>
              </a:rPr>
              <a:t>returns, </a:t>
            </a:r>
            <a:r>
              <a:rPr sz="2400" spc="-50" dirty="0">
                <a:latin typeface="Verdana"/>
                <a:cs typeface="Verdana"/>
              </a:rPr>
              <a:t>linefeeds, </a:t>
            </a:r>
            <a:r>
              <a:rPr sz="2400" spc="-70" dirty="0">
                <a:latin typeface="Verdana"/>
                <a:cs typeface="Verdana"/>
              </a:rPr>
              <a:t>tabs, </a:t>
            </a:r>
            <a:r>
              <a:rPr sz="2400" spc="-35" dirty="0">
                <a:latin typeface="Verdana"/>
                <a:cs typeface="Verdana"/>
              </a:rPr>
              <a:t>vertical  </a:t>
            </a:r>
            <a:r>
              <a:rPr sz="2400" spc="-65" dirty="0">
                <a:latin typeface="Verdana"/>
                <a:cs typeface="Verdana"/>
              </a:rPr>
              <a:t>tabs,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etc.)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0" dirty="0">
                <a:latin typeface="Verdana"/>
                <a:cs typeface="Verdana"/>
              </a:rPr>
              <a:t>Output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 </a:t>
            </a:r>
            <a:r>
              <a:rPr sz="2400" spc="55" dirty="0">
                <a:latin typeface="Verdana"/>
                <a:cs typeface="Verdana"/>
              </a:rPr>
              <a:t>cout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20" dirty="0">
                <a:latin typeface="Verdana"/>
                <a:cs typeface="Verdana"/>
              </a:rPr>
              <a:t>Input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cin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20" dirty="0">
                <a:latin typeface="Verdana"/>
                <a:cs typeface="Verdana"/>
              </a:rPr>
              <a:t>Header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Files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Comments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(//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&amp;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/*…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*/)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5" dirty="0"/>
              <a:t>to</a:t>
            </a:r>
            <a:r>
              <a:rPr spc="-365" dirty="0"/>
              <a:t> </a:t>
            </a:r>
            <a:r>
              <a:rPr spc="-155" dirty="0"/>
              <a:t>try?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41814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0" dirty="0">
                <a:latin typeface="Verdana"/>
                <a:cs typeface="Verdana"/>
              </a:rPr>
              <a:t>Given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N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40" dirty="0">
                <a:latin typeface="Verdana"/>
                <a:cs typeface="Verdana"/>
              </a:rPr>
              <a:t>find </a:t>
            </a:r>
            <a:r>
              <a:rPr sz="2400" spc="-5" dirty="0">
                <a:latin typeface="Verdana"/>
                <a:cs typeface="Verdana"/>
              </a:rPr>
              <a:t>mean,  </a:t>
            </a:r>
            <a:r>
              <a:rPr sz="2400" spc="-80" dirty="0">
                <a:latin typeface="Verdana"/>
                <a:cs typeface="Verdana"/>
              </a:rPr>
              <a:t>maximum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minimum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 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first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below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232</a:t>
            </a:r>
            <a:endParaRPr sz="2400">
              <a:latin typeface="Courier New"/>
              <a:cs typeface="Courier New"/>
            </a:endParaRP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34543</a:t>
            </a:r>
            <a:endParaRPr sz="2400">
              <a:latin typeface="Courier New"/>
              <a:cs typeface="Courier New"/>
            </a:endParaRPr>
          </a:p>
          <a:p>
            <a:pPr marR="4461510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4567654</a:t>
            </a:r>
            <a:endParaRPr sz="2400">
              <a:latin typeface="Courier New"/>
              <a:cs typeface="Courier New"/>
            </a:endParaRPr>
          </a:p>
          <a:p>
            <a:pPr marR="4464050" algn="ct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567898765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151" y="3074365"/>
            <a:ext cx="42792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25" dirty="0"/>
              <a:t>for </a:t>
            </a:r>
            <a:r>
              <a:rPr spc="-170" dirty="0"/>
              <a:t>Brain</a:t>
            </a:r>
            <a:r>
              <a:rPr spc="-480" dirty="0"/>
              <a:t> </a:t>
            </a:r>
            <a:r>
              <a:rPr spc="-195" dirty="0"/>
              <a:t>Teasers!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55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5: </a:t>
            </a:r>
            <a:r>
              <a:rPr spc="-45" dirty="0"/>
              <a:t>Circular </a:t>
            </a:r>
            <a:r>
              <a:rPr spc="-30" dirty="0"/>
              <a:t>Jail</a:t>
            </a:r>
            <a:r>
              <a:rPr spc="-530" dirty="0"/>
              <a:t> </a:t>
            </a:r>
            <a:r>
              <a:rPr spc="15" dirty="0"/>
              <a:t>Cell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5049"/>
            <a:ext cx="6897370" cy="411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110" dirty="0">
                <a:latin typeface="Verdana"/>
                <a:cs typeface="Verdana"/>
              </a:rPr>
              <a:t>There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80" dirty="0">
                <a:latin typeface="Verdana"/>
                <a:cs typeface="Verdana"/>
              </a:rPr>
              <a:t>a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circular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jail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with</a:t>
            </a:r>
            <a:r>
              <a:rPr sz="2200" spc="-190" dirty="0">
                <a:latin typeface="Verdana"/>
                <a:cs typeface="Verdana"/>
              </a:rPr>
              <a:t> 100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cells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numbered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20" dirty="0">
                <a:latin typeface="Verdana"/>
                <a:cs typeface="Verdana"/>
              </a:rPr>
              <a:t>1-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90000"/>
              </a:lnSpc>
              <a:spcBef>
                <a:spcPts val="135"/>
              </a:spcBef>
            </a:pPr>
            <a:r>
              <a:rPr sz="2200" spc="-190" dirty="0">
                <a:latin typeface="Verdana"/>
                <a:cs typeface="Verdana"/>
              </a:rPr>
              <a:t>100. </a:t>
            </a:r>
            <a:r>
              <a:rPr sz="2200" spc="40" dirty="0">
                <a:latin typeface="Verdana"/>
                <a:cs typeface="Verdana"/>
              </a:rPr>
              <a:t>Each </a:t>
            </a:r>
            <a:r>
              <a:rPr sz="2200" spc="15" dirty="0">
                <a:latin typeface="Verdana"/>
                <a:cs typeface="Verdana"/>
              </a:rPr>
              <a:t>cell </a:t>
            </a:r>
            <a:r>
              <a:rPr sz="2200" spc="-60" dirty="0">
                <a:latin typeface="Verdana"/>
                <a:cs typeface="Verdana"/>
              </a:rPr>
              <a:t>has </a:t>
            </a:r>
            <a:r>
              <a:rPr sz="2200" spc="60" dirty="0">
                <a:latin typeface="Verdana"/>
                <a:cs typeface="Verdana"/>
              </a:rPr>
              <a:t>an </a:t>
            </a:r>
            <a:r>
              <a:rPr sz="2200" spc="-20" dirty="0">
                <a:latin typeface="Verdana"/>
                <a:cs typeface="Verdana"/>
              </a:rPr>
              <a:t>inmate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25" dirty="0">
                <a:latin typeface="Verdana"/>
                <a:cs typeface="Verdana"/>
              </a:rPr>
              <a:t>is  </a:t>
            </a:r>
            <a:r>
              <a:rPr sz="2200" spc="5" dirty="0">
                <a:latin typeface="Verdana"/>
                <a:cs typeface="Verdana"/>
              </a:rPr>
              <a:t>locked. </a:t>
            </a:r>
            <a:r>
              <a:rPr sz="2200" spc="75" dirty="0">
                <a:latin typeface="Verdana"/>
                <a:cs typeface="Verdana"/>
              </a:rPr>
              <a:t>One </a:t>
            </a:r>
            <a:r>
              <a:rPr sz="2200" spc="-55" dirty="0">
                <a:latin typeface="Verdana"/>
                <a:cs typeface="Verdana"/>
              </a:rPr>
              <a:t>night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10" dirty="0">
                <a:latin typeface="Verdana"/>
                <a:cs typeface="Verdana"/>
              </a:rPr>
              <a:t>jailor </a:t>
            </a:r>
            <a:r>
              <a:rPr sz="2200" spc="-50" dirty="0">
                <a:latin typeface="Verdana"/>
                <a:cs typeface="Verdana"/>
              </a:rPr>
              <a:t>gets </a:t>
            </a:r>
            <a:r>
              <a:rPr sz="2200" spc="-95" dirty="0">
                <a:latin typeface="Verdana"/>
                <a:cs typeface="Verdana"/>
              </a:rPr>
              <a:t>drunk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60" dirty="0">
                <a:latin typeface="Verdana"/>
                <a:cs typeface="Verdana"/>
              </a:rPr>
              <a:t>starts  </a:t>
            </a:r>
            <a:r>
              <a:rPr sz="2200" spc="-80" dirty="0">
                <a:latin typeface="Verdana"/>
                <a:cs typeface="Verdana"/>
              </a:rPr>
              <a:t>running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around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jail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circles.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45" dirty="0">
                <a:latin typeface="Verdana"/>
                <a:cs typeface="Verdana"/>
              </a:rPr>
              <a:t>In</a:t>
            </a:r>
            <a:r>
              <a:rPr sz="2200" spc="-170" dirty="0">
                <a:latin typeface="Verdana"/>
                <a:cs typeface="Verdana"/>
              </a:rPr>
              <a:t> his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first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round</a:t>
            </a:r>
            <a:r>
              <a:rPr sz="2200" spc="-15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he  </a:t>
            </a:r>
            <a:r>
              <a:rPr sz="2200" dirty="0">
                <a:latin typeface="Verdana"/>
                <a:cs typeface="Verdana"/>
              </a:rPr>
              <a:t>opens </a:t>
            </a:r>
            <a:r>
              <a:rPr sz="2200" spc="125" dirty="0">
                <a:latin typeface="Verdana"/>
                <a:cs typeface="Verdana"/>
              </a:rPr>
              <a:t>each </a:t>
            </a:r>
            <a:r>
              <a:rPr sz="2200" spc="-30" dirty="0">
                <a:latin typeface="Verdana"/>
                <a:cs typeface="Verdana"/>
              </a:rPr>
              <a:t>door. </a:t>
            </a:r>
            <a:r>
              <a:rPr sz="2200" spc="-245" dirty="0">
                <a:latin typeface="Verdana"/>
                <a:cs typeface="Verdana"/>
              </a:rPr>
              <a:t>In </a:t>
            </a:r>
            <a:r>
              <a:rPr sz="2200" spc="-165" dirty="0">
                <a:latin typeface="Verdana"/>
                <a:cs typeface="Verdana"/>
              </a:rPr>
              <a:t>his </a:t>
            </a:r>
            <a:r>
              <a:rPr sz="2200" spc="40" dirty="0">
                <a:latin typeface="Verdana"/>
                <a:cs typeface="Verdana"/>
              </a:rPr>
              <a:t>second </a:t>
            </a:r>
            <a:r>
              <a:rPr sz="2200" spc="-30" dirty="0">
                <a:latin typeface="Verdana"/>
                <a:cs typeface="Verdana"/>
              </a:rPr>
              <a:t>round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85" dirty="0">
                <a:latin typeface="Verdana"/>
                <a:cs typeface="Verdana"/>
              </a:rPr>
              <a:t>visits  </a:t>
            </a:r>
            <a:r>
              <a:rPr sz="2200" spc="-50" dirty="0">
                <a:latin typeface="Verdana"/>
                <a:cs typeface="Verdana"/>
              </a:rPr>
              <a:t>every </a:t>
            </a:r>
            <a:r>
              <a:rPr sz="2200" spc="-40" dirty="0">
                <a:latin typeface="Verdana"/>
                <a:cs typeface="Verdana"/>
              </a:rPr>
              <a:t>2nd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15" dirty="0">
                <a:latin typeface="Verdana"/>
                <a:cs typeface="Verdana"/>
              </a:rPr>
              <a:t>(2,4,6---)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70" dirty="0">
                <a:latin typeface="Verdana"/>
                <a:cs typeface="Verdana"/>
              </a:rPr>
              <a:t>shuts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30" dirty="0">
                <a:latin typeface="Verdana"/>
                <a:cs typeface="Verdana"/>
              </a:rPr>
              <a:t>door. </a:t>
            </a:r>
            <a:r>
              <a:rPr sz="2200" spc="-245" dirty="0">
                <a:latin typeface="Verdana"/>
                <a:cs typeface="Verdana"/>
              </a:rPr>
              <a:t>In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-114" dirty="0">
                <a:latin typeface="Verdana"/>
                <a:cs typeface="Verdana"/>
              </a:rPr>
              <a:t>3rd </a:t>
            </a:r>
            <a:r>
              <a:rPr sz="2200" spc="-35" dirty="0">
                <a:latin typeface="Verdana"/>
                <a:cs typeface="Verdana"/>
              </a:rPr>
              <a:t>round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85" dirty="0">
                <a:latin typeface="Verdana"/>
                <a:cs typeface="Verdana"/>
              </a:rPr>
              <a:t>visits </a:t>
            </a:r>
            <a:r>
              <a:rPr sz="2200" spc="-50" dirty="0">
                <a:latin typeface="Verdana"/>
                <a:cs typeface="Verdana"/>
              </a:rPr>
              <a:t>every </a:t>
            </a:r>
            <a:r>
              <a:rPr sz="2200" spc="-114" dirty="0">
                <a:latin typeface="Verdana"/>
                <a:cs typeface="Verdana"/>
              </a:rPr>
              <a:t>3rd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15" dirty="0">
                <a:latin typeface="Verdana"/>
                <a:cs typeface="Verdana"/>
              </a:rPr>
              <a:t>(3,6,9---)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120" dirty="0">
                <a:latin typeface="Verdana"/>
                <a:cs typeface="Verdana"/>
              </a:rPr>
              <a:t>if 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10" dirty="0">
                <a:latin typeface="Verdana"/>
                <a:cs typeface="Verdana"/>
              </a:rPr>
              <a:t>door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140" dirty="0">
                <a:latin typeface="Verdana"/>
                <a:cs typeface="Verdana"/>
              </a:rPr>
              <a:t>shut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dirty="0">
                <a:latin typeface="Verdana"/>
                <a:cs typeface="Verdana"/>
              </a:rPr>
              <a:t>opens </a:t>
            </a:r>
            <a:r>
              <a:rPr sz="2200" spc="-155" dirty="0">
                <a:latin typeface="Verdana"/>
                <a:cs typeface="Verdana"/>
              </a:rPr>
              <a:t>it, </a:t>
            </a:r>
            <a:r>
              <a:rPr sz="2200" spc="-120" dirty="0">
                <a:latin typeface="Verdana"/>
                <a:cs typeface="Verdana"/>
              </a:rPr>
              <a:t>if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70" dirty="0">
                <a:latin typeface="Verdana"/>
                <a:cs typeface="Verdana"/>
              </a:rPr>
              <a:t>open </a:t>
            </a:r>
            <a:r>
              <a:rPr sz="2200" spc="30" dirty="0">
                <a:latin typeface="Verdana"/>
                <a:cs typeface="Verdana"/>
              </a:rPr>
              <a:t>he </a:t>
            </a:r>
            <a:r>
              <a:rPr sz="2200" spc="-170" dirty="0">
                <a:latin typeface="Verdana"/>
                <a:cs typeface="Verdana"/>
              </a:rPr>
              <a:t>shuts </a:t>
            </a:r>
            <a:r>
              <a:rPr sz="2200" spc="-155" dirty="0">
                <a:latin typeface="Verdana"/>
                <a:cs typeface="Verdana"/>
              </a:rPr>
              <a:t>it.  </a:t>
            </a:r>
            <a:r>
              <a:rPr sz="2200" spc="-235" dirty="0">
                <a:latin typeface="Verdana"/>
                <a:cs typeface="Verdana"/>
              </a:rPr>
              <a:t>This </a:t>
            </a:r>
            <a:r>
              <a:rPr sz="2200" spc="-30" dirty="0">
                <a:latin typeface="Verdana"/>
                <a:cs typeface="Verdana"/>
              </a:rPr>
              <a:t>continues </a:t>
            </a:r>
            <a:r>
              <a:rPr sz="2200" spc="-90" dirty="0">
                <a:latin typeface="Verdana"/>
                <a:cs typeface="Verdana"/>
              </a:rPr>
              <a:t>for </a:t>
            </a:r>
            <a:r>
              <a:rPr sz="2200" spc="-190" dirty="0">
                <a:latin typeface="Verdana"/>
                <a:cs typeface="Verdana"/>
              </a:rPr>
              <a:t>100 </a:t>
            </a:r>
            <a:r>
              <a:rPr sz="2200" spc="-75" dirty="0">
                <a:latin typeface="Verdana"/>
                <a:cs typeface="Verdana"/>
              </a:rPr>
              <a:t>rounds </a:t>
            </a:r>
            <a:r>
              <a:rPr sz="2200" spc="-135" dirty="0">
                <a:latin typeface="Verdana"/>
                <a:cs typeface="Verdana"/>
              </a:rPr>
              <a:t>(i.e. </a:t>
            </a:r>
            <a:r>
              <a:rPr sz="2200" spc="-195" dirty="0">
                <a:latin typeface="Verdana"/>
                <a:cs typeface="Verdana"/>
              </a:rPr>
              <a:t>4,8,12 </a:t>
            </a:r>
            <a:r>
              <a:rPr sz="2200" spc="-305" dirty="0">
                <a:latin typeface="Verdana"/>
                <a:cs typeface="Verdana"/>
              </a:rPr>
              <a:t>---; </a:t>
            </a:r>
            <a:r>
              <a:rPr sz="2200" spc="-195" dirty="0">
                <a:latin typeface="Verdana"/>
                <a:cs typeface="Verdana"/>
              </a:rPr>
              <a:t>5,10,15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270" dirty="0">
                <a:latin typeface="Verdana"/>
                <a:cs typeface="Verdana"/>
              </a:rPr>
              <a:t>-</a:t>
            </a:r>
            <a:endParaRPr sz="2200">
              <a:latin typeface="Verdana"/>
              <a:cs typeface="Verdana"/>
            </a:endParaRPr>
          </a:p>
          <a:p>
            <a:pPr marL="12700" marR="759460">
              <a:lnSpc>
                <a:spcPts val="2380"/>
              </a:lnSpc>
              <a:spcBef>
                <a:spcPts val="35"/>
              </a:spcBef>
            </a:pPr>
            <a:r>
              <a:rPr sz="2200" spc="-315" dirty="0">
                <a:latin typeface="Verdana"/>
                <a:cs typeface="Verdana"/>
              </a:rPr>
              <a:t>--; </a:t>
            </a:r>
            <a:r>
              <a:rPr sz="2200" spc="-305" dirty="0">
                <a:latin typeface="Verdana"/>
                <a:cs typeface="Verdana"/>
              </a:rPr>
              <a:t>---; </a:t>
            </a:r>
            <a:r>
              <a:rPr sz="2200" spc="-190" dirty="0">
                <a:latin typeface="Verdana"/>
                <a:cs typeface="Verdana"/>
              </a:rPr>
              <a:t>49,98 </a:t>
            </a:r>
            <a:r>
              <a:rPr sz="2200" spc="-30" dirty="0">
                <a:latin typeface="Verdana"/>
                <a:cs typeface="Verdana"/>
              </a:rPr>
              <a:t>etc.)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30" dirty="0">
                <a:latin typeface="Verdana"/>
                <a:cs typeface="Verdana"/>
              </a:rPr>
              <a:t>exhausted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10" dirty="0">
                <a:latin typeface="Verdana"/>
                <a:cs typeface="Verdana"/>
              </a:rPr>
              <a:t>jailor</a:t>
            </a:r>
            <a:r>
              <a:rPr sz="2200" spc="-445" dirty="0">
                <a:latin typeface="Verdana"/>
                <a:cs typeface="Verdana"/>
              </a:rPr>
              <a:t> </a:t>
            </a:r>
            <a:r>
              <a:rPr sz="2200" spc="-110" dirty="0">
                <a:latin typeface="Verdana"/>
                <a:cs typeface="Verdana"/>
              </a:rPr>
              <a:t>falls  </a:t>
            </a:r>
            <a:r>
              <a:rPr sz="2200" spc="-5" dirty="0">
                <a:latin typeface="Verdana"/>
                <a:cs typeface="Verdana"/>
              </a:rPr>
              <a:t>down.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200" b="1" spc="-290" dirty="0">
                <a:latin typeface="Verdana"/>
                <a:cs typeface="Verdana"/>
              </a:rPr>
              <a:t>How </a:t>
            </a:r>
            <a:r>
              <a:rPr sz="2200" b="1" spc="-175" dirty="0">
                <a:latin typeface="Verdana"/>
                <a:cs typeface="Verdana"/>
              </a:rPr>
              <a:t>many </a:t>
            </a:r>
            <a:r>
              <a:rPr sz="2200" b="1" spc="-245" dirty="0">
                <a:latin typeface="Verdana"/>
                <a:cs typeface="Verdana"/>
              </a:rPr>
              <a:t>prisoners </a:t>
            </a:r>
            <a:r>
              <a:rPr sz="2200" b="1" spc="-204" dirty="0">
                <a:latin typeface="Verdana"/>
                <a:cs typeface="Verdana"/>
              </a:rPr>
              <a:t>found </a:t>
            </a:r>
            <a:r>
              <a:rPr sz="2200" b="1" spc="-254" dirty="0">
                <a:latin typeface="Verdana"/>
                <a:cs typeface="Verdana"/>
              </a:rPr>
              <a:t>their </a:t>
            </a:r>
            <a:r>
              <a:rPr sz="2200" b="1" spc="-210" dirty="0">
                <a:latin typeface="Verdana"/>
                <a:cs typeface="Verdana"/>
              </a:rPr>
              <a:t>doors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spc="-130" dirty="0">
                <a:latin typeface="Verdana"/>
                <a:cs typeface="Verdana"/>
              </a:rPr>
              <a:t>open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spc="-229" dirty="0">
                <a:latin typeface="Verdana"/>
                <a:cs typeface="Verdana"/>
              </a:rPr>
              <a:t>after </a:t>
            </a:r>
            <a:r>
              <a:rPr sz="2200" b="1" spc="-345" dirty="0">
                <a:latin typeface="Verdana"/>
                <a:cs typeface="Verdana"/>
              </a:rPr>
              <a:t>100</a:t>
            </a:r>
            <a:r>
              <a:rPr sz="2200" b="1" spc="-20" dirty="0">
                <a:latin typeface="Verdana"/>
                <a:cs typeface="Verdana"/>
              </a:rPr>
              <a:t> </a:t>
            </a:r>
            <a:r>
              <a:rPr sz="2200" b="1" spc="-220" dirty="0">
                <a:latin typeface="Verdana"/>
                <a:cs typeface="Verdana"/>
              </a:rPr>
              <a:t>rounds?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202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6: </a:t>
            </a:r>
            <a:r>
              <a:rPr spc="40" dirty="0"/>
              <a:t>Greedy</a:t>
            </a:r>
            <a:r>
              <a:rPr spc="-350" dirty="0"/>
              <a:t> </a:t>
            </a:r>
            <a:r>
              <a:rPr spc="-125" dirty="0"/>
              <a:t>Pirates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04470" marR="5080">
              <a:lnSpc>
                <a:spcPct val="90000"/>
              </a:lnSpc>
              <a:spcBef>
                <a:spcPts val="390"/>
              </a:spcBef>
            </a:pPr>
            <a:r>
              <a:rPr sz="2400" spc="135" dirty="0"/>
              <a:t>A </a:t>
            </a:r>
            <a:r>
              <a:rPr sz="2400" spc="-25" dirty="0"/>
              <a:t>pirate </a:t>
            </a:r>
            <a:r>
              <a:rPr sz="2400" spc="-100" dirty="0"/>
              <a:t>ship </a:t>
            </a:r>
            <a:r>
              <a:rPr sz="2400" spc="-10" dirty="0"/>
              <a:t>captures </a:t>
            </a:r>
            <a:r>
              <a:rPr sz="2400" spc="195" dirty="0"/>
              <a:t>a </a:t>
            </a:r>
            <a:r>
              <a:rPr sz="2400" spc="-85" dirty="0"/>
              <a:t>treasure </a:t>
            </a:r>
            <a:r>
              <a:rPr sz="2400" spc="10" dirty="0"/>
              <a:t>of </a:t>
            </a:r>
            <a:r>
              <a:rPr sz="2400" spc="-200" dirty="0"/>
              <a:t>1000  </a:t>
            </a:r>
            <a:r>
              <a:rPr sz="2400" spc="45" dirty="0"/>
              <a:t>golden </a:t>
            </a:r>
            <a:r>
              <a:rPr sz="2400" spc="-55" dirty="0"/>
              <a:t>coins. </a:t>
            </a:r>
            <a:r>
              <a:rPr sz="2400" spc="-135" dirty="0"/>
              <a:t>The </a:t>
            </a:r>
            <a:r>
              <a:rPr sz="2400" spc="-85" dirty="0"/>
              <a:t>treasure </a:t>
            </a:r>
            <a:r>
              <a:rPr sz="2400" spc="-60" dirty="0"/>
              <a:t>has </a:t>
            </a:r>
            <a:r>
              <a:rPr sz="2400" spc="-10" dirty="0"/>
              <a:t>to </a:t>
            </a:r>
            <a:r>
              <a:rPr sz="2400" spc="130" dirty="0"/>
              <a:t>be </a:t>
            </a:r>
            <a:r>
              <a:rPr sz="2400" spc="-135" dirty="0"/>
              <a:t>split  </a:t>
            </a:r>
            <a:r>
              <a:rPr sz="2400" spc="55" dirty="0"/>
              <a:t>among </a:t>
            </a:r>
            <a:r>
              <a:rPr sz="2400" spc="-20" dirty="0"/>
              <a:t>the </a:t>
            </a:r>
            <a:r>
              <a:rPr sz="2400" spc="-200" dirty="0"/>
              <a:t>5 </a:t>
            </a:r>
            <a:r>
              <a:rPr sz="2400" spc="-110" dirty="0"/>
              <a:t>pirates: </a:t>
            </a:r>
            <a:r>
              <a:rPr sz="2400" spc="-204" dirty="0"/>
              <a:t>1, 2, </a:t>
            </a:r>
            <a:r>
              <a:rPr sz="2400" spc="-200" dirty="0"/>
              <a:t>3, </a:t>
            </a:r>
            <a:r>
              <a:rPr sz="2400" spc="-204" dirty="0"/>
              <a:t>4, </a:t>
            </a:r>
            <a:r>
              <a:rPr sz="2400" spc="90" dirty="0"/>
              <a:t>and </a:t>
            </a:r>
            <a:r>
              <a:rPr sz="2400" spc="-200" dirty="0"/>
              <a:t>5 </a:t>
            </a:r>
            <a:r>
              <a:rPr sz="2400" spc="-110" dirty="0"/>
              <a:t>in </a:t>
            </a:r>
            <a:r>
              <a:rPr sz="2400" spc="-45" dirty="0"/>
              <a:t>order  </a:t>
            </a:r>
            <a:r>
              <a:rPr sz="2400" spc="10" dirty="0"/>
              <a:t>of </a:t>
            </a:r>
            <a:r>
              <a:rPr sz="2400" spc="-120" dirty="0"/>
              <a:t>rank. </a:t>
            </a:r>
            <a:r>
              <a:rPr sz="2400" spc="-135" dirty="0"/>
              <a:t>The </a:t>
            </a:r>
            <a:r>
              <a:rPr sz="2400" spc="-65" dirty="0"/>
              <a:t>pirates </a:t>
            </a:r>
            <a:r>
              <a:rPr sz="2400" spc="50" dirty="0"/>
              <a:t>have </a:t>
            </a:r>
            <a:r>
              <a:rPr sz="2400" spc="-20" dirty="0"/>
              <a:t>the </a:t>
            </a:r>
            <a:r>
              <a:rPr sz="2400" spc="-35" dirty="0"/>
              <a:t>following  </a:t>
            </a:r>
            <a:r>
              <a:rPr sz="2400" spc="-50" dirty="0"/>
              <a:t>important </a:t>
            </a:r>
            <a:r>
              <a:rPr sz="2400" spc="-60" dirty="0"/>
              <a:t>characteristics: </a:t>
            </a:r>
            <a:r>
              <a:rPr sz="2400" spc="-110" dirty="0"/>
              <a:t>infinitely </a:t>
            </a:r>
            <a:r>
              <a:rPr sz="2400" spc="-145" dirty="0"/>
              <a:t>smart,  </a:t>
            </a:r>
            <a:r>
              <a:rPr sz="2400" spc="-90" dirty="0"/>
              <a:t>bloodthirsty, </a:t>
            </a:r>
            <a:r>
              <a:rPr sz="2400" spc="-20" dirty="0"/>
              <a:t>greedy. </a:t>
            </a:r>
            <a:r>
              <a:rPr sz="2400" spc="-120" dirty="0"/>
              <a:t>Starting </a:t>
            </a:r>
            <a:r>
              <a:rPr sz="2400" spc="-85" dirty="0"/>
              <a:t>with </a:t>
            </a:r>
            <a:r>
              <a:rPr sz="2400" spc="-25" dirty="0"/>
              <a:t>pirate </a:t>
            </a:r>
            <a:r>
              <a:rPr sz="2400" spc="-200" dirty="0"/>
              <a:t>5 </a:t>
            </a:r>
            <a:r>
              <a:rPr sz="2400" spc="-50" dirty="0"/>
              <a:t>they  </a:t>
            </a:r>
            <a:r>
              <a:rPr sz="2400" spc="145" dirty="0"/>
              <a:t>can </a:t>
            </a:r>
            <a:r>
              <a:rPr sz="2400" spc="5" dirty="0"/>
              <a:t>make </a:t>
            </a:r>
            <a:r>
              <a:rPr sz="2400" spc="195" dirty="0"/>
              <a:t>a </a:t>
            </a:r>
            <a:r>
              <a:rPr sz="2400" spc="-20" dirty="0"/>
              <a:t>proposal </a:t>
            </a:r>
            <a:r>
              <a:rPr sz="2400" spc="30" dirty="0"/>
              <a:t>how </a:t>
            </a:r>
            <a:r>
              <a:rPr sz="2400" spc="-10" dirty="0"/>
              <a:t>to </a:t>
            </a:r>
            <a:r>
              <a:rPr sz="2400" spc="-135" dirty="0"/>
              <a:t>split </a:t>
            </a:r>
            <a:r>
              <a:rPr sz="2400" spc="40" dirty="0"/>
              <a:t>up </a:t>
            </a:r>
            <a:r>
              <a:rPr sz="2400" spc="-20" dirty="0"/>
              <a:t>the  </a:t>
            </a:r>
            <a:r>
              <a:rPr sz="2400" spc="-100" dirty="0"/>
              <a:t>treasure.</a:t>
            </a:r>
            <a:r>
              <a:rPr sz="2400" spc="-175" dirty="0"/>
              <a:t> </a:t>
            </a:r>
            <a:r>
              <a:rPr sz="2400" spc="-254" dirty="0"/>
              <a:t>This</a:t>
            </a:r>
            <a:r>
              <a:rPr sz="2400" spc="-190" dirty="0"/>
              <a:t> </a:t>
            </a:r>
            <a:r>
              <a:rPr sz="2400" spc="-20" dirty="0"/>
              <a:t>proposal</a:t>
            </a:r>
            <a:r>
              <a:rPr sz="2400" spc="-160" dirty="0"/>
              <a:t> </a:t>
            </a:r>
            <a:r>
              <a:rPr sz="2400" spc="145" dirty="0"/>
              <a:t>can</a:t>
            </a:r>
            <a:r>
              <a:rPr sz="2400" spc="-175" dirty="0"/>
              <a:t> </a:t>
            </a:r>
            <a:r>
              <a:rPr sz="2400" spc="-70" dirty="0"/>
              <a:t>either</a:t>
            </a:r>
            <a:r>
              <a:rPr sz="2400" spc="-204" dirty="0"/>
              <a:t> </a:t>
            </a:r>
            <a:r>
              <a:rPr sz="2400" spc="130" dirty="0"/>
              <a:t>be</a:t>
            </a:r>
            <a:r>
              <a:rPr sz="2400" spc="-170" dirty="0"/>
              <a:t> </a:t>
            </a:r>
            <a:r>
              <a:rPr sz="2400" spc="150" dirty="0"/>
              <a:t>accepted  </a:t>
            </a:r>
            <a:r>
              <a:rPr sz="2400" spc="-95" dirty="0"/>
              <a:t>or</a:t>
            </a:r>
            <a:r>
              <a:rPr sz="2400" spc="-185" dirty="0"/>
              <a:t> </a:t>
            </a:r>
            <a:r>
              <a:rPr sz="2400" spc="-20" dirty="0"/>
              <a:t>the</a:t>
            </a:r>
            <a:r>
              <a:rPr sz="2400" spc="-180" dirty="0"/>
              <a:t> </a:t>
            </a:r>
            <a:r>
              <a:rPr sz="2400" spc="-25" dirty="0"/>
              <a:t>pirate</a:t>
            </a:r>
            <a:r>
              <a:rPr sz="2400" spc="-210" dirty="0"/>
              <a:t> </a:t>
            </a:r>
            <a:r>
              <a:rPr sz="2400" spc="-240" dirty="0"/>
              <a:t>is</a:t>
            </a:r>
            <a:r>
              <a:rPr sz="2400" spc="-210" dirty="0"/>
              <a:t> </a:t>
            </a:r>
            <a:r>
              <a:rPr sz="2400" spc="-70" dirty="0"/>
              <a:t>thrown</a:t>
            </a:r>
            <a:r>
              <a:rPr sz="2400" spc="-180" dirty="0"/>
              <a:t> </a:t>
            </a:r>
            <a:r>
              <a:rPr sz="2400" spc="-5" dirty="0"/>
              <a:t>overboard.</a:t>
            </a:r>
            <a:r>
              <a:rPr sz="2400" spc="-200" dirty="0"/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15" dirty="0"/>
              <a:t>proposal</a:t>
            </a:r>
            <a:r>
              <a:rPr sz="2400" spc="-175" dirty="0"/>
              <a:t> </a:t>
            </a:r>
            <a:r>
              <a:rPr sz="2400" spc="-240" dirty="0"/>
              <a:t>is  </a:t>
            </a:r>
            <a:r>
              <a:rPr sz="2400" spc="145" dirty="0"/>
              <a:t>accepted </a:t>
            </a:r>
            <a:r>
              <a:rPr sz="2400" spc="-125" dirty="0"/>
              <a:t>if </a:t>
            </a:r>
            <a:r>
              <a:rPr sz="2400" spc="90" dirty="0"/>
              <a:t>and </a:t>
            </a:r>
            <a:r>
              <a:rPr sz="2400" spc="-65" dirty="0"/>
              <a:t>only </a:t>
            </a:r>
            <a:r>
              <a:rPr sz="2400" spc="-125" dirty="0"/>
              <a:t>if </a:t>
            </a:r>
            <a:r>
              <a:rPr sz="2400" spc="195" dirty="0"/>
              <a:t>a </a:t>
            </a:r>
            <a:r>
              <a:rPr sz="2400" spc="-110" dirty="0"/>
              <a:t>majority </a:t>
            </a:r>
            <a:r>
              <a:rPr sz="2400" spc="10" dirty="0"/>
              <a:t>of </a:t>
            </a:r>
            <a:r>
              <a:rPr sz="2400" spc="-20" dirty="0"/>
              <a:t>the  </a:t>
            </a:r>
            <a:r>
              <a:rPr sz="2400" spc="-65" dirty="0"/>
              <a:t>pirates </a:t>
            </a:r>
            <a:r>
              <a:rPr sz="2400" spc="-10" dirty="0"/>
              <a:t>agrees </a:t>
            </a:r>
            <a:r>
              <a:rPr sz="2400" spc="25" dirty="0"/>
              <a:t>on </a:t>
            </a:r>
            <a:r>
              <a:rPr sz="2400" spc="-160" dirty="0"/>
              <a:t>it</a:t>
            </a:r>
            <a:r>
              <a:rPr sz="2400" b="1" spc="-160" dirty="0">
                <a:latin typeface="Verdana"/>
                <a:cs typeface="Verdana"/>
              </a:rPr>
              <a:t>. </a:t>
            </a:r>
            <a:r>
              <a:rPr sz="2400" b="1" spc="-305" dirty="0">
                <a:latin typeface="Verdana"/>
                <a:cs typeface="Verdana"/>
              </a:rPr>
              <a:t>What </a:t>
            </a:r>
            <a:r>
              <a:rPr sz="2400" b="1" spc="-190" dirty="0">
                <a:latin typeface="Verdana"/>
                <a:cs typeface="Verdana"/>
              </a:rPr>
              <a:t>proposal </a:t>
            </a:r>
            <a:r>
              <a:rPr sz="2400" b="1" spc="-229" dirty="0">
                <a:latin typeface="Verdana"/>
                <a:cs typeface="Verdana"/>
              </a:rPr>
              <a:t>should  </a:t>
            </a:r>
            <a:r>
              <a:rPr sz="2400" b="1" spc="-210" dirty="0">
                <a:latin typeface="Verdana"/>
                <a:cs typeface="Verdana"/>
              </a:rPr>
              <a:t>pirate </a:t>
            </a:r>
            <a:r>
              <a:rPr sz="2400" b="1" spc="-365" dirty="0">
                <a:latin typeface="Verdana"/>
                <a:cs typeface="Verdana"/>
              </a:rPr>
              <a:t>5</a:t>
            </a:r>
            <a:r>
              <a:rPr sz="2400" b="1" spc="-75" dirty="0">
                <a:latin typeface="Verdana"/>
                <a:cs typeface="Verdana"/>
              </a:rPr>
              <a:t> </a:t>
            </a:r>
            <a:r>
              <a:rPr sz="2400" b="1" spc="-145" dirty="0">
                <a:latin typeface="Verdana"/>
                <a:cs typeface="Verdana"/>
              </a:rPr>
              <a:t>make?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372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7: </a:t>
            </a:r>
            <a:r>
              <a:rPr spc="-180" dirty="0"/>
              <a:t>Infinite </a:t>
            </a:r>
            <a:r>
              <a:rPr spc="-55" dirty="0"/>
              <a:t>Quarter</a:t>
            </a:r>
            <a:r>
              <a:rPr spc="-390" dirty="0"/>
              <a:t> </a:t>
            </a:r>
            <a:r>
              <a:rPr spc="45" dirty="0"/>
              <a:t>Sequence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04470" marR="5080">
              <a:lnSpc>
                <a:spcPct val="90100"/>
              </a:lnSpc>
              <a:spcBef>
                <a:spcPts val="359"/>
              </a:spcBef>
            </a:pPr>
            <a:r>
              <a:rPr spc="-5" dirty="0"/>
              <a:t>You </a:t>
            </a:r>
            <a:r>
              <a:rPr dirty="0"/>
              <a:t>are </a:t>
            </a:r>
            <a:r>
              <a:rPr spc="-10" dirty="0"/>
              <a:t>wearing </a:t>
            </a:r>
            <a:r>
              <a:rPr spc="180" dirty="0"/>
              <a:t>a </a:t>
            </a:r>
            <a:r>
              <a:rPr spc="-15" dirty="0"/>
              <a:t>blindfold </a:t>
            </a:r>
            <a:r>
              <a:rPr spc="80" dirty="0"/>
              <a:t>and </a:t>
            </a:r>
            <a:r>
              <a:rPr spc="-50" dirty="0"/>
              <a:t>thick </a:t>
            </a:r>
            <a:r>
              <a:rPr spc="-60" dirty="0"/>
              <a:t>gloves. </a:t>
            </a:r>
            <a:r>
              <a:rPr spc="20" dirty="0"/>
              <a:t>An  </a:t>
            </a:r>
            <a:r>
              <a:rPr spc="-90" dirty="0"/>
              <a:t>infinite </a:t>
            </a:r>
            <a:r>
              <a:rPr spc="-40" dirty="0"/>
              <a:t>number </a:t>
            </a:r>
            <a:r>
              <a:rPr spc="5" dirty="0"/>
              <a:t>of </a:t>
            </a:r>
            <a:r>
              <a:rPr spc="-80" dirty="0"/>
              <a:t>quarters </a:t>
            </a:r>
            <a:r>
              <a:rPr dirty="0"/>
              <a:t>are </a:t>
            </a:r>
            <a:r>
              <a:rPr spc="-5" dirty="0"/>
              <a:t>laid </a:t>
            </a:r>
            <a:r>
              <a:rPr spc="-30" dirty="0"/>
              <a:t>out </a:t>
            </a:r>
            <a:r>
              <a:rPr spc="15" dirty="0"/>
              <a:t>before </a:t>
            </a:r>
            <a:r>
              <a:rPr spc="-35" dirty="0"/>
              <a:t>you  </a:t>
            </a:r>
            <a:r>
              <a:rPr spc="20" dirty="0"/>
              <a:t>on </a:t>
            </a:r>
            <a:r>
              <a:rPr spc="175" dirty="0"/>
              <a:t>a </a:t>
            </a:r>
            <a:r>
              <a:rPr spc="25" dirty="0"/>
              <a:t>table </a:t>
            </a:r>
            <a:r>
              <a:rPr spc="5" dirty="0"/>
              <a:t>of </a:t>
            </a:r>
            <a:r>
              <a:rPr spc="-90" dirty="0"/>
              <a:t>infinite </a:t>
            </a:r>
            <a:r>
              <a:rPr spc="-5" dirty="0"/>
              <a:t>area. </a:t>
            </a:r>
            <a:r>
              <a:rPr spc="-20" dirty="0"/>
              <a:t>Someone </a:t>
            </a:r>
            <a:r>
              <a:rPr spc="-125" dirty="0"/>
              <a:t>tells </a:t>
            </a:r>
            <a:r>
              <a:rPr spc="-35" dirty="0"/>
              <a:t>you </a:t>
            </a:r>
            <a:r>
              <a:rPr spc="-30" dirty="0"/>
              <a:t>that  </a:t>
            </a:r>
            <a:r>
              <a:rPr spc="-185" dirty="0"/>
              <a:t>20 </a:t>
            </a:r>
            <a:r>
              <a:rPr spc="5" dirty="0"/>
              <a:t>of </a:t>
            </a:r>
            <a:r>
              <a:rPr spc="-50" dirty="0"/>
              <a:t>these </a:t>
            </a:r>
            <a:r>
              <a:rPr spc="-80" dirty="0"/>
              <a:t>quarters </a:t>
            </a:r>
            <a:r>
              <a:rPr dirty="0"/>
              <a:t>are </a:t>
            </a:r>
            <a:r>
              <a:rPr spc="-114" dirty="0"/>
              <a:t>tails </a:t>
            </a:r>
            <a:r>
              <a:rPr spc="80" dirty="0"/>
              <a:t>and </a:t>
            </a:r>
            <a:r>
              <a:rPr spc="-20" dirty="0"/>
              <a:t>the </a:t>
            </a:r>
            <a:r>
              <a:rPr spc="-145" dirty="0"/>
              <a:t>rest </a:t>
            </a:r>
            <a:r>
              <a:rPr dirty="0"/>
              <a:t>are  </a:t>
            </a:r>
            <a:r>
              <a:rPr spc="-20" dirty="0"/>
              <a:t>heads.</a:t>
            </a:r>
            <a:r>
              <a:rPr spc="-170" dirty="0"/>
              <a:t> </a:t>
            </a:r>
            <a:r>
              <a:rPr spc="-20" dirty="0"/>
              <a:t>He</a:t>
            </a:r>
            <a:r>
              <a:rPr spc="-165" dirty="0"/>
              <a:t> </a:t>
            </a:r>
            <a:r>
              <a:rPr spc="-140" dirty="0"/>
              <a:t>says</a:t>
            </a:r>
            <a:r>
              <a:rPr spc="-155" dirty="0"/>
              <a:t> </a:t>
            </a:r>
            <a:r>
              <a:rPr spc="-30" dirty="0"/>
              <a:t>that</a:t>
            </a:r>
            <a:r>
              <a:rPr spc="-180" dirty="0"/>
              <a:t> </a:t>
            </a:r>
            <a:r>
              <a:rPr spc="-120" dirty="0"/>
              <a:t>if</a:t>
            </a:r>
            <a:r>
              <a:rPr spc="-180" dirty="0"/>
              <a:t> </a:t>
            </a:r>
            <a:r>
              <a:rPr spc="-35" dirty="0"/>
              <a:t>you</a:t>
            </a:r>
            <a:r>
              <a:rPr spc="-155" dirty="0"/>
              <a:t> </a:t>
            </a:r>
            <a:r>
              <a:rPr spc="130" dirty="0"/>
              <a:t>can</a:t>
            </a:r>
            <a:r>
              <a:rPr spc="-165" dirty="0"/>
              <a:t> </a:t>
            </a:r>
            <a:r>
              <a:rPr spc="-125" dirty="0"/>
              <a:t>split</a:t>
            </a:r>
            <a:r>
              <a:rPr spc="-180" dirty="0"/>
              <a:t> </a:t>
            </a:r>
            <a:r>
              <a:rPr spc="-20" dirty="0"/>
              <a:t>the</a:t>
            </a:r>
            <a:r>
              <a:rPr spc="-180" dirty="0"/>
              <a:t> </a:t>
            </a:r>
            <a:r>
              <a:rPr spc="-80" dirty="0"/>
              <a:t>quarters</a:t>
            </a:r>
            <a:r>
              <a:rPr spc="-165" dirty="0"/>
              <a:t> </a:t>
            </a:r>
            <a:r>
              <a:rPr spc="-55" dirty="0"/>
              <a:t>into  </a:t>
            </a:r>
            <a:r>
              <a:rPr spc="-185" dirty="0"/>
              <a:t>2 </a:t>
            </a:r>
            <a:r>
              <a:rPr spc="-80" dirty="0"/>
              <a:t>piles </a:t>
            </a:r>
            <a:r>
              <a:rPr spc="-20" dirty="0"/>
              <a:t>where the </a:t>
            </a:r>
            <a:r>
              <a:rPr spc="-40" dirty="0"/>
              <a:t>number </a:t>
            </a:r>
            <a:r>
              <a:rPr spc="5" dirty="0"/>
              <a:t>of </a:t>
            </a:r>
            <a:r>
              <a:rPr spc="-114" dirty="0"/>
              <a:t>tails </a:t>
            </a:r>
            <a:r>
              <a:rPr spc="-80" dirty="0"/>
              <a:t>quarters </a:t>
            </a:r>
            <a:r>
              <a:rPr spc="-225" dirty="0"/>
              <a:t>is </a:t>
            </a:r>
            <a:r>
              <a:rPr spc="-20" dirty="0"/>
              <a:t>the  </a:t>
            </a:r>
            <a:r>
              <a:rPr spc="-25" dirty="0"/>
              <a:t>same</a:t>
            </a:r>
            <a:r>
              <a:rPr spc="-170" dirty="0"/>
              <a:t> </a:t>
            </a:r>
            <a:r>
              <a:rPr spc="-105" dirty="0"/>
              <a:t>in</a:t>
            </a:r>
            <a:r>
              <a:rPr spc="-175" dirty="0"/>
              <a:t> </a:t>
            </a:r>
            <a:r>
              <a:rPr spc="10" dirty="0"/>
              <a:t>both</a:t>
            </a:r>
            <a:r>
              <a:rPr spc="-165" dirty="0"/>
              <a:t> </a:t>
            </a:r>
            <a:r>
              <a:rPr spc="-100" dirty="0"/>
              <a:t>piles,</a:t>
            </a:r>
            <a:r>
              <a:rPr spc="-175" dirty="0"/>
              <a:t> </a:t>
            </a:r>
            <a:r>
              <a:rPr spc="-30" dirty="0"/>
              <a:t>then</a:t>
            </a:r>
            <a:r>
              <a:rPr spc="-180" dirty="0"/>
              <a:t> </a:t>
            </a:r>
            <a:r>
              <a:rPr spc="-35" dirty="0"/>
              <a:t>you</a:t>
            </a:r>
            <a:r>
              <a:rPr spc="-150" dirty="0"/>
              <a:t> </a:t>
            </a:r>
            <a:r>
              <a:rPr spc="-65" dirty="0"/>
              <a:t>win</a:t>
            </a:r>
            <a:r>
              <a:rPr spc="-180" dirty="0"/>
              <a:t> </a:t>
            </a:r>
            <a:r>
              <a:rPr spc="-55" dirty="0"/>
              <a:t>all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20" dirty="0"/>
              <a:t>the</a:t>
            </a:r>
            <a:r>
              <a:rPr spc="-160" dirty="0"/>
              <a:t> </a:t>
            </a:r>
            <a:r>
              <a:rPr spc="-95" dirty="0"/>
              <a:t>quarters.  </a:t>
            </a:r>
            <a:r>
              <a:rPr spc="-5" dirty="0"/>
              <a:t>You </a:t>
            </a:r>
            <a:r>
              <a:rPr dirty="0"/>
              <a:t>are </a:t>
            </a:r>
            <a:r>
              <a:rPr spc="25" dirty="0"/>
              <a:t>allowed </a:t>
            </a:r>
            <a:r>
              <a:rPr spc="-10" dirty="0"/>
              <a:t>to </a:t>
            </a:r>
            <a:r>
              <a:rPr spc="15" dirty="0"/>
              <a:t>move </a:t>
            </a:r>
            <a:r>
              <a:rPr spc="-20" dirty="0"/>
              <a:t>the </a:t>
            </a:r>
            <a:r>
              <a:rPr spc="-80" dirty="0"/>
              <a:t>quarters </a:t>
            </a:r>
            <a:r>
              <a:rPr spc="85" dirty="0"/>
              <a:t>and </a:t>
            </a:r>
            <a:r>
              <a:rPr spc="-10" dirty="0"/>
              <a:t>to </a:t>
            </a:r>
            <a:r>
              <a:rPr spc="-70" dirty="0"/>
              <a:t>flip  </a:t>
            </a:r>
            <a:r>
              <a:rPr spc="-35" dirty="0"/>
              <a:t>them </a:t>
            </a:r>
            <a:r>
              <a:rPr spc="-65" dirty="0"/>
              <a:t>over, </a:t>
            </a:r>
            <a:r>
              <a:rPr spc="-25" dirty="0"/>
              <a:t>but </a:t>
            </a:r>
            <a:r>
              <a:rPr spc="-30" dirty="0"/>
              <a:t>you </a:t>
            </a:r>
            <a:r>
              <a:rPr spc="130" dirty="0"/>
              <a:t>can </a:t>
            </a:r>
            <a:r>
              <a:rPr spc="-35" dirty="0"/>
              <a:t>never </a:t>
            </a:r>
            <a:r>
              <a:rPr spc="-85" dirty="0"/>
              <a:t>tell </a:t>
            </a:r>
            <a:r>
              <a:rPr dirty="0"/>
              <a:t>what </a:t>
            </a:r>
            <a:r>
              <a:rPr spc="-50" dirty="0"/>
              <a:t>state </a:t>
            </a:r>
            <a:r>
              <a:rPr spc="175" dirty="0"/>
              <a:t>a  </a:t>
            </a:r>
            <a:r>
              <a:rPr spc="-50" dirty="0"/>
              <a:t>quarter </a:t>
            </a:r>
            <a:r>
              <a:rPr spc="-225" dirty="0"/>
              <a:t>is </a:t>
            </a:r>
            <a:r>
              <a:rPr spc="-80" dirty="0"/>
              <a:t>currently </a:t>
            </a:r>
            <a:r>
              <a:rPr spc="-105" dirty="0"/>
              <a:t>in </a:t>
            </a:r>
            <a:r>
              <a:rPr spc="-75" dirty="0"/>
              <a:t>(the </a:t>
            </a:r>
            <a:r>
              <a:rPr spc="-15" dirty="0"/>
              <a:t>blindfold </a:t>
            </a:r>
            <a:r>
              <a:rPr spc="-60" dirty="0"/>
              <a:t>prevents </a:t>
            </a:r>
            <a:r>
              <a:rPr spc="-35" dirty="0"/>
              <a:t>you  </a:t>
            </a:r>
            <a:r>
              <a:rPr spc="-85" dirty="0"/>
              <a:t>from </a:t>
            </a:r>
            <a:r>
              <a:rPr spc="-55" dirty="0"/>
              <a:t>seeing, </a:t>
            </a:r>
            <a:r>
              <a:rPr spc="85" dirty="0"/>
              <a:t>and </a:t>
            </a:r>
            <a:r>
              <a:rPr spc="-20" dirty="0"/>
              <a:t>the </a:t>
            </a:r>
            <a:r>
              <a:rPr spc="-35" dirty="0"/>
              <a:t>gloves </a:t>
            </a:r>
            <a:r>
              <a:rPr spc="-30" dirty="0"/>
              <a:t>prevent </a:t>
            </a:r>
            <a:r>
              <a:rPr spc="-35" dirty="0"/>
              <a:t>you </a:t>
            </a:r>
            <a:r>
              <a:rPr spc="-85" dirty="0"/>
              <a:t>from  </a:t>
            </a:r>
            <a:r>
              <a:rPr spc="-20" dirty="0"/>
              <a:t>feeling </a:t>
            </a:r>
            <a:r>
              <a:rPr spc="5" dirty="0"/>
              <a:t>which </a:t>
            </a:r>
            <a:r>
              <a:rPr spc="-55" dirty="0"/>
              <a:t>side </a:t>
            </a:r>
            <a:r>
              <a:rPr spc="-225" dirty="0"/>
              <a:t>is </a:t>
            </a:r>
            <a:r>
              <a:rPr spc="15" dirty="0"/>
              <a:t>heads </a:t>
            </a:r>
            <a:r>
              <a:rPr spc="-90" dirty="0"/>
              <a:t>or </a:t>
            </a:r>
            <a:r>
              <a:rPr spc="-140" dirty="0"/>
              <a:t>tails). </a:t>
            </a:r>
            <a:r>
              <a:rPr b="1" spc="-290" dirty="0">
                <a:latin typeface="Verdana"/>
                <a:cs typeface="Verdana"/>
              </a:rPr>
              <a:t>How </a:t>
            </a:r>
            <a:r>
              <a:rPr b="1" spc="-100" dirty="0">
                <a:latin typeface="Verdana"/>
                <a:cs typeface="Verdana"/>
              </a:rPr>
              <a:t>do </a:t>
            </a:r>
            <a:r>
              <a:rPr b="1" spc="-180" dirty="0">
                <a:latin typeface="Verdana"/>
                <a:cs typeface="Verdana"/>
              </a:rPr>
              <a:t>you  </a:t>
            </a:r>
            <a:r>
              <a:rPr b="1" spc="-225" dirty="0">
                <a:latin typeface="Verdana"/>
                <a:cs typeface="Verdana"/>
              </a:rPr>
              <a:t>partition </a:t>
            </a:r>
            <a:r>
              <a:rPr b="1" spc="-220" dirty="0">
                <a:latin typeface="Verdana"/>
                <a:cs typeface="Verdana"/>
              </a:rPr>
              <a:t>the </a:t>
            </a:r>
            <a:r>
              <a:rPr b="1" spc="-240" dirty="0">
                <a:latin typeface="Verdana"/>
                <a:cs typeface="Verdana"/>
              </a:rPr>
              <a:t>quarters </a:t>
            </a:r>
            <a:r>
              <a:rPr b="1" spc="-225" dirty="0">
                <a:latin typeface="Verdana"/>
                <a:cs typeface="Verdana"/>
              </a:rPr>
              <a:t>so </a:t>
            </a:r>
            <a:r>
              <a:rPr b="1" spc="-240" dirty="0">
                <a:latin typeface="Verdana"/>
                <a:cs typeface="Verdana"/>
              </a:rPr>
              <a:t>that </a:t>
            </a:r>
            <a:r>
              <a:rPr b="1" spc="-175" dirty="0">
                <a:latin typeface="Verdana"/>
                <a:cs typeface="Verdana"/>
              </a:rPr>
              <a:t>you </a:t>
            </a:r>
            <a:r>
              <a:rPr b="1" spc="-60" dirty="0">
                <a:latin typeface="Verdana"/>
                <a:cs typeface="Verdana"/>
              </a:rPr>
              <a:t>can </a:t>
            </a:r>
            <a:r>
              <a:rPr b="1" spc="-295" dirty="0">
                <a:latin typeface="Verdana"/>
                <a:cs typeface="Verdana"/>
              </a:rPr>
              <a:t>win </a:t>
            </a:r>
            <a:r>
              <a:rPr b="1" spc="-229" dirty="0">
                <a:latin typeface="Verdana"/>
                <a:cs typeface="Verdana"/>
              </a:rPr>
              <a:t>them</a:t>
            </a:r>
            <a:r>
              <a:rPr b="1" spc="35" dirty="0">
                <a:latin typeface="Verdana"/>
                <a:cs typeface="Verdana"/>
              </a:rPr>
              <a:t> </a:t>
            </a:r>
            <a:r>
              <a:rPr b="1" spc="-155" dirty="0">
                <a:latin typeface="Verdana"/>
                <a:cs typeface="Verdana"/>
              </a:rPr>
              <a:t>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95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BT </a:t>
            </a:r>
            <a:r>
              <a:rPr spc="-434" dirty="0"/>
              <a:t>– </a:t>
            </a:r>
            <a:r>
              <a:rPr spc="-415" dirty="0"/>
              <a:t>8: </a:t>
            </a:r>
            <a:r>
              <a:rPr spc="-45" dirty="0"/>
              <a:t>Daughters’</a:t>
            </a:r>
            <a:r>
              <a:rPr spc="-320" dirty="0"/>
              <a:t> </a:t>
            </a:r>
            <a:r>
              <a:rPr spc="25" dirty="0"/>
              <a:t>Ages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12493"/>
            <a:ext cx="6621145" cy="54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95"/>
              </a:spcBef>
            </a:pPr>
            <a:r>
              <a:rPr sz="1900" spc="25" dirty="0">
                <a:latin typeface="Verdana"/>
                <a:cs typeface="Verdana"/>
              </a:rPr>
              <a:t>Local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Berkeley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100" dirty="0">
                <a:latin typeface="Verdana"/>
                <a:cs typeface="Verdana"/>
              </a:rPr>
              <a:t>professors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spc="-155" dirty="0">
                <a:latin typeface="Verdana"/>
                <a:cs typeface="Verdana"/>
              </a:rPr>
              <a:t>Dr. </a:t>
            </a:r>
            <a:r>
              <a:rPr sz="1900" spc="-150" dirty="0">
                <a:latin typeface="Verdana"/>
                <a:cs typeface="Verdana"/>
              </a:rPr>
              <a:t>X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55" dirty="0">
                <a:latin typeface="Verdana"/>
                <a:cs typeface="Verdana"/>
              </a:rPr>
              <a:t>Dr. </a:t>
            </a:r>
            <a:r>
              <a:rPr sz="1900" spc="-50" dirty="0">
                <a:latin typeface="Verdana"/>
                <a:cs typeface="Verdana"/>
              </a:rPr>
              <a:t>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bump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into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110" dirty="0">
                <a:latin typeface="Verdana"/>
                <a:cs typeface="Verdana"/>
              </a:rPr>
              <a:t>each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900" spc="-35" dirty="0">
                <a:latin typeface="Verdana"/>
                <a:cs typeface="Verdana"/>
              </a:rPr>
              <a:t>after </a:t>
            </a:r>
            <a:r>
              <a:rPr sz="1900" spc="155" dirty="0">
                <a:latin typeface="Verdana"/>
                <a:cs typeface="Verdana"/>
              </a:rPr>
              <a:t>a</a:t>
            </a:r>
            <a:r>
              <a:rPr sz="1900" spc="-36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long </a:t>
            </a:r>
            <a:r>
              <a:rPr sz="1900" spc="-75" dirty="0">
                <a:latin typeface="Verdana"/>
                <a:cs typeface="Verdana"/>
              </a:rPr>
              <a:t>time.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90955" y="2223642"/>
            <a:ext cx="172085" cy="141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latin typeface="Verdana"/>
                <a:cs typeface="Verdana"/>
              </a:rPr>
              <a:t>X  </a:t>
            </a: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25"/>
              </a:spcBef>
            </a:pPr>
            <a:r>
              <a:rPr sz="1900" spc="-100" dirty="0">
                <a:latin typeface="Verdana"/>
                <a:cs typeface="Verdana"/>
              </a:rPr>
              <a:t>X  </a:t>
            </a: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955" y="4076776"/>
            <a:ext cx="172720" cy="1125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0" dirty="0"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0" dirty="0">
                <a:latin typeface="Verdana"/>
                <a:cs typeface="Verdana"/>
              </a:rPr>
              <a:t>Y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900" spc="-150" dirty="0">
                <a:latin typeface="Verdana"/>
                <a:cs typeface="Verdana"/>
              </a:rPr>
              <a:t>X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7079" y="2223642"/>
            <a:ext cx="5969000" cy="297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65" dirty="0">
                <a:latin typeface="Verdana"/>
                <a:cs typeface="Verdana"/>
              </a:rPr>
              <a:t>hey! </a:t>
            </a:r>
            <a:r>
              <a:rPr sz="1900" spc="15" dirty="0">
                <a:latin typeface="Verdana"/>
                <a:cs typeface="Verdana"/>
              </a:rPr>
              <a:t>how </a:t>
            </a:r>
            <a:r>
              <a:rPr sz="1900" spc="35" dirty="0">
                <a:latin typeface="Verdana"/>
                <a:cs typeface="Verdana"/>
              </a:rPr>
              <a:t>have</a:t>
            </a:r>
            <a:r>
              <a:rPr sz="1900" spc="-459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you </a:t>
            </a:r>
            <a:r>
              <a:rPr sz="1900" spc="65" dirty="0">
                <a:latin typeface="Verdana"/>
                <a:cs typeface="Verdana"/>
              </a:rPr>
              <a:t>been?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900" spc="-35" dirty="0">
                <a:latin typeface="Verdana"/>
                <a:cs typeface="Verdana"/>
              </a:rPr>
              <a:t>great!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20" dirty="0">
                <a:latin typeface="Verdana"/>
                <a:cs typeface="Verdana"/>
              </a:rPr>
              <a:t>got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married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i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35" dirty="0">
                <a:latin typeface="Verdana"/>
                <a:cs typeface="Verdana"/>
              </a:rPr>
              <a:t>have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three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daughters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900" spc="15" dirty="0">
                <a:latin typeface="Verdana"/>
                <a:cs typeface="Verdana"/>
              </a:rPr>
              <a:t>now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50" dirty="0">
                <a:latin typeface="Verdana"/>
                <a:cs typeface="Verdana"/>
              </a:rPr>
              <a:t>really? </a:t>
            </a:r>
            <a:r>
              <a:rPr sz="1900" spc="15" dirty="0">
                <a:latin typeface="Verdana"/>
                <a:cs typeface="Verdana"/>
              </a:rPr>
              <a:t>how </a:t>
            </a:r>
            <a:r>
              <a:rPr sz="1900" spc="10" dirty="0">
                <a:latin typeface="Verdana"/>
                <a:cs typeface="Verdana"/>
              </a:rPr>
              <a:t>old </a:t>
            </a:r>
            <a:r>
              <a:rPr sz="1900" dirty="0">
                <a:latin typeface="Verdana"/>
                <a:cs typeface="Verdana"/>
              </a:rPr>
              <a:t>are</a:t>
            </a:r>
            <a:r>
              <a:rPr sz="1900" spc="-50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they?</a:t>
            </a:r>
            <a:endParaRPr sz="1900" dirty="0">
              <a:latin typeface="Verdana"/>
              <a:cs typeface="Verdana"/>
            </a:endParaRPr>
          </a:p>
          <a:p>
            <a:pPr marL="12700" marR="5080">
              <a:lnSpc>
                <a:spcPts val="1820"/>
              </a:lnSpc>
              <a:spcBef>
                <a:spcPts val="445"/>
              </a:spcBef>
            </a:pPr>
            <a:r>
              <a:rPr sz="1900" spc="-75" dirty="0">
                <a:latin typeface="Verdana"/>
                <a:cs typeface="Verdana"/>
              </a:rPr>
              <a:t>well,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product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their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ages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95" dirty="0">
                <a:latin typeface="Verdana"/>
                <a:cs typeface="Verdana"/>
              </a:rPr>
              <a:t>is</a:t>
            </a:r>
            <a:r>
              <a:rPr sz="1900" spc="-170" dirty="0">
                <a:latin typeface="Verdana"/>
                <a:cs typeface="Verdana"/>
              </a:rPr>
              <a:t> </a:t>
            </a:r>
            <a:r>
              <a:rPr sz="1900" spc="-165" dirty="0">
                <a:latin typeface="Verdana"/>
                <a:cs typeface="Verdana"/>
              </a:rPr>
              <a:t>72,</a:t>
            </a:r>
            <a:r>
              <a:rPr sz="1900" spc="-15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sum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  </a:t>
            </a:r>
            <a:r>
              <a:rPr sz="1900" spc="-85" dirty="0">
                <a:latin typeface="Verdana"/>
                <a:cs typeface="Verdana"/>
              </a:rPr>
              <a:t>their </a:t>
            </a:r>
            <a:r>
              <a:rPr sz="1900" spc="15" dirty="0">
                <a:latin typeface="Verdana"/>
                <a:cs typeface="Verdana"/>
              </a:rPr>
              <a:t>ages </a:t>
            </a:r>
            <a:r>
              <a:rPr sz="1900" spc="-195" dirty="0">
                <a:latin typeface="Verdana"/>
                <a:cs typeface="Verdana"/>
              </a:rPr>
              <a:t>is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25" dirty="0">
                <a:latin typeface="Verdana"/>
                <a:cs typeface="Verdana"/>
              </a:rPr>
              <a:t>same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40" dirty="0">
                <a:latin typeface="Verdana"/>
                <a:cs typeface="Verdana"/>
              </a:rPr>
              <a:t>number </a:t>
            </a:r>
            <a:r>
              <a:rPr sz="1900" spc="15" dirty="0">
                <a:latin typeface="Verdana"/>
                <a:cs typeface="Verdana"/>
              </a:rPr>
              <a:t>on </a:t>
            </a:r>
            <a:r>
              <a:rPr sz="1900" spc="-30" dirty="0">
                <a:latin typeface="Verdana"/>
                <a:cs typeface="Verdana"/>
              </a:rPr>
              <a:t>that  building </a:t>
            </a:r>
            <a:r>
              <a:rPr sz="1900" spc="-35" dirty="0">
                <a:latin typeface="Verdana"/>
                <a:cs typeface="Verdana"/>
              </a:rPr>
              <a:t>over</a:t>
            </a:r>
            <a:r>
              <a:rPr sz="1900" spc="-285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there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900" spc="-105" dirty="0">
                <a:latin typeface="Verdana"/>
                <a:cs typeface="Verdana"/>
              </a:rPr>
              <a:t>right, </a:t>
            </a:r>
            <a:r>
              <a:rPr sz="1900" spc="-50" dirty="0">
                <a:latin typeface="Verdana"/>
                <a:cs typeface="Verdana"/>
              </a:rPr>
              <a:t>ok </a:t>
            </a:r>
            <a:r>
              <a:rPr sz="1900" spc="-175" dirty="0">
                <a:latin typeface="Verdana"/>
                <a:cs typeface="Verdana"/>
              </a:rPr>
              <a:t>... </a:t>
            </a:r>
            <a:r>
              <a:rPr sz="1900" spc="15" dirty="0">
                <a:latin typeface="Verdana"/>
                <a:cs typeface="Verdana"/>
              </a:rPr>
              <a:t>oh </a:t>
            </a:r>
            <a:r>
              <a:rPr sz="1900" spc="-20" dirty="0">
                <a:latin typeface="Verdana"/>
                <a:cs typeface="Verdana"/>
              </a:rPr>
              <a:t>wait </a:t>
            </a:r>
            <a:r>
              <a:rPr sz="1900" spc="-175" dirty="0">
                <a:latin typeface="Verdana"/>
                <a:cs typeface="Verdana"/>
              </a:rPr>
              <a:t>... </a:t>
            </a:r>
            <a:r>
              <a:rPr sz="1900" spc="-95" dirty="0">
                <a:latin typeface="Verdana"/>
                <a:cs typeface="Verdana"/>
              </a:rPr>
              <a:t>hmm, </a:t>
            </a:r>
            <a:r>
              <a:rPr sz="1900" spc="-145" dirty="0">
                <a:latin typeface="Verdana"/>
                <a:cs typeface="Verdana"/>
              </a:rPr>
              <a:t>i </a:t>
            </a:r>
            <a:r>
              <a:rPr sz="1900" spc="-160" dirty="0">
                <a:latin typeface="Verdana"/>
                <a:cs typeface="Verdana"/>
              </a:rPr>
              <a:t>still </a:t>
            </a:r>
            <a:r>
              <a:rPr sz="1900" spc="-25" dirty="0">
                <a:latin typeface="Verdana"/>
                <a:cs typeface="Verdana"/>
              </a:rPr>
              <a:t>don't</a:t>
            </a:r>
            <a:r>
              <a:rPr sz="1900" spc="-425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know</a:t>
            </a:r>
            <a:endParaRPr sz="1900" dirty="0">
              <a:latin typeface="Verdana"/>
              <a:cs typeface="Verdana"/>
            </a:endParaRPr>
          </a:p>
          <a:p>
            <a:pPr marL="12700" marR="570865">
              <a:lnSpc>
                <a:spcPct val="80000"/>
              </a:lnSpc>
              <a:spcBef>
                <a:spcPts val="459"/>
              </a:spcBef>
            </a:pPr>
            <a:r>
              <a:rPr sz="1900" spc="15" dirty="0">
                <a:latin typeface="Verdana"/>
                <a:cs typeface="Verdana"/>
              </a:rPr>
              <a:t>oh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60" dirty="0">
                <a:latin typeface="Verdana"/>
                <a:cs typeface="Verdana"/>
              </a:rPr>
              <a:t>sorry,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oldest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40" dirty="0">
                <a:latin typeface="Verdana"/>
                <a:cs typeface="Verdana"/>
              </a:rPr>
              <a:t>one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just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started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to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play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the  </a:t>
            </a:r>
            <a:r>
              <a:rPr sz="1900" spc="30" dirty="0">
                <a:latin typeface="Verdana"/>
                <a:cs typeface="Verdana"/>
              </a:rPr>
              <a:t>piano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5" dirty="0">
                <a:latin typeface="Verdana"/>
                <a:cs typeface="Verdana"/>
              </a:rPr>
              <a:t>wonderful! </a:t>
            </a:r>
            <a:r>
              <a:rPr sz="1900" spc="-90" dirty="0">
                <a:latin typeface="Verdana"/>
                <a:cs typeface="Verdana"/>
              </a:rPr>
              <a:t>my </a:t>
            </a:r>
            <a:r>
              <a:rPr sz="1900" spc="-40" dirty="0">
                <a:latin typeface="Verdana"/>
                <a:cs typeface="Verdana"/>
              </a:rPr>
              <a:t>oldest </a:t>
            </a:r>
            <a:r>
              <a:rPr sz="1900" spc="-195" dirty="0">
                <a:latin typeface="Verdana"/>
                <a:cs typeface="Verdana"/>
              </a:rPr>
              <a:t>is </a:t>
            </a:r>
            <a:r>
              <a:rPr sz="1900" spc="-20" dirty="0">
                <a:latin typeface="Verdana"/>
                <a:cs typeface="Verdana"/>
              </a:rPr>
              <a:t>the </a:t>
            </a:r>
            <a:r>
              <a:rPr sz="1900" spc="-25" dirty="0">
                <a:latin typeface="Verdana"/>
                <a:cs typeface="Verdana"/>
              </a:rPr>
              <a:t>same</a:t>
            </a:r>
            <a:r>
              <a:rPr sz="1900" spc="-415" dirty="0">
                <a:latin typeface="Verdana"/>
                <a:cs typeface="Verdana"/>
              </a:rPr>
              <a:t> </a:t>
            </a:r>
            <a:r>
              <a:rPr sz="1900" spc="30" dirty="0">
                <a:latin typeface="Verdana"/>
                <a:cs typeface="Verdana"/>
              </a:rPr>
              <a:t>age!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0955" y="5469127"/>
            <a:ext cx="32505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54" dirty="0">
                <a:latin typeface="Verdana"/>
                <a:cs typeface="Verdana"/>
              </a:rPr>
              <a:t>How </a:t>
            </a:r>
            <a:r>
              <a:rPr sz="1900" b="1" spc="-125" dirty="0">
                <a:latin typeface="Verdana"/>
                <a:cs typeface="Verdana"/>
              </a:rPr>
              <a:t>old </a:t>
            </a:r>
            <a:r>
              <a:rPr sz="1900" b="1" spc="-135" dirty="0">
                <a:latin typeface="Verdana"/>
                <a:cs typeface="Verdana"/>
              </a:rPr>
              <a:t>are </a:t>
            </a:r>
            <a:r>
              <a:rPr sz="1900" b="1" spc="-190" dirty="0">
                <a:latin typeface="Verdana"/>
                <a:cs typeface="Verdana"/>
              </a:rPr>
              <a:t>the</a:t>
            </a:r>
            <a:r>
              <a:rPr sz="1900" b="1" spc="-385" dirty="0">
                <a:latin typeface="Verdana"/>
                <a:cs typeface="Verdana"/>
              </a:rPr>
              <a:t> </a:t>
            </a:r>
            <a:r>
              <a:rPr sz="1900" b="1" spc="-175" dirty="0">
                <a:latin typeface="Verdana"/>
                <a:cs typeface="Verdana"/>
              </a:rPr>
              <a:t>daughters?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001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What </a:t>
            </a:r>
            <a:r>
              <a:rPr spc="-335" dirty="0"/>
              <a:t>is </a:t>
            </a:r>
            <a:r>
              <a:rPr spc="-110" dirty="0"/>
              <a:t>next </a:t>
            </a:r>
            <a:r>
              <a:rPr spc="-85" dirty="0"/>
              <a:t>class</a:t>
            </a:r>
            <a:r>
              <a:rPr spc="-525" dirty="0"/>
              <a:t> </a:t>
            </a:r>
            <a:r>
              <a:rPr spc="75" dirty="0"/>
              <a:t>about?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4806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970" algn="l"/>
              </a:tabLst>
            </a:pPr>
            <a:r>
              <a:rPr spc="-484" dirty="0"/>
              <a:t>BT</a:t>
            </a:r>
            <a:r>
              <a:rPr spc="-235" dirty="0"/>
              <a:t> </a:t>
            </a:r>
            <a:r>
              <a:rPr spc="-434" dirty="0"/>
              <a:t>–</a:t>
            </a:r>
            <a:r>
              <a:rPr spc="-245" dirty="0"/>
              <a:t> </a:t>
            </a:r>
            <a:r>
              <a:rPr spc="-415" dirty="0"/>
              <a:t>4:	</a:t>
            </a:r>
            <a:r>
              <a:rPr spc="-90" dirty="0"/>
              <a:t>Criminal</a:t>
            </a:r>
            <a:r>
              <a:rPr spc="-300" dirty="0"/>
              <a:t> </a:t>
            </a:r>
            <a:r>
              <a:rPr spc="5" dirty="0"/>
              <a:t>Cupbearers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521"/>
            <a:ext cx="6929755" cy="43853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5"/>
              </a:spcBef>
            </a:pPr>
            <a:r>
              <a:rPr sz="2200" spc="15" dirty="0">
                <a:latin typeface="Verdana"/>
                <a:cs typeface="Verdana"/>
              </a:rPr>
              <a:t>An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evil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75" dirty="0">
                <a:latin typeface="Verdana"/>
                <a:cs typeface="Verdana"/>
              </a:rPr>
              <a:t>king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has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1000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bottles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of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wine.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120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neighboring  </a:t>
            </a:r>
            <a:r>
              <a:rPr sz="2200" spc="45" dirty="0">
                <a:latin typeface="Verdana"/>
                <a:cs typeface="Verdana"/>
              </a:rPr>
              <a:t>queen </a:t>
            </a:r>
            <a:r>
              <a:rPr sz="2200" spc="-75" dirty="0">
                <a:latin typeface="Verdana"/>
                <a:cs typeface="Verdana"/>
              </a:rPr>
              <a:t>plots </a:t>
            </a:r>
            <a:r>
              <a:rPr sz="2200" spc="-10" dirty="0">
                <a:latin typeface="Verdana"/>
                <a:cs typeface="Verdana"/>
              </a:rPr>
              <a:t>to </a:t>
            </a:r>
            <a:r>
              <a:rPr sz="2200" spc="-175" dirty="0">
                <a:latin typeface="Verdana"/>
                <a:cs typeface="Verdana"/>
              </a:rPr>
              <a:t>kill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140" dirty="0">
                <a:latin typeface="Verdana"/>
                <a:cs typeface="Verdana"/>
              </a:rPr>
              <a:t>bad </a:t>
            </a:r>
            <a:r>
              <a:rPr sz="2200" spc="-100" dirty="0">
                <a:latin typeface="Verdana"/>
                <a:cs typeface="Verdana"/>
              </a:rPr>
              <a:t>king, </a:t>
            </a:r>
            <a:r>
              <a:rPr sz="2200" spc="80" dirty="0">
                <a:latin typeface="Verdana"/>
                <a:cs typeface="Verdana"/>
              </a:rPr>
              <a:t>and </a:t>
            </a:r>
            <a:r>
              <a:rPr sz="2200" spc="-80" dirty="0">
                <a:latin typeface="Verdana"/>
                <a:cs typeface="Verdana"/>
              </a:rPr>
              <a:t>sends </a:t>
            </a:r>
            <a:r>
              <a:rPr sz="2200" spc="175" dirty="0">
                <a:latin typeface="Verdana"/>
                <a:cs typeface="Verdana"/>
              </a:rPr>
              <a:t>a  </a:t>
            </a:r>
            <a:r>
              <a:rPr sz="2200" spc="-80" dirty="0">
                <a:latin typeface="Verdana"/>
                <a:cs typeface="Verdana"/>
              </a:rPr>
              <a:t>servant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poison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wine.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25" dirty="0">
                <a:latin typeface="Verdana"/>
                <a:cs typeface="Verdana"/>
              </a:rPr>
              <a:t>The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125" dirty="0">
                <a:latin typeface="Verdana"/>
                <a:cs typeface="Verdana"/>
              </a:rPr>
              <a:t>king's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guards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110" dirty="0">
                <a:latin typeface="Verdana"/>
                <a:cs typeface="Verdana"/>
              </a:rPr>
              <a:t>catch 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servant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after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he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has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only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poisoned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one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bottle.</a:t>
            </a:r>
            <a:endParaRPr sz="2200">
              <a:latin typeface="Verdana"/>
              <a:cs typeface="Verdana"/>
            </a:endParaRPr>
          </a:p>
          <a:p>
            <a:pPr marL="12700" marR="26034">
              <a:lnSpc>
                <a:spcPct val="80000"/>
              </a:lnSpc>
            </a:pPr>
            <a:r>
              <a:rPr sz="2200" spc="-125" dirty="0">
                <a:latin typeface="Verdana"/>
                <a:cs typeface="Verdana"/>
              </a:rPr>
              <a:t>The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guards</a:t>
            </a:r>
            <a:r>
              <a:rPr sz="2200" spc="-13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don't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know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which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bottle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was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poisoned,  but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they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do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know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that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poison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so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potent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that  </a:t>
            </a:r>
            <a:r>
              <a:rPr sz="2200" spc="25" dirty="0">
                <a:latin typeface="Verdana"/>
                <a:cs typeface="Verdana"/>
              </a:rPr>
              <a:t>even </a:t>
            </a:r>
            <a:r>
              <a:rPr sz="2200" spc="-120" dirty="0">
                <a:latin typeface="Verdana"/>
                <a:cs typeface="Verdana"/>
              </a:rPr>
              <a:t>if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35" dirty="0">
                <a:latin typeface="Verdana"/>
                <a:cs typeface="Verdana"/>
              </a:rPr>
              <a:t>was </a:t>
            </a:r>
            <a:r>
              <a:rPr sz="2200" spc="-20" dirty="0">
                <a:latin typeface="Verdana"/>
                <a:cs typeface="Verdana"/>
              </a:rPr>
              <a:t>diluted </a:t>
            </a:r>
            <a:r>
              <a:rPr sz="2200" spc="-190" dirty="0">
                <a:latin typeface="Verdana"/>
                <a:cs typeface="Verdana"/>
              </a:rPr>
              <a:t>1,000,000 </a:t>
            </a:r>
            <a:r>
              <a:rPr sz="2200" spc="-125" dirty="0">
                <a:latin typeface="Verdana"/>
                <a:cs typeface="Verdana"/>
              </a:rPr>
              <a:t>times,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dirty="0">
                <a:latin typeface="Verdana"/>
                <a:cs typeface="Verdana"/>
              </a:rPr>
              <a:t>would </a:t>
            </a:r>
            <a:r>
              <a:rPr sz="2200" spc="-185" dirty="0">
                <a:latin typeface="Verdana"/>
                <a:cs typeface="Verdana"/>
              </a:rPr>
              <a:t>still  </a:t>
            </a:r>
            <a:r>
              <a:rPr sz="2200" spc="114" dirty="0">
                <a:latin typeface="Verdana"/>
                <a:cs typeface="Verdana"/>
              </a:rPr>
              <a:t>be </a:t>
            </a:r>
            <a:r>
              <a:rPr sz="2200" spc="-35" dirty="0">
                <a:latin typeface="Verdana"/>
                <a:cs typeface="Verdana"/>
              </a:rPr>
              <a:t>fatal. </a:t>
            </a:r>
            <a:r>
              <a:rPr sz="2200" spc="-100" dirty="0">
                <a:latin typeface="Verdana"/>
                <a:cs typeface="Verdana"/>
              </a:rPr>
              <a:t>Furthermore,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5" dirty="0">
                <a:latin typeface="Verdana"/>
                <a:cs typeface="Verdana"/>
              </a:rPr>
              <a:t>effects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35" dirty="0">
                <a:latin typeface="Verdana"/>
                <a:cs typeface="Verdana"/>
              </a:rPr>
              <a:t>poison  </a:t>
            </a:r>
            <a:r>
              <a:rPr sz="2200" spc="-10" dirty="0">
                <a:latin typeface="Verdana"/>
                <a:cs typeface="Verdana"/>
              </a:rPr>
              <a:t>take </a:t>
            </a:r>
            <a:r>
              <a:rPr sz="2200" spc="55" dirty="0">
                <a:latin typeface="Verdana"/>
                <a:cs typeface="Verdana"/>
              </a:rPr>
              <a:t>one </a:t>
            </a:r>
            <a:r>
              <a:rPr sz="2200" spc="-40" dirty="0">
                <a:latin typeface="Verdana"/>
                <a:cs typeface="Verdana"/>
              </a:rPr>
              <a:t>month </a:t>
            </a:r>
            <a:r>
              <a:rPr sz="2200" spc="-10" dirty="0">
                <a:latin typeface="Verdana"/>
                <a:cs typeface="Verdana"/>
              </a:rPr>
              <a:t>to </a:t>
            </a:r>
            <a:r>
              <a:rPr sz="2200" spc="-50" dirty="0">
                <a:latin typeface="Verdana"/>
                <a:cs typeface="Verdana"/>
              </a:rPr>
              <a:t>surface. </a:t>
            </a:r>
            <a:r>
              <a:rPr sz="2200" spc="-125" dirty="0">
                <a:latin typeface="Verdana"/>
                <a:cs typeface="Verdana"/>
              </a:rPr>
              <a:t>The </a:t>
            </a:r>
            <a:r>
              <a:rPr sz="2200" spc="-75" dirty="0">
                <a:latin typeface="Verdana"/>
                <a:cs typeface="Verdana"/>
              </a:rPr>
              <a:t>king </a:t>
            </a:r>
            <a:r>
              <a:rPr sz="2200" spc="40" dirty="0">
                <a:latin typeface="Verdana"/>
                <a:cs typeface="Verdana"/>
              </a:rPr>
              <a:t>decides </a:t>
            </a:r>
            <a:r>
              <a:rPr sz="2200" spc="30" dirty="0">
                <a:latin typeface="Verdana"/>
                <a:cs typeface="Verdana"/>
              </a:rPr>
              <a:t>he  </a:t>
            </a:r>
            <a:r>
              <a:rPr sz="2200" spc="-120" dirty="0">
                <a:latin typeface="Verdana"/>
                <a:cs typeface="Verdana"/>
              </a:rPr>
              <a:t>will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30" dirty="0">
                <a:latin typeface="Verdana"/>
                <a:cs typeface="Verdana"/>
              </a:rPr>
              <a:t>get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some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his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prisoners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165" dirty="0">
                <a:latin typeface="Verdana"/>
                <a:cs typeface="Verdana"/>
              </a:rPr>
              <a:t>his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vast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dungeons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  </a:t>
            </a:r>
            <a:r>
              <a:rPr sz="2200" spc="-114" dirty="0">
                <a:latin typeface="Verdana"/>
                <a:cs typeface="Verdana"/>
              </a:rPr>
              <a:t>drink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55" dirty="0">
                <a:latin typeface="Verdana"/>
                <a:cs typeface="Verdana"/>
              </a:rPr>
              <a:t>wine. </a:t>
            </a:r>
            <a:r>
              <a:rPr sz="2200" b="1" spc="-254" dirty="0">
                <a:latin typeface="Verdana"/>
                <a:cs typeface="Verdana"/>
              </a:rPr>
              <a:t>Rather </a:t>
            </a:r>
            <a:r>
              <a:rPr sz="2200" b="1" spc="-215" dirty="0">
                <a:latin typeface="Verdana"/>
                <a:cs typeface="Verdana"/>
              </a:rPr>
              <a:t>than </a:t>
            </a:r>
            <a:r>
              <a:rPr sz="2200" b="1" spc="-235" dirty="0">
                <a:latin typeface="Verdana"/>
                <a:cs typeface="Verdana"/>
              </a:rPr>
              <a:t>using </a:t>
            </a:r>
            <a:r>
              <a:rPr sz="2200" b="1" spc="-345" dirty="0">
                <a:latin typeface="Verdana"/>
                <a:cs typeface="Verdana"/>
              </a:rPr>
              <a:t>1000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250" dirty="0">
                <a:latin typeface="Verdana"/>
                <a:cs typeface="Verdana"/>
              </a:rPr>
              <a:t>prisoners</a:t>
            </a:r>
            <a:endParaRPr sz="2200">
              <a:latin typeface="Verdana"/>
              <a:cs typeface="Verdana"/>
            </a:endParaRPr>
          </a:p>
          <a:p>
            <a:pPr marL="12700" marR="125730">
              <a:lnSpc>
                <a:spcPct val="79900"/>
              </a:lnSpc>
              <a:spcBef>
                <a:spcPts val="20"/>
              </a:spcBef>
            </a:pPr>
            <a:r>
              <a:rPr sz="2200" b="1" spc="-60" dirty="0">
                <a:latin typeface="Verdana"/>
                <a:cs typeface="Verdana"/>
              </a:rPr>
              <a:t>each </a:t>
            </a:r>
            <a:r>
              <a:rPr sz="2200" b="1" spc="-180" dirty="0">
                <a:latin typeface="Verdana"/>
                <a:cs typeface="Verdana"/>
              </a:rPr>
              <a:t>assigned </a:t>
            </a:r>
            <a:r>
              <a:rPr sz="2200" b="1" spc="-225" dirty="0">
                <a:latin typeface="Verdana"/>
                <a:cs typeface="Verdana"/>
              </a:rPr>
              <a:t>to </a:t>
            </a:r>
            <a:r>
              <a:rPr sz="2200" b="1" spc="-20" dirty="0">
                <a:latin typeface="Verdana"/>
                <a:cs typeface="Verdana"/>
              </a:rPr>
              <a:t>a </a:t>
            </a:r>
            <a:r>
              <a:rPr sz="2200" b="1" spc="-185" dirty="0">
                <a:latin typeface="Verdana"/>
                <a:cs typeface="Verdana"/>
              </a:rPr>
              <a:t>particular </a:t>
            </a:r>
            <a:r>
              <a:rPr sz="2200" b="1" spc="-200" dirty="0">
                <a:latin typeface="Verdana"/>
                <a:cs typeface="Verdana"/>
              </a:rPr>
              <a:t>bottle, </a:t>
            </a:r>
            <a:r>
              <a:rPr sz="2200" b="1" spc="-290" dirty="0">
                <a:latin typeface="Verdana"/>
                <a:cs typeface="Verdana"/>
              </a:rPr>
              <a:t>this </a:t>
            </a:r>
            <a:r>
              <a:rPr sz="2200" b="1" spc="-200" dirty="0">
                <a:latin typeface="Verdana"/>
                <a:cs typeface="Verdana"/>
              </a:rPr>
              <a:t>king  </a:t>
            </a:r>
            <a:r>
              <a:rPr sz="2200" b="1" spc="-265" dirty="0">
                <a:latin typeface="Verdana"/>
                <a:cs typeface="Verdana"/>
              </a:rPr>
              <a:t>knows </a:t>
            </a:r>
            <a:r>
              <a:rPr sz="2200" b="1" spc="-240" dirty="0">
                <a:latin typeface="Verdana"/>
                <a:cs typeface="Verdana"/>
              </a:rPr>
              <a:t>that </a:t>
            </a:r>
            <a:r>
              <a:rPr sz="2200" b="1" spc="-155" dirty="0">
                <a:latin typeface="Verdana"/>
                <a:cs typeface="Verdana"/>
              </a:rPr>
              <a:t>he </a:t>
            </a:r>
            <a:r>
              <a:rPr sz="2200" b="1" spc="-165" dirty="0">
                <a:latin typeface="Verdana"/>
                <a:cs typeface="Verdana"/>
              </a:rPr>
              <a:t>needs </a:t>
            </a:r>
            <a:r>
              <a:rPr sz="2200" b="1" spc="-225" dirty="0">
                <a:latin typeface="Verdana"/>
                <a:cs typeface="Verdana"/>
              </a:rPr>
              <a:t>to </a:t>
            </a:r>
            <a:r>
              <a:rPr sz="2200" b="1" spc="-245" dirty="0">
                <a:latin typeface="Verdana"/>
                <a:cs typeface="Verdana"/>
              </a:rPr>
              <a:t>murder </a:t>
            </a:r>
            <a:r>
              <a:rPr sz="2200" b="1" spc="-180" dirty="0">
                <a:latin typeface="Verdana"/>
                <a:cs typeface="Verdana"/>
              </a:rPr>
              <a:t>no </a:t>
            </a:r>
            <a:r>
              <a:rPr sz="2200" b="1" spc="-204" dirty="0">
                <a:latin typeface="Verdana"/>
                <a:cs typeface="Verdana"/>
              </a:rPr>
              <a:t>more </a:t>
            </a:r>
            <a:r>
              <a:rPr sz="2200" b="1" spc="-220" dirty="0">
                <a:latin typeface="Verdana"/>
                <a:cs typeface="Verdana"/>
              </a:rPr>
              <a:t>than </a:t>
            </a:r>
            <a:r>
              <a:rPr sz="2200" b="1" spc="-340" dirty="0">
                <a:latin typeface="Verdana"/>
                <a:cs typeface="Verdana"/>
              </a:rPr>
              <a:t>10  </a:t>
            </a:r>
            <a:r>
              <a:rPr sz="2200" b="1" spc="-245" dirty="0">
                <a:latin typeface="Verdana"/>
                <a:cs typeface="Verdana"/>
              </a:rPr>
              <a:t>prisoners </a:t>
            </a:r>
            <a:r>
              <a:rPr sz="2200" b="1" spc="-225" dirty="0">
                <a:latin typeface="Verdana"/>
                <a:cs typeface="Verdana"/>
              </a:rPr>
              <a:t>to </a:t>
            </a:r>
            <a:r>
              <a:rPr sz="2200" b="1" spc="-220" dirty="0">
                <a:latin typeface="Verdana"/>
                <a:cs typeface="Verdana"/>
              </a:rPr>
              <a:t>figure </a:t>
            </a:r>
            <a:r>
              <a:rPr sz="2200" b="1" spc="-240" dirty="0">
                <a:latin typeface="Verdana"/>
                <a:cs typeface="Verdana"/>
              </a:rPr>
              <a:t>out </a:t>
            </a:r>
            <a:r>
              <a:rPr sz="2200" b="1" spc="-254" dirty="0">
                <a:latin typeface="Verdana"/>
                <a:cs typeface="Verdana"/>
              </a:rPr>
              <a:t>what </a:t>
            </a:r>
            <a:r>
              <a:rPr sz="2200" b="1" spc="-200" dirty="0">
                <a:latin typeface="Verdana"/>
                <a:cs typeface="Verdana"/>
              </a:rPr>
              <a:t>bottle </a:t>
            </a:r>
            <a:r>
              <a:rPr sz="2200" b="1" spc="-285" dirty="0">
                <a:latin typeface="Verdana"/>
                <a:cs typeface="Verdana"/>
              </a:rPr>
              <a:t>is </a:t>
            </a:r>
            <a:r>
              <a:rPr sz="2200" b="1" spc="-165" dirty="0">
                <a:latin typeface="Verdana"/>
                <a:cs typeface="Verdana"/>
              </a:rPr>
              <a:t>poisoned, </a:t>
            </a:r>
            <a:r>
              <a:rPr sz="2200" b="1" spc="-125" dirty="0">
                <a:latin typeface="Verdana"/>
                <a:cs typeface="Verdana"/>
              </a:rPr>
              <a:t>and  </a:t>
            </a:r>
            <a:r>
              <a:rPr sz="2200" b="1" spc="-275" dirty="0">
                <a:latin typeface="Verdana"/>
                <a:cs typeface="Verdana"/>
              </a:rPr>
              <a:t>will still </a:t>
            </a:r>
            <a:r>
              <a:rPr sz="2200" b="1" spc="-75" dirty="0">
                <a:latin typeface="Verdana"/>
                <a:cs typeface="Verdana"/>
              </a:rPr>
              <a:t>be </a:t>
            </a:r>
            <a:r>
              <a:rPr sz="2200" b="1" spc="-100" dirty="0">
                <a:latin typeface="Verdana"/>
                <a:cs typeface="Verdana"/>
              </a:rPr>
              <a:t>able </a:t>
            </a:r>
            <a:r>
              <a:rPr sz="2200" b="1" spc="-225" dirty="0">
                <a:latin typeface="Verdana"/>
                <a:cs typeface="Verdana"/>
              </a:rPr>
              <a:t>to </a:t>
            </a:r>
            <a:r>
              <a:rPr sz="2200" b="1" spc="-235" dirty="0">
                <a:latin typeface="Verdana"/>
                <a:cs typeface="Verdana"/>
              </a:rPr>
              <a:t>drink </a:t>
            </a:r>
            <a:r>
              <a:rPr sz="2200" b="1" spc="-215" dirty="0">
                <a:latin typeface="Verdana"/>
                <a:cs typeface="Verdana"/>
              </a:rPr>
              <a:t>the </a:t>
            </a:r>
            <a:r>
              <a:rPr sz="2200" b="1" spc="-285" dirty="0">
                <a:latin typeface="Verdana"/>
                <a:cs typeface="Verdana"/>
              </a:rPr>
              <a:t>rest </a:t>
            </a:r>
            <a:r>
              <a:rPr sz="2200" b="1" spc="-215" dirty="0">
                <a:latin typeface="Verdana"/>
                <a:cs typeface="Verdana"/>
              </a:rPr>
              <a:t>of the </a:t>
            </a:r>
            <a:r>
              <a:rPr sz="2200" b="1" spc="-235" dirty="0">
                <a:latin typeface="Verdana"/>
                <a:cs typeface="Verdana"/>
              </a:rPr>
              <a:t>wine </a:t>
            </a:r>
            <a:r>
              <a:rPr sz="2200" b="1" spc="-240" dirty="0">
                <a:latin typeface="Verdana"/>
                <a:cs typeface="Verdana"/>
              </a:rPr>
              <a:t>in </a:t>
            </a:r>
            <a:r>
              <a:rPr sz="2200" b="1" spc="-335" dirty="0">
                <a:latin typeface="Verdana"/>
                <a:cs typeface="Verdana"/>
              </a:rPr>
              <a:t>5  </a:t>
            </a:r>
            <a:r>
              <a:rPr sz="2200" b="1" spc="-215" dirty="0">
                <a:latin typeface="Verdana"/>
                <a:cs typeface="Verdana"/>
              </a:rPr>
              <a:t>weeks time. </a:t>
            </a:r>
            <a:r>
              <a:rPr sz="2200" b="1" spc="-295" dirty="0">
                <a:latin typeface="Verdana"/>
                <a:cs typeface="Verdana"/>
              </a:rPr>
              <a:t>How </a:t>
            </a:r>
            <a:r>
              <a:rPr sz="2200" b="1" spc="-155" dirty="0">
                <a:latin typeface="Verdana"/>
                <a:cs typeface="Verdana"/>
              </a:rPr>
              <a:t>does he </a:t>
            </a:r>
            <a:r>
              <a:rPr sz="2200" b="1" spc="-204" dirty="0">
                <a:latin typeface="Verdana"/>
                <a:cs typeface="Verdana"/>
              </a:rPr>
              <a:t>pull </a:t>
            </a:r>
            <a:r>
              <a:rPr sz="2200" b="1" spc="-290" dirty="0">
                <a:latin typeface="Verdana"/>
                <a:cs typeface="Verdana"/>
              </a:rPr>
              <a:t>this</a:t>
            </a:r>
            <a:r>
              <a:rPr sz="2200" b="1" spc="-140" dirty="0">
                <a:latin typeface="Verdana"/>
                <a:cs typeface="Verdana"/>
              </a:rPr>
              <a:t> </a:t>
            </a:r>
            <a:r>
              <a:rPr sz="2200" b="1" spc="-160" dirty="0">
                <a:latin typeface="Verdana"/>
                <a:cs typeface="Verdana"/>
              </a:rPr>
              <a:t>off</a:t>
            </a:r>
            <a:r>
              <a:rPr sz="2200" spc="-160" dirty="0"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186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Programming </a:t>
            </a:r>
            <a:r>
              <a:rPr spc="-50" dirty="0"/>
              <a:t>Fundamentals </a:t>
            </a:r>
            <a:r>
              <a:rPr spc="-390" dirty="0"/>
              <a:t>-</a:t>
            </a:r>
            <a:r>
              <a:rPr spc="-680" dirty="0"/>
              <a:t> </a:t>
            </a:r>
            <a:r>
              <a:rPr spc="-26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277749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5" dirty="0">
                <a:latin typeface="Verdana"/>
                <a:cs typeface="Verdana"/>
              </a:rPr>
              <a:t>Operators/loops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0" dirty="0">
                <a:latin typeface="Verdana"/>
                <a:cs typeface="Verdana"/>
              </a:rPr>
              <a:t>Continue,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535" dirty="0" smtClean="0">
                <a:latin typeface="Verdana"/>
                <a:cs typeface="Verdana"/>
              </a:rPr>
              <a:t>b</a:t>
            </a:r>
            <a:r>
              <a:rPr lang="en-US" sz="2400" spc="-535" dirty="0" smtClean="0">
                <a:latin typeface="Verdana"/>
                <a:cs typeface="Verdana"/>
              </a:rPr>
              <a:t> </a:t>
            </a:r>
            <a:r>
              <a:rPr sz="2400" spc="-535" dirty="0" smtClean="0">
                <a:latin typeface="Verdana"/>
                <a:cs typeface="Verdana"/>
              </a:rPr>
              <a:t>r</a:t>
            </a:r>
            <a:r>
              <a:rPr lang="en-US" sz="2400" spc="-535" dirty="0" smtClean="0">
                <a:latin typeface="Verdana"/>
                <a:cs typeface="Verdana"/>
              </a:rPr>
              <a:t> </a:t>
            </a:r>
            <a:r>
              <a:rPr sz="2400" spc="-535" dirty="0" smtClean="0">
                <a:latin typeface="Verdana"/>
                <a:cs typeface="Verdana"/>
              </a:rPr>
              <a:t>e</a:t>
            </a:r>
            <a:r>
              <a:rPr lang="en-US" sz="2400" spc="-535" dirty="0" smtClean="0">
                <a:latin typeface="Verdana"/>
                <a:cs typeface="Verdana"/>
              </a:rPr>
              <a:t> </a:t>
            </a:r>
            <a:r>
              <a:rPr sz="2400" spc="-535" dirty="0" smtClean="0">
                <a:latin typeface="Verdana"/>
                <a:cs typeface="Verdana"/>
              </a:rPr>
              <a:t>a</a:t>
            </a:r>
            <a:r>
              <a:rPr lang="en-US" sz="2400" spc="-535" dirty="0" smtClean="0">
                <a:latin typeface="Verdana"/>
                <a:cs typeface="Verdana"/>
              </a:rPr>
              <a:t> </a:t>
            </a:r>
            <a:r>
              <a:rPr sz="2400" spc="-535" dirty="0" smtClean="0">
                <a:latin typeface="Verdana"/>
                <a:cs typeface="Verdana"/>
              </a:rPr>
              <a:t>k</a:t>
            </a:r>
            <a:r>
              <a:rPr lang="en-US" sz="2400" spc="-535" dirty="0" smtClean="0">
                <a:latin typeface="Verdana"/>
                <a:cs typeface="Verdana"/>
              </a:rPr>
              <a:t> </a:t>
            </a:r>
            <a:r>
              <a:rPr sz="2400" spc="-535" dirty="0" smtClean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Verdana"/>
                <a:cs typeface="Verdana"/>
              </a:rPr>
              <a:t>Arrays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329"/>
            <a:ext cx="2265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 </a:t>
            </a:r>
            <a:r>
              <a:rPr sz="3200" dirty="0">
                <a:solidFill>
                  <a:srgbClr val="BC5C45"/>
                </a:solidFill>
                <a:latin typeface="Verdana"/>
                <a:cs typeface="Verdana"/>
              </a:rPr>
              <a:t>You</a:t>
            </a:r>
            <a:r>
              <a:rPr sz="3200" spc="-4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1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0" y="4876800"/>
            <a:ext cx="2514600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20" dirty="0" smtClean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 smtClean="0">
                <a:solidFill>
                  <a:srgbClr val="0D0D0D"/>
                </a:solidFill>
                <a:latin typeface="Verdana"/>
                <a:cs typeface="Verdana"/>
              </a:rPr>
              <a:t>Kartik.mathur@codingblocks.com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20" dirty="0" smtClean="0">
                <a:solidFill>
                  <a:srgbClr val="0D0D0D"/>
                </a:solidFill>
                <a:latin typeface="Verdana"/>
                <a:cs typeface="Verdana"/>
              </a:rPr>
              <a:t>+91-9560196180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532880" cy="336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pseudo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70" dirty="0">
                <a:latin typeface="Verdana"/>
                <a:cs typeface="Verdana"/>
              </a:rPr>
              <a:t>code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10101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0" y="2362200"/>
            <a:ext cx="29713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ead N</a:t>
            </a: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i&lt;-i+1</a:t>
            </a:r>
          </a:p>
          <a:p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w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hile i&lt;=n do</a:t>
            </a: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if i%2==0 then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val&lt;-0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val&lt;-1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 if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j&lt;-1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while j&lt;=i do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print val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val&lt;-1-val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j&lt;-j+1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 while</a:t>
            </a: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print ‘\n’</a:t>
            </a:r>
          </a:p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i&lt;-i+1</a:t>
            </a:r>
          </a:p>
          <a:p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 while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051" y="3194126"/>
            <a:ext cx="4505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Binary </a:t>
            </a:r>
            <a:r>
              <a:rPr spc="-45" dirty="0"/>
              <a:t>Number</a:t>
            </a:r>
            <a:r>
              <a:rPr spc="-380" dirty="0"/>
              <a:t> </a:t>
            </a:r>
            <a:r>
              <a:rPr spc="-235" dirty="0"/>
              <a:t>System!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26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How </a:t>
            </a:r>
            <a:r>
              <a:rPr spc="-335" dirty="0"/>
              <a:t>is </a:t>
            </a:r>
            <a:r>
              <a:rPr spc="135" dirty="0"/>
              <a:t>data</a:t>
            </a:r>
            <a:r>
              <a:rPr spc="-455" dirty="0"/>
              <a:t> </a:t>
            </a:r>
            <a:r>
              <a:rPr spc="-50" dirty="0"/>
              <a:t>stored?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89165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Whole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/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Positive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Integers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25" dirty="0">
                <a:latin typeface="Verdana"/>
                <a:cs typeface="Verdana"/>
              </a:rPr>
              <a:t>–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Binary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ts val="2730"/>
              </a:lnSpc>
            </a:pPr>
            <a:r>
              <a:rPr sz="2400" spc="-65" dirty="0">
                <a:latin typeface="Verdana"/>
                <a:cs typeface="Verdana"/>
              </a:rPr>
              <a:t>Equivalent. </a:t>
            </a:r>
            <a:r>
              <a:rPr sz="2400" spc="-195" dirty="0">
                <a:latin typeface="Verdana"/>
                <a:cs typeface="Verdana"/>
              </a:rPr>
              <a:t>E.g: </a:t>
            </a:r>
            <a:r>
              <a:rPr sz="2400" spc="-200" dirty="0">
                <a:latin typeface="Verdana"/>
                <a:cs typeface="Verdana"/>
              </a:rPr>
              <a:t>23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10111</a:t>
            </a:r>
            <a:endParaRPr sz="2400">
              <a:latin typeface="Verdana"/>
              <a:cs typeface="Verdana"/>
            </a:endParaRPr>
          </a:p>
          <a:p>
            <a:pPr marL="287020" marR="179705" indent="-274955">
              <a:lnSpc>
                <a:spcPts val="2580"/>
              </a:lnSpc>
              <a:spcBef>
                <a:spcPts val="63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latin typeface="Verdana"/>
                <a:cs typeface="Verdana"/>
              </a:rPr>
              <a:t>Characters</a:t>
            </a:r>
            <a:r>
              <a:rPr sz="2400" b="1" spc="-165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Binary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Equivalent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305" dirty="0">
                <a:latin typeface="Verdana"/>
                <a:cs typeface="Verdana"/>
              </a:rPr>
              <a:t>ASCII  </a:t>
            </a:r>
            <a:r>
              <a:rPr sz="2400" spc="-60" dirty="0">
                <a:latin typeface="Verdana"/>
                <a:cs typeface="Verdana"/>
              </a:rPr>
              <a:t>Values. </a:t>
            </a:r>
            <a:r>
              <a:rPr sz="2400" spc="-195" dirty="0">
                <a:latin typeface="Verdana"/>
                <a:cs typeface="Verdana"/>
              </a:rPr>
              <a:t>E.g: </a:t>
            </a:r>
            <a:r>
              <a:rPr sz="2400" spc="170" dirty="0">
                <a:latin typeface="Verdana"/>
                <a:cs typeface="Verdana"/>
              </a:rPr>
              <a:t>‘A’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65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1000001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27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b="1" spc="-165" dirty="0">
                <a:latin typeface="Verdana"/>
                <a:cs typeface="Verdana"/>
              </a:rPr>
              <a:t>Negative </a:t>
            </a:r>
            <a:r>
              <a:rPr sz="2400" b="1" spc="-254" dirty="0">
                <a:latin typeface="Verdana"/>
                <a:cs typeface="Verdana"/>
              </a:rPr>
              <a:t>Numbers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10" dirty="0">
                <a:latin typeface="Verdana"/>
                <a:cs typeface="Verdana"/>
              </a:rPr>
              <a:t>2’s </a:t>
            </a:r>
            <a:r>
              <a:rPr sz="2400" spc="25" dirty="0">
                <a:latin typeface="Verdana"/>
                <a:cs typeface="Verdana"/>
              </a:rPr>
              <a:t>complement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their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ts val="2735"/>
              </a:lnSpc>
            </a:pPr>
            <a:r>
              <a:rPr sz="2400" spc="-5" dirty="0">
                <a:latin typeface="Verdana"/>
                <a:cs typeface="Verdana"/>
              </a:rPr>
              <a:t>counter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part</a:t>
            </a:r>
            <a:endParaRPr sz="2400">
              <a:latin typeface="Verdana"/>
              <a:cs typeface="Verdana"/>
            </a:endParaRPr>
          </a:p>
          <a:p>
            <a:pPr marL="287020" marR="588645" indent="-274955">
              <a:lnSpc>
                <a:spcPts val="2590"/>
              </a:lnSpc>
              <a:spcBef>
                <a:spcPts val="615"/>
              </a:spcBef>
              <a:tabLst>
                <a:tab pos="340423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b="1" spc="-225" dirty="0">
                <a:latin typeface="Verdana"/>
                <a:cs typeface="Verdana"/>
              </a:rPr>
              <a:t>Floating </a:t>
            </a:r>
            <a:r>
              <a:rPr sz="2400" b="1" spc="-190" dirty="0">
                <a:latin typeface="Verdana"/>
                <a:cs typeface="Verdana"/>
              </a:rPr>
              <a:t>Values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25" dirty="0">
                <a:latin typeface="Verdana"/>
                <a:cs typeface="Verdana"/>
              </a:rPr>
              <a:t>Binary </a:t>
            </a:r>
            <a:r>
              <a:rPr sz="2400" spc="-50" dirty="0">
                <a:latin typeface="Verdana"/>
                <a:cs typeface="Verdana"/>
              </a:rPr>
              <a:t>Equivalent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0" dirty="0">
                <a:latin typeface="Verdana"/>
                <a:cs typeface="Verdana"/>
              </a:rPr>
              <a:t>2 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Significant	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85" dirty="0">
                <a:latin typeface="Verdana"/>
                <a:cs typeface="Verdana"/>
              </a:rPr>
              <a:t>Exponent].</a:t>
            </a:r>
            <a:r>
              <a:rPr sz="2400" spc="-50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E.g:</a:t>
            </a:r>
            <a:endParaRPr sz="2400">
              <a:latin typeface="Verdana"/>
              <a:cs typeface="Verdana"/>
            </a:endParaRPr>
          </a:p>
          <a:p>
            <a:pPr marL="287020" marR="205104">
              <a:lnSpc>
                <a:spcPts val="2590"/>
              </a:lnSpc>
              <a:spcBef>
                <a:spcPts val="5"/>
              </a:spcBef>
            </a:pPr>
            <a:r>
              <a:rPr sz="2400" spc="-210" dirty="0">
                <a:latin typeface="Verdana"/>
                <a:cs typeface="Verdana"/>
              </a:rPr>
              <a:t>1.23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6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respresented </a:t>
            </a:r>
            <a:r>
              <a:rPr sz="2400" spc="-65" dirty="0">
                <a:latin typeface="Verdana"/>
                <a:cs typeface="Verdana"/>
              </a:rPr>
              <a:t>as </a:t>
            </a:r>
            <a:r>
              <a:rPr sz="2400" spc="-200" dirty="0">
                <a:latin typeface="Verdana"/>
                <a:cs typeface="Verdana"/>
              </a:rPr>
              <a:t>123 </a:t>
            </a:r>
            <a:r>
              <a:rPr sz="2400" spc="-509" dirty="0">
                <a:latin typeface="Verdana"/>
                <a:cs typeface="Verdana"/>
              </a:rPr>
              <a:t>* </a:t>
            </a:r>
            <a:r>
              <a:rPr sz="2400" spc="-250" dirty="0">
                <a:latin typeface="Verdana"/>
                <a:cs typeface="Verdana"/>
              </a:rPr>
              <a:t>10^-2. </a:t>
            </a:r>
            <a:r>
              <a:rPr sz="2400" spc="-175" dirty="0">
                <a:latin typeface="Verdana"/>
                <a:cs typeface="Verdana"/>
              </a:rPr>
              <a:t>So 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now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have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two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123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-2.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latin typeface="Verdana"/>
                <a:cs typeface="Verdana"/>
              </a:rPr>
              <a:t>Boolean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352" y="3102101"/>
            <a:ext cx="5938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0" dirty="0"/>
              <a:t>to </a:t>
            </a:r>
            <a:r>
              <a:rPr spc="-125" dirty="0"/>
              <a:t>write </a:t>
            </a:r>
            <a:r>
              <a:rPr spc="-110" dirty="0"/>
              <a:t>our </a:t>
            </a:r>
            <a:r>
              <a:rPr spc="-275" dirty="0"/>
              <a:t>first</a:t>
            </a:r>
            <a:r>
              <a:rPr spc="-830" dirty="0"/>
              <a:t> </a:t>
            </a:r>
            <a:r>
              <a:rPr spc="-65" dirty="0"/>
              <a:t>program!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949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Program </a:t>
            </a:r>
            <a:r>
              <a:rPr spc="-10" dirty="0"/>
              <a:t>to </a:t>
            </a:r>
            <a:r>
              <a:rPr spc="-145" dirty="0"/>
              <a:t>print </a:t>
            </a:r>
            <a:r>
              <a:rPr spc="-40" dirty="0"/>
              <a:t>“Hello</a:t>
            </a:r>
            <a:r>
              <a:rPr spc="-765" dirty="0"/>
              <a:t> </a:t>
            </a:r>
            <a:r>
              <a:rPr spc="-50" dirty="0"/>
              <a:t>World”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4191000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1385">
              <a:lnSpc>
                <a:spcPct val="1201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#include </a:t>
            </a:r>
            <a:r>
              <a:rPr sz="2400" spc="-160" dirty="0">
                <a:latin typeface="Verdana"/>
                <a:cs typeface="Verdana"/>
              </a:rPr>
              <a:t>&lt;iostream&gt;  </a:t>
            </a:r>
            <a:r>
              <a:rPr sz="2400" spc="-95" dirty="0">
                <a:latin typeface="Verdana"/>
                <a:cs typeface="Verdana"/>
              </a:rPr>
              <a:t>using </a:t>
            </a:r>
            <a:r>
              <a:rPr sz="2400" spc="70" dirty="0">
                <a:latin typeface="Verdana"/>
                <a:cs typeface="Verdana"/>
              </a:rPr>
              <a:t>namespace</a:t>
            </a:r>
            <a:r>
              <a:rPr sz="2400" spc="-36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std;  </a:t>
            </a: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85" dirty="0">
                <a:latin typeface="Verdana"/>
                <a:cs typeface="Verdana"/>
              </a:rPr>
              <a:t>main()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-685" dirty="0">
                <a:latin typeface="Verdana"/>
                <a:cs typeface="Verdana"/>
              </a:rPr>
              <a:t>{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latin typeface="Verdana"/>
                <a:cs typeface="Verdana"/>
              </a:rPr>
              <a:t>cout </a:t>
            </a:r>
            <a:r>
              <a:rPr sz="2400" spc="-509" dirty="0">
                <a:latin typeface="Verdana"/>
                <a:cs typeface="Verdana"/>
              </a:rPr>
              <a:t>&lt;&lt; </a:t>
            </a:r>
            <a:r>
              <a:rPr sz="2400" spc="-35" dirty="0">
                <a:latin typeface="Verdana"/>
                <a:cs typeface="Verdana"/>
              </a:rPr>
              <a:t>“Hello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world!”;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Verdana"/>
                <a:cs typeface="Verdana"/>
              </a:rPr>
              <a:t>return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0;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884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Identifiers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181610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245" dirty="0"/>
              <a:t>C++</a:t>
            </a:r>
            <a:r>
              <a:rPr sz="2400" spc="-215" dirty="0"/>
              <a:t> </a:t>
            </a:r>
            <a:r>
              <a:rPr sz="2400" spc="-75" dirty="0"/>
              <a:t>identifier</a:t>
            </a:r>
            <a:r>
              <a:rPr sz="2400" spc="-210" dirty="0"/>
              <a:t> </a:t>
            </a:r>
            <a:r>
              <a:rPr sz="2400" spc="-240" dirty="0"/>
              <a:t>is</a:t>
            </a:r>
            <a:r>
              <a:rPr sz="2400" spc="-210" dirty="0"/>
              <a:t> </a:t>
            </a:r>
            <a:r>
              <a:rPr sz="2400" spc="195" dirty="0"/>
              <a:t>a</a:t>
            </a:r>
            <a:r>
              <a:rPr sz="2400" spc="-195" dirty="0"/>
              <a:t> </a:t>
            </a:r>
            <a:r>
              <a:rPr sz="2400" spc="45" dirty="0"/>
              <a:t>name</a:t>
            </a:r>
            <a:r>
              <a:rPr sz="2400" spc="-175" dirty="0"/>
              <a:t> </a:t>
            </a:r>
            <a:r>
              <a:rPr sz="2400" spc="-25" dirty="0"/>
              <a:t>used</a:t>
            </a:r>
            <a:r>
              <a:rPr sz="2400" spc="-175" dirty="0"/>
              <a:t> </a:t>
            </a:r>
            <a:r>
              <a:rPr sz="2400" spc="-10" dirty="0"/>
              <a:t>to</a:t>
            </a:r>
            <a:r>
              <a:rPr sz="2400" spc="-180" dirty="0"/>
              <a:t> </a:t>
            </a:r>
            <a:r>
              <a:rPr sz="2400" spc="-65" dirty="0"/>
              <a:t>identify</a:t>
            </a:r>
            <a:r>
              <a:rPr sz="2400" spc="-220" dirty="0"/>
              <a:t> </a:t>
            </a:r>
            <a:r>
              <a:rPr sz="2400" spc="-295" dirty="0"/>
              <a:t>a  </a:t>
            </a:r>
            <a:r>
              <a:rPr sz="2400" spc="-35" dirty="0"/>
              <a:t>variable, </a:t>
            </a:r>
            <a:r>
              <a:rPr sz="2400" spc="-40" dirty="0"/>
              <a:t>function, </a:t>
            </a:r>
            <a:r>
              <a:rPr sz="2400" spc="-90" dirty="0"/>
              <a:t>class, </a:t>
            </a:r>
            <a:r>
              <a:rPr sz="2400" spc="-25" dirty="0"/>
              <a:t>module, </a:t>
            </a:r>
            <a:r>
              <a:rPr sz="2400" spc="-95" dirty="0"/>
              <a:t>or </a:t>
            </a:r>
            <a:r>
              <a:rPr sz="2400" dirty="0"/>
              <a:t>any  </a:t>
            </a:r>
            <a:r>
              <a:rPr sz="2400" spc="-50" dirty="0"/>
              <a:t>other </a:t>
            </a:r>
            <a:r>
              <a:rPr sz="2400" spc="-55" dirty="0"/>
              <a:t>user-defined</a:t>
            </a:r>
            <a:r>
              <a:rPr sz="2400" spc="-310" dirty="0"/>
              <a:t> </a:t>
            </a:r>
            <a:r>
              <a:rPr sz="2400" spc="-65" dirty="0"/>
              <a:t>item</a:t>
            </a:r>
            <a:endParaRPr sz="2400">
              <a:latin typeface="Arial"/>
              <a:cs typeface="Arial"/>
            </a:endParaRPr>
          </a:p>
          <a:p>
            <a:pPr marL="47879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/>
              <a:t>An</a:t>
            </a:r>
            <a:r>
              <a:rPr sz="2400" spc="-180" dirty="0"/>
              <a:t> </a:t>
            </a:r>
            <a:r>
              <a:rPr sz="2400" spc="-75" dirty="0"/>
              <a:t>identifier</a:t>
            </a:r>
            <a:r>
              <a:rPr sz="2400" spc="-225" dirty="0"/>
              <a:t> </a:t>
            </a:r>
            <a:r>
              <a:rPr sz="2400" spc="-170" dirty="0"/>
              <a:t>starts</a:t>
            </a:r>
            <a:r>
              <a:rPr sz="2400" spc="-180" dirty="0"/>
              <a:t> </a:t>
            </a:r>
            <a:r>
              <a:rPr sz="2400" spc="-85" dirty="0"/>
              <a:t>with</a:t>
            </a:r>
            <a:r>
              <a:rPr sz="2400" spc="-204" dirty="0"/>
              <a:t> </a:t>
            </a:r>
            <a:r>
              <a:rPr sz="2400" spc="195" dirty="0"/>
              <a:t>a</a:t>
            </a:r>
            <a:r>
              <a:rPr sz="2400" spc="-180" dirty="0"/>
              <a:t> </a:t>
            </a:r>
            <a:r>
              <a:rPr sz="2400" spc="-85" dirty="0"/>
              <a:t>letter</a:t>
            </a:r>
            <a:r>
              <a:rPr sz="2400" spc="-195" dirty="0"/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495" dirty="0"/>
              <a:t>Z</a:t>
            </a:r>
            <a:r>
              <a:rPr sz="2400" spc="-180" dirty="0"/>
              <a:t> </a:t>
            </a:r>
            <a:r>
              <a:rPr sz="2400" spc="-100" dirty="0"/>
              <a:t>or</a:t>
            </a:r>
            <a:r>
              <a:rPr sz="2400" spc="-180" dirty="0"/>
              <a:t> </a:t>
            </a:r>
            <a:r>
              <a:rPr sz="2400" spc="195" dirty="0"/>
              <a:t>a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-715" dirty="0"/>
              <a:t>z  </a:t>
            </a:r>
            <a:r>
              <a:rPr sz="2400" spc="-95" dirty="0"/>
              <a:t>or </a:t>
            </a:r>
            <a:r>
              <a:rPr sz="2400" spc="70" dirty="0"/>
              <a:t>an </a:t>
            </a:r>
            <a:r>
              <a:rPr sz="2400" spc="-25" dirty="0"/>
              <a:t>underscore </a:t>
            </a:r>
            <a:r>
              <a:rPr sz="2400" spc="-250" dirty="0"/>
              <a:t>(_) </a:t>
            </a:r>
            <a:r>
              <a:rPr sz="2400" spc="10" dirty="0"/>
              <a:t>followed </a:t>
            </a:r>
            <a:r>
              <a:rPr sz="2400" dirty="0"/>
              <a:t>by </a:t>
            </a:r>
            <a:r>
              <a:rPr sz="2400" spc="-75" dirty="0"/>
              <a:t>zero </a:t>
            </a:r>
            <a:r>
              <a:rPr sz="2400" spc="-95" dirty="0"/>
              <a:t>or  </a:t>
            </a:r>
            <a:r>
              <a:rPr sz="2400" spc="-40" dirty="0"/>
              <a:t>more</a:t>
            </a:r>
            <a:r>
              <a:rPr sz="2400" spc="-180" dirty="0"/>
              <a:t> </a:t>
            </a:r>
            <a:r>
              <a:rPr sz="2400" spc="-130" dirty="0"/>
              <a:t>letters,</a:t>
            </a:r>
            <a:r>
              <a:rPr sz="2400" spc="-190" dirty="0"/>
              <a:t> </a:t>
            </a:r>
            <a:r>
              <a:rPr sz="2400" spc="-65" dirty="0"/>
              <a:t>underscores,</a:t>
            </a:r>
            <a:r>
              <a:rPr sz="2400" spc="-150" dirty="0"/>
              <a:t> </a:t>
            </a:r>
            <a:r>
              <a:rPr sz="2400" spc="90" dirty="0"/>
              <a:t>and</a:t>
            </a:r>
            <a:r>
              <a:rPr sz="2400" spc="-175" dirty="0"/>
              <a:t> </a:t>
            </a:r>
            <a:r>
              <a:rPr sz="2400" spc="-90" dirty="0"/>
              <a:t>digits</a:t>
            </a:r>
            <a:r>
              <a:rPr sz="2400" spc="-210" dirty="0"/>
              <a:t> </a:t>
            </a:r>
            <a:r>
              <a:rPr sz="2400" spc="-204" dirty="0"/>
              <a:t>(0</a:t>
            </a:r>
            <a:r>
              <a:rPr sz="2400" spc="-19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-204" dirty="0"/>
              <a:t>9)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1392</Words>
  <Application>Microsoft Office PowerPoint</Application>
  <PresentationFormat>On-screen Show (4:3)</PresentationFormat>
  <Paragraphs>203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Lecture-2</vt:lpstr>
      <vt:lpstr>Brain Teasers?</vt:lpstr>
      <vt:lpstr>BT – 4: Criminal Cupbearers</vt:lpstr>
      <vt:lpstr>Warm up!</vt:lpstr>
      <vt:lpstr>Binary Number System!</vt:lpstr>
      <vt:lpstr>How is data stored?</vt:lpstr>
      <vt:lpstr>Time to write our first program!</vt:lpstr>
      <vt:lpstr>Program to print “Hello World”</vt:lpstr>
      <vt:lpstr>Identifiers</vt:lpstr>
      <vt:lpstr>Keywords</vt:lpstr>
      <vt:lpstr>Data types</vt:lpstr>
      <vt:lpstr>Primitive Data Types</vt:lpstr>
      <vt:lpstr>Data type modifiers</vt:lpstr>
      <vt:lpstr>Data types – size and range!</vt:lpstr>
      <vt:lpstr>Variables</vt:lpstr>
      <vt:lpstr>Statements &amp; Expressions</vt:lpstr>
      <vt:lpstr>Lets look at few statements and  expressions!</vt:lpstr>
      <vt:lpstr>Basic Operators in a Expression</vt:lpstr>
      <vt:lpstr>If Block</vt:lpstr>
      <vt:lpstr>While block</vt:lpstr>
      <vt:lpstr>Lets convert some pseudocodes!</vt:lpstr>
      <vt:lpstr>Recap</vt:lpstr>
      <vt:lpstr>Time to try?</vt:lpstr>
      <vt:lpstr>Time for Brain Teasers!</vt:lpstr>
      <vt:lpstr>BT – 5: Circular Jail Cell</vt:lpstr>
      <vt:lpstr>BT – 6: Greedy Pirates</vt:lpstr>
      <vt:lpstr>BT – 7: Infinite Quarter Sequence</vt:lpstr>
      <vt:lpstr>BT – 8: Daughters’ Ages</vt:lpstr>
      <vt:lpstr>What is next class about?</vt:lpstr>
      <vt:lpstr>Programming Fundamentals - 1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KR</cp:lastModifiedBy>
  <cp:revision>8</cp:revision>
  <dcterms:created xsi:type="dcterms:W3CDTF">2018-06-12T11:04:22Z</dcterms:created>
  <dcterms:modified xsi:type="dcterms:W3CDTF">2018-06-14T08:17:31Z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2018-06-12T00:00:00Z</vt:filetime>
  </property>
</Properties>
</file>