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0" r:id="rId1"/>
  </p:sldMasterIdLst>
  <p:notesMasterIdLst>
    <p:notesMasterId r:id="rId33"/>
  </p:notesMasterIdLst>
  <p:sldIdLst>
    <p:sldId id="318" r:id="rId2"/>
    <p:sldId id="312" r:id="rId3"/>
    <p:sldId id="315" r:id="rId4"/>
    <p:sldId id="305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335" r:id="rId13"/>
    <p:sldId id="282" r:id="rId14"/>
    <p:sldId id="336" r:id="rId15"/>
    <p:sldId id="337" r:id="rId16"/>
    <p:sldId id="338" r:id="rId17"/>
    <p:sldId id="354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50" r:id="rId28"/>
    <p:sldId id="351" r:id="rId29"/>
    <p:sldId id="352" r:id="rId30"/>
    <p:sldId id="353" r:id="rId31"/>
    <p:sldId id="319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02"/>
    <p:restoredTop sz="96341" autoAdjust="0"/>
  </p:normalViewPr>
  <p:slideViewPr>
    <p:cSldViewPr snapToGrid="0" snapToObjects="1">
      <p:cViewPr>
        <p:scale>
          <a:sx n="146" d="100"/>
          <a:sy n="146" d="100"/>
        </p:scale>
        <p:origin x="544" y="-6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3C6E9-8256-5145-B234-3E808FE940A8}" type="datetimeFigureOut">
              <a:rPr lang="en-US" smtClean="0"/>
              <a:pPr/>
              <a:t>7/9/19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769B7-9CEB-4443-9AC4-51507C0A20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9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tabLst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Topic 1</a:t>
            </a:r>
          </a:p>
          <a:p>
            <a:r>
              <a:rPr lang="en-US" dirty="0"/>
              <a:t>Lecture Topic 2</a:t>
            </a:r>
          </a:p>
          <a:p>
            <a:r>
              <a:rPr lang="en-US" dirty="0"/>
              <a:t>Lecture Topic 3</a:t>
            </a:r>
          </a:p>
          <a:p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29997" y="2710674"/>
            <a:ext cx="3302000" cy="471487"/>
          </a:xfrm>
        </p:spPr>
        <p:txBody>
          <a:bodyPr/>
          <a:lstStyle>
            <a:lvl1pPr marL="68580" indent="0">
              <a:buNone/>
              <a:defRPr baseline="0">
                <a:solidFill>
                  <a:srgbClr val="C0504D"/>
                </a:solidFill>
              </a:defRPr>
            </a:lvl1pPr>
          </a:lstStyle>
          <a:p>
            <a:pPr lvl="0"/>
            <a:r>
              <a:rPr lang="en-US" dirty="0"/>
              <a:t>Lecture Number</a:t>
            </a:r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1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C2AB496-F0C8-4C9F-B30F-5DD5910FB2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35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A38D290-D56B-479F-87FA-0F61F0C2D1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3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1BA1150-2180-4560-9232-27896A0379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75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600603-9A37-43AE-B5DC-5AE3756C0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59DDF1-711A-444D-BB21-9BBCAAD464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7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6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/>
          <p:cNvSpPr/>
          <p:nvPr userDrawn="1"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 userDrawn="1"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9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43" name="Rectangle 142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147" name="Rectangle 146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9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1" name="Picture 60" descr="CB_logo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6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Misc</a:t>
            </a:r>
            <a:r>
              <a:rPr lang="en-IN" dirty="0"/>
              <a:t> Topics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Dynamic Allocation</a:t>
            </a:r>
          </a:p>
          <a:p>
            <a:r>
              <a:rPr lang="en-IN" dirty="0"/>
              <a:t>Object Oriented    Programming -1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Lecture-10	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err="1"/>
              <a:t>Kartik</a:t>
            </a:r>
            <a:r>
              <a:rPr lang="en-IN" dirty="0"/>
              <a:t> </a:t>
            </a:r>
            <a:r>
              <a:rPr lang="en-IN" dirty="0" err="1"/>
              <a:t>Mathur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8084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operator contd..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dirty="0" err="1"/>
              <a:t>int</a:t>
            </a:r>
            <a:r>
              <a:rPr lang="en-US" dirty="0"/>
              <a:t> * p;        // declare a pointer p </a:t>
            </a:r>
          </a:p>
          <a:p>
            <a:pPr marL="68580" indent="0">
              <a:buNone/>
            </a:pPr>
            <a:r>
              <a:rPr lang="en-US" dirty="0"/>
              <a:t> p = new </a:t>
            </a:r>
            <a:r>
              <a:rPr lang="en-US" dirty="0" err="1"/>
              <a:t>int</a:t>
            </a:r>
            <a:r>
              <a:rPr lang="en-US" dirty="0"/>
              <a:t>;    // dynamically allocate an </a:t>
            </a:r>
            <a:r>
              <a:rPr lang="en-US" dirty="0" err="1"/>
              <a:t>int</a:t>
            </a:r>
            <a:r>
              <a:rPr lang="en-US" dirty="0"/>
              <a:t> and load address into p 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 double * d;     // declare a pointer d </a:t>
            </a:r>
          </a:p>
          <a:p>
            <a:pPr marL="68580" indent="0">
              <a:buNone/>
            </a:pPr>
            <a:r>
              <a:rPr lang="en-US" dirty="0"/>
              <a:t> d = new double; // dynamically allocate a double and load address into d 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 // we can also do these in single line statements </a:t>
            </a:r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x = 40;</a:t>
            </a:r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* list = new </a:t>
            </a:r>
            <a:r>
              <a:rPr lang="en-US" dirty="0" err="1"/>
              <a:t>int</a:t>
            </a:r>
            <a:r>
              <a:rPr lang="en-US" dirty="0"/>
              <a:t>[x];</a:t>
            </a:r>
          </a:p>
          <a:p>
            <a:pPr marL="68580" indent="0">
              <a:buNone/>
            </a:pPr>
            <a:r>
              <a:rPr lang="en-US" dirty="0"/>
              <a:t> float * numbers = new float[x+10];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442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operator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 de-allocate memory that was created with new, we use the unary operator delete. The one operand should be a pointer that stores the address of the space to be </a:t>
            </a:r>
            <a:r>
              <a:rPr lang="en-US" dirty="0" err="1"/>
              <a:t>deallocated</a:t>
            </a:r>
            <a:r>
              <a:rPr lang="en-US" dirty="0"/>
              <a:t>:</a:t>
            </a:r>
          </a:p>
          <a:p>
            <a:pPr marL="365760" lvl="1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* </a:t>
            </a:r>
            <a:r>
              <a:rPr lang="en-US" dirty="0" err="1"/>
              <a:t>ptr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;	// dynamically created </a:t>
            </a:r>
            <a:r>
              <a:rPr lang="en-US" dirty="0" err="1"/>
              <a:t>int</a:t>
            </a:r>
            <a:endParaRPr lang="en-US" dirty="0"/>
          </a:p>
          <a:p>
            <a:pPr marL="365760" lvl="1" indent="0">
              <a:buNone/>
            </a:pPr>
            <a:r>
              <a:rPr lang="en-US" dirty="0"/>
              <a:t>  // ...</a:t>
            </a:r>
          </a:p>
          <a:p>
            <a:pPr marL="365760" lvl="1" indent="0">
              <a:buNone/>
            </a:pPr>
            <a:r>
              <a:rPr lang="en-US" dirty="0"/>
              <a:t>  delete </a:t>
            </a:r>
            <a:r>
              <a:rPr lang="en-US" dirty="0" err="1"/>
              <a:t>ptr</a:t>
            </a:r>
            <a:r>
              <a:rPr lang="en-US" dirty="0"/>
              <a:t>;		// deletes the space that </a:t>
            </a:r>
            <a:r>
              <a:rPr lang="en-US" dirty="0" err="1"/>
              <a:t>ptr</a:t>
            </a:r>
            <a:r>
              <a:rPr lang="en-US" dirty="0"/>
              <a:t> points to</a:t>
            </a:r>
          </a:p>
          <a:p>
            <a:pPr marL="68580" indent="0">
              <a:buNone/>
            </a:pPr>
            <a:r>
              <a:rPr lang="en-US" sz="1900" b="1" dirty="0"/>
              <a:t>Note that the pointer </a:t>
            </a:r>
            <a:r>
              <a:rPr lang="en-US" sz="1900" b="1" dirty="0" err="1"/>
              <a:t>ptr</a:t>
            </a:r>
            <a:r>
              <a:rPr lang="en-US" sz="1900" b="1" dirty="0"/>
              <a:t> still exists in this example. That's a named variable subject to scope and extent determined at compile time. It can be reused</a:t>
            </a:r>
            <a:r>
              <a:rPr lang="en-US" dirty="0"/>
              <a:t>:</a:t>
            </a:r>
          </a:p>
          <a:p>
            <a:r>
              <a:rPr lang="en-US" dirty="0"/>
              <a:t>To </a:t>
            </a:r>
            <a:r>
              <a:rPr lang="en-US" dirty="0" err="1"/>
              <a:t>deallocate</a:t>
            </a:r>
            <a:r>
              <a:rPr lang="en-US" dirty="0"/>
              <a:t> a dynamic array, use this form:</a:t>
            </a:r>
          </a:p>
          <a:p>
            <a:pPr marL="365760" lvl="1" indent="0">
              <a:buNone/>
            </a:pPr>
            <a:r>
              <a:rPr lang="en-US" dirty="0" err="1"/>
              <a:t>int</a:t>
            </a:r>
            <a:r>
              <a:rPr lang="en-US" dirty="0"/>
              <a:t> * list = new </a:t>
            </a:r>
            <a:r>
              <a:rPr lang="en-US" dirty="0" err="1"/>
              <a:t>int</a:t>
            </a:r>
            <a:r>
              <a:rPr lang="en-US" dirty="0"/>
              <a:t>[40];	// dynamic array</a:t>
            </a:r>
          </a:p>
          <a:p>
            <a:pPr lvl="1"/>
            <a:endParaRPr lang="en-US" dirty="0"/>
          </a:p>
          <a:p>
            <a:pPr marL="365760" lvl="1" indent="0">
              <a:buNone/>
            </a:pPr>
            <a:r>
              <a:rPr lang="en-US" dirty="0"/>
              <a:t>delete [] list;		// </a:t>
            </a:r>
            <a:r>
              <a:rPr lang="en-US" dirty="0" err="1"/>
              <a:t>deallocates</a:t>
            </a:r>
            <a:r>
              <a:rPr lang="en-US" dirty="0"/>
              <a:t> the array</a:t>
            </a:r>
          </a:p>
          <a:p>
            <a:pPr marL="365760" lvl="1" indent="0">
              <a:buNone/>
            </a:pPr>
            <a:r>
              <a:rPr lang="en-US" dirty="0"/>
              <a:t>list = 0; 			// reset list to null pointer</a:t>
            </a:r>
          </a:p>
          <a:p>
            <a:pPr marL="68580" indent="0">
              <a:buNone/>
            </a:pPr>
            <a:r>
              <a:rPr lang="en-US" sz="1700" b="1" dirty="0"/>
              <a:t>After deallocating space, it's always a good idea to reset the pointer to null unless you are pointing it at another valid target right away</a:t>
            </a:r>
            <a:r>
              <a:rPr lang="en-US" dirty="0"/>
              <a:t>.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30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58644" y="841248"/>
            <a:ext cx="6981713" cy="4011167"/>
          </a:xfrm>
        </p:spPr>
        <p:txBody>
          <a:bodyPr anchor="ctr"/>
          <a:lstStyle/>
          <a:p>
            <a:r>
              <a:rPr lang="en-US" dirty="0"/>
              <a:t>Memory Leak?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2D – Dynamic Array?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401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Lets see an example!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401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610357" y="2949397"/>
            <a:ext cx="407162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0840" marR="5080" indent="-358140">
              <a:lnSpc>
                <a:spcPct val="100000"/>
              </a:lnSpc>
              <a:spcBef>
                <a:spcPts val="95"/>
              </a:spcBef>
            </a:pPr>
            <a:r>
              <a:rPr sz="4000" spc="75" dirty="0">
                <a:solidFill>
                  <a:srgbClr val="BC5C45"/>
                </a:solidFill>
                <a:latin typeface="Verdana"/>
                <a:cs typeface="Verdana"/>
              </a:rPr>
              <a:t>Object</a:t>
            </a:r>
            <a:r>
              <a:rPr sz="4000" spc="-35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4000" spc="-20" dirty="0">
                <a:solidFill>
                  <a:srgbClr val="BC5C45"/>
                </a:solidFill>
                <a:latin typeface="Verdana"/>
                <a:cs typeface="Verdana"/>
              </a:rPr>
              <a:t>Oriented  </a:t>
            </a:r>
            <a:r>
              <a:rPr sz="4000" spc="-80" dirty="0">
                <a:solidFill>
                  <a:srgbClr val="BC5C45"/>
                </a:solidFill>
                <a:latin typeface="Verdana"/>
                <a:cs typeface="Verdana"/>
              </a:rPr>
              <a:t>Programming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705344" y="8001"/>
            <a:ext cx="33908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EE5846"/>
                </a:solidFill>
                <a:latin typeface="Verdana"/>
                <a:cs typeface="Verdana"/>
              </a:rPr>
              <a:t>2</a:t>
            </a:r>
            <a:r>
              <a:rPr lang="en-US" sz="1800" spc="-150" dirty="0">
                <a:solidFill>
                  <a:srgbClr val="EE5846"/>
                </a:solidFill>
                <a:latin typeface="Verdana"/>
                <a:cs typeface="Verdana"/>
              </a:rPr>
              <a:t>0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22375" y="773430"/>
            <a:ext cx="216916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300" dirty="0">
                <a:solidFill>
                  <a:srgbClr val="BC5C45"/>
                </a:solidFill>
              </a:rPr>
              <a:t>C++ </a:t>
            </a:r>
            <a:r>
              <a:rPr sz="2900" spc="-90" dirty="0">
                <a:solidFill>
                  <a:srgbClr val="BC5C45"/>
                </a:solidFill>
              </a:rPr>
              <a:t>Classes</a:t>
            </a:r>
            <a:endParaRPr sz="2900"/>
          </a:p>
        </p:txBody>
      </p:sp>
      <p:sp>
        <p:nvSpPr>
          <p:cNvPr id="21" name="object 21"/>
          <p:cNvSpPr txBox="1"/>
          <p:nvPr/>
        </p:nvSpPr>
        <p:spPr>
          <a:xfrm>
            <a:off x="1190955" y="2681474"/>
            <a:ext cx="3108325" cy="134239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70"/>
              </a:spcBef>
              <a:buClr>
                <a:srgbClr val="BC5C45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spc="-80" dirty="0">
                <a:solidFill>
                  <a:schemeClr val="tx2"/>
                </a:solidFill>
                <a:latin typeface="Verdana"/>
                <a:cs typeface="Verdana"/>
              </a:rPr>
              <a:t>Classes </a:t>
            </a:r>
            <a:r>
              <a:rPr sz="2400" spc="70" dirty="0">
                <a:solidFill>
                  <a:schemeClr val="tx2"/>
                </a:solidFill>
                <a:latin typeface="Verdana"/>
                <a:cs typeface="Verdana"/>
              </a:rPr>
              <a:t>&amp;</a:t>
            </a:r>
            <a:r>
              <a:rPr sz="2400" spc="-330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chemeClr val="tx2"/>
                </a:solidFill>
                <a:latin typeface="Verdana"/>
                <a:cs typeface="Verdana"/>
              </a:rPr>
              <a:t>Objects</a:t>
            </a:r>
            <a:endParaRPr sz="2400" dirty="0">
              <a:solidFill>
                <a:schemeClr val="tx2"/>
              </a:solidFill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Clr>
                <a:srgbClr val="BC5C45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spc="50" dirty="0">
                <a:solidFill>
                  <a:schemeClr val="tx2"/>
                </a:solidFill>
                <a:latin typeface="Verdana"/>
                <a:cs typeface="Verdana"/>
              </a:rPr>
              <a:t>Data</a:t>
            </a:r>
            <a:endParaRPr sz="2400" dirty="0">
              <a:solidFill>
                <a:schemeClr val="tx2"/>
              </a:solidFill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Clr>
                <a:srgbClr val="BC5C45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spc="-65" dirty="0">
                <a:solidFill>
                  <a:schemeClr val="tx2"/>
                </a:solidFill>
                <a:latin typeface="Verdana"/>
                <a:cs typeface="Verdana"/>
              </a:rPr>
              <a:t>Functions</a:t>
            </a:r>
            <a:endParaRPr sz="2400" dirty="0">
              <a:solidFill>
                <a:schemeClr val="tx2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22375" y="773430"/>
            <a:ext cx="319659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90" dirty="0">
                <a:solidFill>
                  <a:srgbClr val="BC5C45"/>
                </a:solidFill>
              </a:rPr>
              <a:t>Classes </a:t>
            </a:r>
            <a:r>
              <a:rPr sz="2900" spc="90" dirty="0">
                <a:solidFill>
                  <a:srgbClr val="BC5C45"/>
                </a:solidFill>
              </a:rPr>
              <a:t>&amp;</a:t>
            </a:r>
            <a:r>
              <a:rPr sz="2900" spc="-425" dirty="0">
                <a:solidFill>
                  <a:srgbClr val="BC5C45"/>
                </a:solidFill>
              </a:rPr>
              <a:t> </a:t>
            </a:r>
            <a:r>
              <a:rPr sz="2900" spc="-5" dirty="0">
                <a:solidFill>
                  <a:srgbClr val="BC5C45"/>
                </a:solidFill>
              </a:rPr>
              <a:t>Objects</a:t>
            </a:r>
            <a:endParaRPr sz="2900"/>
          </a:p>
        </p:txBody>
      </p:sp>
      <p:sp>
        <p:nvSpPr>
          <p:cNvPr id="21" name="object 21"/>
          <p:cNvSpPr txBox="1"/>
          <p:nvPr/>
        </p:nvSpPr>
        <p:spPr>
          <a:xfrm>
            <a:off x="1190955" y="3010280"/>
            <a:ext cx="6352540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Clr>
                <a:srgbClr val="BC5C45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spc="-100" dirty="0">
                <a:solidFill>
                  <a:schemeClr val="tx2"/>
                </a:solidFill>
                <a:latin typeface="Verdana"/>
                <a:cs typeface="Verdana"/>
              </a:rPr>
              <a:t>Blueprint</a:t>
            </a:r>
            <a:r>
              <a:rPr sz="2400" spc="-225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chemeClr val="tx2"/>
                </a:solidFill>
                <a:latin typeface="Verdana"/>
                <a:cs typeface="Verdana"/>
              </a:rPr>
              <a:t>to</a:t>
            </a:r>
            <a:r>
              <a:rPr sz="2400" spc="-180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chemeClr val="tx2"/>
                </a:solidFill>
                <a:latin typeface="Verdana"/>
                <a:cs typeface="Verdana"/>
              </a:rPr>
              <a:t>generate</a:t>
            </a:r>
            <a:r>
              <a:rPr sz="2400" spc="-204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chemeClr val="tx2"/>
                </a:solidFill>
                <a:latin typeface="Verdana"/>
                <a:cs typeface="Verdana"/>
              </a:rPr>
              <a:t>instances</a:t>
            </a:r>
            <a:r>
              <a:rPr sz="2400" spc="-210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chemeClr val="tx2"/>
                </a:solidFill>
                <a:latin typeface="Verdana"/>
                <a:cs typeface="Verdana"/>
              </a:rPr>
              <a:t>of</a:t>
            </a:r>
            <a:r>
              <a:rPr sz="2400" spc="-190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chemeClr val="tx2"/>
                </a:solidFill>
                <a:latin typeface="Verdana"/>
                <a:cs typeface="Verdana"/>
              </a:rPr>
              <a:t>same  </a:t>
            </a:r>
            <a:r>
              <a:rPr sz="2400" spc="-40" dirty="0">
                <a:solidFill>
                  <a:schemeClr val="tx2"/>
                </a:solidFill>
                <a:latin typeface="Verdana"/>
                <a:cs typeface="Verdana"/>
              </a:rPr>
              <a:t>nature</a:t>
            </a:r>
            <a:endParaRPr sz="2400" dirty="0">
              <a:solidFill>
                <a:schemeClr val="tx2"/>
              </a:solidFill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Clr>
                <a:srgbClr val="BC5C45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spc="50" dirty="0">
                <a:solidFill>
                  <a:schemeClr val="tx2"/>
                </a:solidFill>
                <a:latin typeface="Verdana"/>
                <a:cs typeface="Verdana"/>
              </a:rPr>
              <a:t>Each</a:t>
            </a:r>
            <a:r>
              <a:rPr sz="2400" spc="-185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chemeClr val="tx2"/>
                </a:solidFill>
                <a:latin typeface="Verdana"/>
                <a:cs typeface="Verdana"/>
              </a:rPr>
              <a:t>individual</a:t>
            </a:r>
            <a:r>
              <a:rPr sz="2400" spc="-229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chemeClr val="tx2"/>
                </a:solidFill>
                <a:latin typeface="Verdana"/>
                <a:cs typeface="Verdana"/>
              </a:rPr>
              <a:t>instance</a:t>
            </a:r>
            <a:r>
              <a:rPr sz="2400" spc="-225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2400" spc="-240" dirty="0">
                <a:solidFill>
                  <a:schemeClr val="tx2"/>
                </a:solidFill>
                <a:latin typeface="Verdana"/>
                <a:cs typeface="Verdana"/>
              </a:rPr>
              <a:t>is</a:t>
            </a:r>
            <a:r>
              <a:rPr sz="2400" spc="-204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chemeClr val="tx2"/>
                </a:solidFill>
                <a:latin typeface="Verdana"/>
                <a:cs typeface="Verdana"/>
              </a:rPr>
              <a:t>an</a:t>
            </a:r>
            <a:r>
              <a:rPr sz="2400" spc="-185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chemeClr val="tx2"/>
                </a:solidFill>
                <a:latin typeface="Verdana"/>
                <a:cs typeface="Verdana"/>
              </a:rPr>
              <a:t>object</a:t>
            </a:r>
            <a:endParaRPr sz="2400" dirty="0">
              <a:solidFill>
                <a:schemeClr val="tx2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994281" y="2487168"/>
            <a:ext cx="499325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000" spc="55" dirty="0">
                <a:solidFill>
                  <a:srgbClr val="BC5C45"/>
                </a:solidFill>
                <a:latin typeface="Verdana"/>
                <a:cs typeface="Verdana"/>
              </a:rPr>
              <a:t>Access</a:t>
            </a:r>
            <a:r>
              <a:rPr sz="4000" spc="-32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4000" spc="-95" dirty="0">
                <a:solidFill>
                  <a:srgbClr val="BC5C45"/>
                </a:solidFill>
                <a:latin typeface="Verdana"/>
                <a:cs typeface="Verdana"/>
              </a:rPr>
              <a:t>Modifiers</a:t>
            </a:r>
            <a:r>
              <a:rPr lang="en-US" sz="4000" spc="-95" dirty="0">
                <a:solidFill>
                  <a:srgbClr val="BC5C45"/>
                </a:solidFill>
                <a:latin typeface="Verdana"/>
                <a:cs typeface="Verdana"/>
              </a:rPr>
              <a:t> ?</a:t>
            </a:r>
            <a:endParaRPr sz="4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678939" y="3254197"/>
            <a:ext cx="59359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BC5C45"/>
                </a:solidFill>
                <a:latin typeface="Verdana"/>
                <a:cs typeface="Verdana"/>
              </a:rPr>
              <a:t>How </a:t>
            </a:r>
            <a:r>
              <a:rPr sz="4000" spc="-20" dirty="0">
                <a:solidFill>
                  <a:srgbClr val="BC5C45"/>
                </a:solidFill>
                <a:latin typeface="Verdana"/>
                <a:cs typeface="Verdana"/>
              </a:rPr>
              <a:t>to </a:t>
            </a:r>
            <a:r>
              <a:rPr sz="4000" spc="85" dirty="0">
                <a:solidFill>
                  <a:srgbClr val="BC5C45"/>
                </a:solidFill>
                <a:latin typeface="Verdana"/>
                <a:cs typeface="Verdana"/>
              </a:rPr>
              <a:t>create</a:t>
            </a:r>
            <a:r>
              <a:rPr sz="4000" spc="-869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4000" spc="10" dirty="0">
                <a:solidFill>
                  <a:srgbClr val="BC5C45"/>
                </a:solidFill>
                <a:latin typeface="Verdana"/>
                <a:cs typeface="Verdana"/>
              </a:rPr>
              <a:t>Objects?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253744" y="2949397"/>
            <a:ext cx="678307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07970" marR="5080" indent="-2795905">
              <a:lnSpc>
                <a:spcPct val="100000"/>
              </a:lnSpc>
              <a:spcBef>
                <a:spcPts val="95"/>
              </a:spcBef>
            </a:pPr>
            <a:r>
              <a:rPr sz="4000" spc="-55" dirty="0">
                <a:solidFill>
                  <a:srgbClr val="BC5C45"/>
                </a:solidFill>
                <a:latin typeface="Verdana"/>
                <a:cs typeface="Verdana"/>
              </a:rPr>
              <a:t>Default </a:t>
            </a:r>
            <a:r>
              <a:rPr sz="4000" spc="-50" dirty="0">
                <a:solidFill>
                  <a:srgbClr val="BC5C45"/>
                </a:solidFill>
                <a:latin typeface="Verdana"/>
                <a:cs typeface="Verdana"/>
              </a:rPr>
              <a:t>methods </a:t>
            </a:r>
            <a:r>
              <a:rPr sz="4000" spc="-140" dirty="0">
                <a:solidFill>
                  <a:srgbClr val="BC5C45"/>
                </a:solidFill>
                <a:latin typeface="Verdana"/>
                <a:cs typeface="Verdana"/>
              </a:rPr>
              <a:t>with</a:t>
            </a:r>
            <a:r>
              <a:rPr sz="4000" spc="-86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4000" spc="-90" dirty="0">
                <a:solidFill>
                  <a:srgbClr val="BC5C45"/>
                </a:solidFill>
                <a:latin typeface="Verdana"/>
                <a:cs typeface="Verdana"/>
              </a:rPr>
              <a:t>every  </a:t>
            </a:r>
            <a:r>
              <a:rPr sz="4000" spc="-110" dirty="0">
                <a:solidFill>
                  <a:srgbClr val="BC5C45"/>
                </a:solidFill>
                <a:latin typeface="Verdana"/>
                <a:cs typeface="Verdana"/>
              </a:rPr>
              <a:t>class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Pointers Recap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31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22375" y="773430"/>
            <a:ext cx="600964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55" dirty="0">
                <a:solidFill>
                  <a:srgbClr val="BC5C45"/>
                </a:solidFill>
              </a:rPr>
              <a:t>Constructor </a:t>
            </a:r>
            <a:r>
              <a:rPr sz="2900" spc="114" dirty="0">
                <a:solidFill>
                  <a:srgbClr val="BC5C45"/>
                </a:solidFill>
              </a:rPr>
              <a:t>and</a:t>
            </a:r>
            <a:r>
              <a:rPr sz="2900" spc="-630" dirty="0">
                <a:solidFill>
                  <a:srgbClr val="BC5C45"/>
                </a:solidFill>
              </a:rPr>
              <a:t> </a:t>
            </a:r>
            <a:r>
              <a:rPr sz="2900" spc="-40" dirty="0">
                <a:solidFill>
                  <a:srgbClr val="BC5C45"/>
                </a:solidFill>
              </a:rPr>
              <a:t>Default </a:t>
            </a:r>
            <a:r>
              <a:rPr sz="2900" spc="10" dirty="0">
                <a:solidFill>
                  <a:srgbClr val="BC5C45"/>
                </a:solidFill>
              </a:rPr>
              <a:t>Methods</a:t>
            </a:r>
            <a:endParaRPr sz="2900"/>
          </a:p>
        </p:txBody>
      </p:sp>
      <p:sp>
        <p:nvSpPr>
          <p:cNvPr id="21" name="object 21"/>
          <p:cNvSpPr txBox="1"/>
          <p:nvPr/>
        </p:nvSpPr>
        <p:spPr>
          <a:xfrm>
            <a:off x="1190955" y="2059305"/>
            <a:ext cx="6450330" cy="30719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75"/>
              </a:spcBef>
              <a:buClr>
                <a:srgbClr val="BC5C45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spc="-20" dirty="0">
                <a:solidFill>
                  <a:schemeClr val="tx2"/>
                </a:solidFill>
                <a:latin typeface="Verdana"/>
                <a:cs typeface="Verdana"/>
              </a:rPr>
              <a:t>Constructor(Java </a:t>
            </a:r>
            <a:r>
              <a:rPr sz="2400" spc="95" dirty="0">
                <a:solidFill>
                  <a:schemeClr val="tx2"/>
                </a:solidFill>
                <a:latin typeface="Verdana"/>
                <a:cs typeface="Verdana"/>
              </a:rPr>
              <a:t>and</a:t>
            </a:r>
            <a:r>
              <a:rPr sz="2400" spc="-370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2400" spc="-235" dirty="0">
                <a:solidFill>
                  <a:schemeClr val="tx2"/>
                </a:solidFill>
                <a:latin typeface="Verdana"/>
                <a:cs typeface="Verdana"/>
              </a:rPr>
              <a:t>C++)</a:t>
            </a:r>
            <a:endParaRPr sz="2400" dirty="0">
              <a:solidFill>
                <a:schemeClr val="tx2"/>
              </a:solidFill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Clr>
                <a:srgbClr val="BC5C45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spc="95" dirty="0">
                <a:solidFill>
                  <a:schemeClr val="tx2"/>
                </a:solidFill>
                <a:latin typeface="Verdana"/>
                <a:cs typeface="Verdana"/>
              </a:rPr>
              <a:t>Copy</a:t>
            </a:r>
            <a:r>
              <a:rPr sz="2400" spc="-180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chemeClr val="tx2"/>
                </a:solidFill>
                <a:latin typeface="Verdana"/>
                <a:cs typeface="Verdana"/>
              </a:rPr>
              <a:t>Constructor(C++)</a:t>
            </a:r>
            <a:endParaRPr sz="2400" dirty="0">
              <a:solidFill>
                <a:schemeClr val="tx2"/>
              </a:solidFill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Clr>
                <a:srgbClr val="BC5C45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spc="95" dirty="0">
                <a:solidFill>
                  <a:schemeClr val="tx2"/>
                </a:solidFill>
                <a:latin typeface="Verdana"/>
                <a:cs typeface="Verdana"/>
              </a:rPr>
              <a:t>Copy </a:t>
            </a:r>
            <a:r>
              <a:rPr sz="2400" spc="-75" dirty="0">
                <a:solidFill>
                  <a:schemeClr val="tx2"/>
                </a:solidFill>
                <a:latin typeface="Verdana"/>
                <a:cs typeface="Verdana"/>
              </a:rPr>
              <a:t>Assignment</a:t>
            </a:r>
            <a:r>
              <a:rPr sz="2400" spc="-500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chemeClr val="tx2"/>
                </a:solidFill>
                <a:latin typeface="Verdana"/>
                <a:cs typeface="Verdana"/>
              </a:rPr>
              <a:t>Operator(C++)</a:t>
            </a:r>
            <a:endParaRPr sz="2400" dirty="0">
              <a:solidFill>
                <a:schemeClr val="tx2"/>
              </a:solidFill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Clr>
                <a:srgbClr val="BC5C45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spc="-130" dirty="0">
                <a:solidFill>
                  <a:schemeClr val="tx2"/>
                </a:solidFill>
                <a:latin typeface="Verdana"/>
                <a:cs typeface="Verdana"/>
              </a:rPr>
              <a:t>Destructor(C++)</a:t>
            </a:r>
            <a:endParaRPr sz="2400" dirty="0">
              <a:solidFill>
                <a:schemeClr val="tx2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400" spc="5" dirty="0">
                <a:solidFill>
                  <a:schemeClr val="tx2"/>
                </a:solidFill>
                <a:latin typeface="Verdana"/>
                <a:cs typeface="Verdana"/>
              </a:rPr>
              <a:t>We</a:t>
            </a:r>
            <a:r>
              <a:rPr sz="2400" spc="-145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2400" spc="145" dirty="0">
                <a:solidFill>
                  <a:schemeClr val="tx2"/>
                </a:solidFill>
                <a:latin typeface="Verdana"/>
                <a:cs typeface="Verdana"/>
              </a:rPr>
              <a:t>can</a:t>
            </a:r>
            <a:r>
              <a:rPr sz="2400" spc="-180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chemeClr val="tx2"/>
                </a:solidFill>
                <a:latin typeface="Verdana"/>
                <a:cs typeface="Verdana"/>
              </a:rPr>
              <a:t>overwrite</a:t>
            </a:r>
            <a:r>
              <a:rPr sz="2400" spc="-210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chemeClr val="tx2"/>
                </a:solidFill>
                <a:latin typeface="Verdana"/>
                <a:cs typeface="Verdana"/>
              </a:rPr>
              <a:t>these</a:t>
            </a:r>
            <a:r>
              <a:rPr sz="2400" spc="-185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chemeClr val="tx2"/>
                </a:solidFill>
                <a:latin typeface="Verdana"/>
                <a:cs typeface="Verdana"/>
              </a:rPr>
              <a:t>functions</a:t>
            </a:r>
            <a:r>
              <a:rPr sz="2400" spc="-215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chemeClr val="tx2"/>
                </a:solidFill>
                <a:latin typeface="Verdana"/>
                <a:cs typeface="Verdana"/>
              </a:rPr>
              <a:t>by</a:t>
            </a:r>
            <a:r>
              <a:rPr sz="2400" spc="-190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chemeClr val="tx2"/>
                </a:solidFill>
                <a:latin typeface="Verdana"/>
                <a:cs typeface="Verdana"/>
              </a:rPr>
              <a:t>writing  </a:t>
            </a:r>
            <a:r>
              <a:rPr sz="2400" spc="-85" dirty="0">
                <a:solidFill>
                  <a:schemeClr val="tx2"/>
                </a:solidFill>
                <a:latin typeface="Verdana"/>
                <a:cs typeface="Verdana"/>
              </a:rPr>
              <a:t>our </a:t>
            </a:r>
            <a:r>
              <a:rPr sz="2400" spc="30" dirty="0">
                <a:solidFill>
                  <a:schemeClr val="tx2"/>
                </a:solidFill>
                <a:latin typeface="Verdana"/>
                <a:cs typeface="Verdana"/>
              </a:rPr>
              <a:t>own</a:t>
            </a:r>
            <a:r>
              <a:rPr sz="2400" spc="-260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chemeClr val="tx2"/>
                </a:solidFill>
                <a:latin typeface="Verdana"/>
                <a:cs typeface="Verdana"/>
              </a:rPr>
              <a:t>functions.</a:t>
            </a:r>
            <a:endParaRPr sz="2400" dirty="0">
              <a:solidFill>
                <a:schemeClr val="tx2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532636" y="3254197"/>
            <a:ext cx="62261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90" dirty="0">
                <a:solidFill>
                  <a:srgbClr val="BC5C45"/>
                </a:solidFill>
                <a:latin typeface="Verdana"/>
                <a:cs typeface="Verdana"/>
              </a:rPr>
              <a:t>User </a:t>
            </a:r>
            <a:r>
              <a:rPr sz="4000" spc="50" dirty="0">
                <a:solidFill>
                  <a:srgbClr val="BC5C45"/>
                </a:solidFill>
                <a:latin typeface="Verdana"/>
                <a:cs typeface="Verdana"/>
              </a:rPr>
              <a:t>defined</a:t>
            </a:r>
            <a:r>
              <a:rPr sz="4000" spc="-31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4000" spc="-120" dirty="0">
                <a:solidFill>
                  <a:srgbClr val="BC5C45"/>
                </a:solidFill>
                <a:latin typeface="Verdana"/>
                <a:cs typeface="Verdana"/>
              </a:rPr>
              <a:t>constructors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261363" y="2644901"/>
            <a:ext cx="6768465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18745" algn="just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solidFill>
                  <a:srgbClr val="BC5C45"/>
                </a:solidFill>
                <a:latin typeface="Verdana"/>
                <a:cs typeface="Verdana"/>
              </a:rPr>
              <a:t>When </a:t>
            </a:r>
            <a:r>
              <a:rPr sz="4000" spc="5" dirty="0">
                <a:solidFill>
                  <a:srgbClr val="BC5C45"/>
                </a:solidFill>
                <a:latin typeface="Verdana"/>
                <a:cs typeface="Verdana"/>
              </a:rPr>
              <a:t>are </a:t>
            </a:r>
            <a:r>
              <a:rPr sz="4000" spc="-30" dirty="0">
                <a:solidFill>
                  <a:srgbClr val="BC5C45"/>
                </a:solidFill>
                <a:latin typeface="Verdana"/>
                <a:cs typeface="Verdana"/>
              </a:rPr>
              <a:t>objects </a:t>
            </a:r>
            <a:r>
              <a:rPr sz="4000" spc="110" dirty="0">
                <a:solidFill>
                  <a:srgbClr val="BC5C45"/>
                </a:solidFill>
                <a:latin typeface="Verdana"/>
                <a:cs typeface="Verdana"/>
              </a:rPr>
              <a:t>created  </a:t>
            </a:r>
            <a:r>
              <a:rPr sz="4000" spc="45" dirty="0">
                <a:solidFill>
                  <a:srgbClr val="BC5C45"/>
                </a:solidFill>
                <a:latin typeface="Verdana"/>
                <a:cs typeface="Verdana"/>
              </a:rPr>
              <a:t>on</a:t>
            </a:r>
            <a:r>
              <a:rPr sz="4000" spc="-30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4000" spc="-35" dirty="0">
                <a:solidFill>
                  <a:srgbClr val="BC5C45"/>
                </a:solidFill>
                <a:latin typeface="Verdana"/>
                <a:cs typeface="Verdana"/>
              </a:rPr>
              <a:t>the</a:t>
            </a:r>
            <a:r>
              <a:rPr sz="4000" spc="-3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4000" spc="-65" dirty="0">
                <a:solidFill>
                  <a:srgbClr val="BC5C45"/>
                </a:solidFill>
                <a:latin typeface="Verdana"/>
                <a:cs typeface="Verdana"/>
              </a:rPr>
              <a:t>stack</a:t>
            </a:r>
            <a:r>
              <a:rPr sz="4000" spc="-30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4000" spc="155" dirty="0">
                <a:solidFill>
                  <a:srgbClr val="BC5C45"/>
                </a:solidFill>
                <a:latin typeface="Verdana"/>
                <a:cs typeface="Verdana"/>
              </a:rPr>
              <a:t>and</a:t>
            </a:r>
            <a:r>
              <a:rPr sz="4000" spc="-29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4000" spc="15" dirty="0">
                <a:solidFill>
                  <a:srgbClr val="BC5C45"/>
                </a:solidFill>
                <a:latin typeface="Verdana"/>
                <a:cs typeface="Verdana"/>
              </a:rPr>
              <a:t>when</a:t>
            </a:r>
            <a:r>
              <a:rPr sz="4000" spc="-3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4000" spc="5" dirty="0">
                <a:solidFill>
                  <a:srgbClr val="BC5C45"/>
                </a:solidFill>
                <a:latin typeface="Verdana"/>
                <a:cs typeface="Verdana"/>
              </a:rPr>
              <a:t>are  </a:t>
            </a:r>
            <a:r>
              <a:rPr sz="4000" spc="-85" dirty="0">
                <a:solidFill>
                  <a:srgbClr val="BC5C45"/>
                </a:solidFill>
                <a:latin typeface="Verdana"/>
                <a:cs typeface="Verdana"/>
              </a:rPr>
              <a:t>they</a:t>
            </a:r>
            <a:r>
              <a:rPr sz="4000" spc="-31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4000" spc="105" dirty="0">
                <a:solidFill>
                  <a:srgbClr val="BC5C45"/>
                </a:solidFill>
                <a:latin typeface="Verdana"/>
                <a:cs typeface="Verdana"/>
              </a:rPr>
              <a:t>created</a:t>
            </a:r>
            <a:r>
              <a:rPr sz="4000" spc="-27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4000" spc="45" dirty="0">
                <a:solidFill>
                  <a:srgbClr val="BC5C45"/>
                </a:solidFill>
                <a:latin typeface="Verdana"/>
                <a:cs typeface="Verdana"/>
              </a:rPr>
              <a:t>on</a:t>
            </a:r>
            <a:r>
              <a:rPr sz="4000" spc="-3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4000" spc="-35" dirty="0">
                <a:solidFill>
                  <a:srgbClr val="BC5C45"/>
                </a:solidFill>
                <a:latin typeface="Verdana"/>
                <a:cs typeface="Verdana"/>
              </a:rPr>
              <a:t>the</a:t>
            </a:r>
            <a:r>
              <a:rPr sz="4000" spc="-3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4000" spc="170" dirty="0">
                <a:solidFill>
                  <a:srgbClr val="BC5C45"/>
                </a:solidFill>
                <a:latin typeface="Verdana"/>
                <a:cs typeface="Verdana"/>
              </a:rPr>
              <a:t>heap?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999233" y="3254197"/>
            <a:ext cx="52946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29" dirty="0">
                <a:solidFill>
                  <a:srgbClr val="BC5C45"/>
                </a:solidFill>
                <a:latin typeface="Verdana"/>
                <a:cs typeface="Verdana"/>
              </a:rPr>
              <a:t>Lets </a:t>
            </a:r>
            <a:r>
              <a:rPr sz="4000" spc="-75" dirty="0">
                <a:solidFill>
                  <a:srgbClr val="BC5C45"/>
                </a:solidFill>
                <a:latin typeface="Verdana"/>
                <a:cs typeface="Verdana"/>
              </a:rPr>
              <a:t>look </a:t>
            </a:r>
            <a:r>
              <a:rPr sz="4000" spc="50" dirty="0">
                <a:solidFill>
                  <a:srgbClr val="BC5C45"/>
                </a:solidFill>
                <a:latin typeface="Verdana"/>
                <a:cs typeface="Verdana"/>
              </a:rPr>
              <a:t>at</a:t>
            </a:r>
            <a:r>
              <a:rPr sz="4000" spc="-64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4000" spc="-60" dirty="0">
                <a:solidFill>
                  <a:srgbClr val="BC5C45"/>
                </a:solidFill>
                <a:latin typeface="Verdana"/>
                <a:cs typeface="Verdana"/>
              </a:rPr>
              <a:t>examples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962657" y="3254197"/>
            <a:ext cx="5364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30" dirty="0">
                <a:solidFill>
                  <a:srgbClr val="BC5C45"/>
                </a:solidFill>
                <a:latin typeface="Verdana"/>
                <a:cs typeface="Verdana"/>
              </a:rPr>
              <a:t>Shallow </a:t>
            </a:r>
            <a:r>
              <a:rPr sz="4000" spc="114" dirty="0">
                <a:solidFill>
                  <a:srgbClr val="BC5C45"/>
                </a:solidFill>
                <a:latin typeface="Verdana"/>
                <a:cs typeface="Verdana"/>
              </a:rPr>
              <a:t>&amp; </a:t>
            </a:r>
            <a:r>
              <a:rPr sz="4000" spc="135" dirty="0">
                <a:solidFill>
                  <a:srgbClr val="BC5C45"/>
                </a:solidFill>
                <a:latin typeface="Verdana"/>
                <a:cs typeface="Verdana"/>
              </a:rPr>
              <a:t>Deep</a:t>
            </a:r>
            <a:r>
              <a:rPr sz="4000" spc="-93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4000" spc="175" dirty="0">
                <a:solidFill>
                  <a:srgbClr val="BC5C45"/>
                </a:solidFill>
                <a:latin typeface="Verdana"/>
                <a:cs typeface="Verdana"/>
              </a:rPr>
              <a:t>copy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92033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12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794761" y="3254197"/>
            <a:ext cx="37007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80" dirty="0">
                <a:solidFill>
                  <a:srgbClr val="BC5C45"/>
                </a:solidFill>
                <a:latin typeface="Verdana"/>
                <a:cs typeface="Verdana"/>
              </a:rPr>
              <a:t>Initialization</a:t>
            </a:r>
            <a:r>
              <a:rPr sz="4000" spc="-37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4000" spc="-360" dirty="0">
                <a:solidFill>
                  <a:srgbClr val="BC5C45"/>
                </a:solidFill>
                <a:latin typeface="Verdana"/>
                <a:cs typeface="Verdana"/>
              </a:rPr>
              <a:t>List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92033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13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009901" y="3254197"/>
            <a:ext cx="52743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0" dirty="0">
                <a:solidFill>
                  <a:srgbClr val="BC5C45"/>
                </a:solidFill>
                <a:latin typeface="Verdana"/>
                <a:cs typeface="Verdana"/>
              </a:rPr>
              <a:t>Const </a:t>
            </a:r>
            <a:r>
              <a:rPr sz="4000" spc="75" dirty="0">
                <a:solidFill>
                  <a:srgbClr val="BC5C45"/>
                </a:solidFill>
                <a:latin typeface="Verdana"/>
                <a:cs typeface="Verdana"/>
              </a:rPr>
              <a:t>Data</a:t>
            </a:r>
            <a:r>
              <a:rPr sz="4000" spc="-6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4000" spc="-35" dirty="0">
                <a:solidFill>
                  <a:srgbClr val="BC5C45"/>
                </a:solidFill>
                <a:latin typeface="Verdana"/>
                <a:cs typeface="Verdana"/>
              </a:rPr>
              <a:t>Members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92033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14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035810" y="3254197"/>
            <a:ext cx="52216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14" dirty="0">
                <a:solidFill>
                  <a:srgbClr val="BC5C45"/>
                </a:solidFill>
                <a:latin typeface="Verdana"/>
                <a:cs typeface="Verdana"/>
              </a:rPr>
              <a:t>Static </a:t>
            </a:r>
            <a:r>
              <a:rPr sz="4000" spc="75" dirty="0">
                <a:solidFill>
                  <a:srgbClr val="BC5C45"/>
                </a:solidFill>
                <a:latin typeface="Verdana"/>
                <a:cs typeface="Verdana"/>
              </a:rPr>
              <a:t>Data</a:t>
            </a:r>
            <a:r>
              <a:rPr sz="4000" spc="-53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4000" spc="-35" dirty="0">
                <a:solidFill>
                  <a:srgbClr val="BC5C45"/>
                </a:solidFill>
                <a:latin typeface="Verdana"/>
                <a:cs typeface="Verdana"/>
              </a:rPr>
              <a:t>Members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92033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16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284222" y="3254197"/>
            <a:ext cx="4723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>
                <a:solidFill>
                  <a:srgbClr val="BC5C45"/>
                </a:solidFill>
                <a:latin typeface="Verdana"/>
                <a:cs typeface="Verdana"/>
              </a:rPr>
              <a:t>Constant</a:t>
            </a:r>
            <a:r>
              <a:rPr sz="4000" spc="-34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4000" spc="-114" dirty="0">
                <a:solidFill>
                  <a:srgbClr val="BC5C45"/>
                </a:solidFill>
                <a:latin typeface="Verdana"/>
                <a:cs typeface="Verdana"/>
              </a:rPr>
              <a:t>Functions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92033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17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883410" y="3254197"/>
            <a:ext cx="55257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BC5C45"/>
                </a:solidFill>
                <a:latin typeface="Verdana"/>
                <a:cs typeface="Verdana"/>
              </a:rPr>
              <a:t>Operator</a:t>
            </a:r>
            <a:r>
              <a:rPr sz="4000" spc="-30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4000" spc="5" dirty="0">
                <a:solidFill>
                  <a:srgbClr val="BC5C45"/>
                </a:solidFill>
                <a:latin typeface="Verdana"/>
                <a:cs typeface="Verdana"/>
              </a:rPr>
              <a:t>Overloading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92033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18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How to define pointers?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Address of Operator?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Dereference operator?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Arithmetic Operators on pointers?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Arrays &amp; Pointers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Reference Variables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Pass by reference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Returning pointers or References from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7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942" y="226423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68323" y="386459"/>
            <a:ext cx="402082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5" dirty="0">
                <a:solidFill>
                  <a:srgbClr val="BC5C45"/>
                </a:solidFill>
              </a:rPr>
              <a:t>Operator</a:t>
            </a:r>
            <a:r>
              <a:rPr sz="2900" spc="-290" dirty="0">
                <a:solidFill>
                  <a:srgbClr val="BC5C45"/>
                </a:solidFill>
              </a:rPr>
              <a:t> </a:t>
            </a:r>
            <a:r>
              <a:rPr sz="2900" spc="10" dirty="0">
                <a:solidFill>
                  <a:srgbClr val="BC5C45"/>
                </a:solidFill>
              </a:rPr>
              <a:t>Overloading</a:t>
            </a:r>
            <a:endParaRPr sz="2900" dirty="0"/>
          </a:p>
        </p:txBody>
      </p:sp>
      <p:sp>
        <p:nvSpPr>
          <p:cNvPr id="21" name="object 21"/>
          <p:cNvSpPr txBox="1"/>
          <p:nvPr/>
        </p:nvSpPr>
        <p:spPr>
          <a:xfrm>
            <a:off x="1234312" y="744747"/>
            <a:ext cx="6541134" cy="5345822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spc="-65" dirty="0">
                <a:solidFill>
                  <a:schemeClr val="tx2"/>
                </a:solidFill>
                <a:latin typeface="Verdana"/>
                <a:cs typeface="Verdana"/>
              </a:rPr>
              <a:t>class</a:t>
            </a:r>
            <a:r>
              <a:rPr sz="2400" spc="-180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en-US" sz="2400" spc="-35" dirty="0">
                <a:solidFill>
                  <a:schemeClr val="tx2"/>
                </a:solidFill>
                <a:latin typeface="Verdana"/>
                <a:cs typeface="Verdana"/>
              </a:rPr>
              <a:t>P</a:t>
            </a:r>
            <a:r>
              <a:rPr sz="2400" spc="-35" dirty="0">
                <a:solidFill>
                  <a:schemeClr val="tx2"/>
                </a:solidFill>
                <a:latin typeface="Verdana"/>
                <a:cs typeface="Verdana"/>
              </a:rPr>
              <a:t>air</a:t>
            </a:r>
            <a:endParaRPr sz="2400" dirty="0">
              <a:solidFill>
                <a:schemeClr val="tx2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680" dirty="0">
                <a:solidFill>
                  <a:schemeClr val="tx2"/>
                </a:solidFill>
                <a:latin typeface="Verdana"/>
                <a:cs typeface="Verdana"/>
              </a:rPr>
              <a:t>{</a:t>
            </a:r>
            <a:endParaRPr sz="2400" dirty="0">
              <a:solidFill>
                <a:schemeClr val="tx2"/>
              </a:solidFill>
              <a:latin typeface="Verdana"/>
              <a:cs typeface="Verdana"/>
            </a:endParaRPr>
          </a:p>
          <a:p>
            <a:pPr marL="858519" marR="4667885">
              <a:lnSpc>
                <a:spcPct val="120000"/>
              </a:lnSpc>
            </a:pPr>
            <a:r>
              <a:rPr sz="2400" spc="-35" dirty="0">
                <a:solidFill>
                  <a:schemeClr val="tx2"/>
                </a:solidFill>
                <a:latin typeface="Verdana"/>
                <a:cs typeface="Verdana"/>
              </a:rPr>
              <a:t>publ</a:t>
            </a:r>
            <a:r>
              <a:rPr sz="2400" dirty="0">
                <a:solidFill>
                  <a:schemeClr val="tx2"/>
                </a:solidFill>
                <a:latin typeface="Verdana"/>
                <a:cs typeface="Verdana"/>
              </a:rPr>
              <a:t>i</a:t>
            </a:r>
            <a:r>
              <a:rPr sz="2400" spc="-55" dirty="0">
                <a:solidFill>
                  <a:schemeClr val="tx2"/>
                </a:solidFill>
                <a:latin typeface="Verdana"/>
                <a:cs typeface="Verdana"/>
              </a:rPr>
              <a:t>c:  </a:t>
            </a:r>
            <a:r>
              <a:rPr sz="2400" spc="-120" dirty="0">
                <a:solidFill>
                  <a:schemeClr val="tx2"/>
                </a:solidFill>
                <a:latin typeface="Verdana"/>
                <a:cs typeface="Verdana"/>
              </a:rPr>
              <a:t>int</a:t>
            </a:r>
            <a:r>
              <a:rPr sz="2400" spc="-250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2400" spc="-270" dirty="0">
                <a:solidFill>
                  <a:schemeClr val="tx2"/>
                </a:solidFill>
                <a:latin typeface="Verdana"/>
                <a:cs typeface="Verdana"/>
              </a:rPr>
              <a:t>x,y;</a:t>
            </a:r>
            <a:endParaRPr sz="2400" dirty="0">
              <a:solidFill>
                <a:schemeClr val="tx2"/>
              </a:solidFill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575"/>
              </a:spcBef>
            </a:pPr>
            <a:r>
              <a:rPr sz="2400" spc="45" dirty="0">
                <a:solidFill>
                  <a:schemeClr val="tx2"/>
                </a:solidFill>
                <a:latin typeface="Verdana"/>
                <a:cs typeface="Verdana"/>
              </a:rPr>
              <a:t>bool</a:t>
            </a:r>
            <a:r>
              <a:rPr sz="2400" spc="-185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chemeClr val="tx2"/>
                </a:solidFill>
                <a:latin typeface="Verdana"/>
                <a:cs typeface="Verdana"/>
              </a:rPr>
              <a:t>operator</a:t>
            </a:r>
            <a:r>
              <a:rPr sz="2400" spc="-185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2400" spc="-509" dirty="0">
                <a:solidFill>
                  <a:schemeClr val="tx2"/>
                </a:solidFill>
                <a:latin typeface="Verdana"/>
                <a:cs typeface="Verdana"/>
              </a:rPr>
              <a:t>&lt;</a:t>
            </a:r>
            <a:r>
              <a:rPr sz="2400" spc="-195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2400" spc="-204" dirty="0">
                <a:solidFill>
                  <a:schemeClr val="tx2"/>
                </a:solidFill>
                <a:latin typeface="Verdana"/>
                <a:cs typeface="Verdana"/>
              </a:rPr>
              <a:t>(</a:t>
            </a:r>
            <a:r>
              <a:rPr lang="en-US" sz="2400" spc="-204" dirty="0" err="1">
                <a:solidFill>
                  <a:schemeClr val="tx2"/>
                </a:solidFill>
                <a:latin typeface="Verdana"/>
                <a:cs typeface="Verdana"/>
              </a:rPr>
              <a:t>const</a:t>
            </a:r>
            <a:r>
              <a:rPr sz="2400" spc="-195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en-US" sz="2400" spc="-15" dirty="0">
                <a:solidFill>
                  <a:schemeClr val="tx2"/>
                </a:solidFill>
                <a:latin typeface="Verdana"/>
                <a:cs typeface="Verdana"/>
              </a:rPr>
              <a:t>P</a:t>
            </a:r>
            <a:r>
              <a:rPr sz="2400" spc="-15">
                <a:solidFill>
                  <a:schemeClr val="tx2"/>
                </a:solidFill>
                <a:latin typeface="Verdana"/>
                <a:cs typeface="Verdana"/>
              </a:rPr>
              <a:t>air</a:t>
            </a:r>
            <a:r>
              <a:rPr sz="2400" spc="-225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2400" spc="140" dirty="0">
                <a:solidFill>
                  <a:schemeClr val="tx2"/>
                </a:solidFill>
                <a:latin typeface="Verdana"/>
                <a:cs typeface="Verdana"/>
              </a:rPr>
              <a:t>p</a:t>
            </a:r>
            <a:r>
              <a:rPr sz="2400" spc="-185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2400" spc="-204" dirty="0">
                <a:solidFill>
                  <a:schemeClr val="tx2"/>
                </a:solidFill>
                <a:latin typeface="Verdana"/>
                <a:cs typeface="Verdana"/>
              </a:rPr>
              <a:t>)</a:t>
            </a:r>
            <a:r>
              <a:rPr sz="2400" spc="-190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chemeClr val="tx2"/>
                </a:solidFill>
                <a:latin typeface="Verdana"/>
                <a:cs typeface="Verdana"/>
              </a:rPr>
              <a:t>const</a:t>
            </a:r>
            <a:endParaRPr sz="2400" dirty="0">
              <a:solidFill>
                <a:schemeClr val="tx2"/>
              </a:solidFill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580"/>
              </a:spcBef>
            </a:pPr>
            <a:r>
              <a:rPr sz="2400" spc="-685" dirty="0">
                <a:solidFill>
                  <a:schemeClr val="tx2"/>
                </a:solidFill>
                <a:latin typeface="Verdana"/>
                <a:cs typeface="Verdana"/>
              </a:rPr>
              <a:t>{</a:t>
            </a:r>
            <a:endParaRPr sz="2400" dirty="0">
              <a:solidFill>
                <a:schemeClr val="tx2"/>
              </a:solidFill>
              <a:latin typeface="Verdana"/>
              <a:cs typeface="Verdana"/>
            </a:endParaRPr>
          </a:p>
          <a:p>
            <a:pPr marL="1772920" marR="1515745">
              <a:lnSpc>
                <a:spcPct val="120000"/>
              </a:lnSpc>
            </a:pPr>
            <a:r>
              <a:rPr sz="2400" spc="-235" dirty="0">
                <a:solidFill>
                  <a:schemeClr val="tx2"/>
                </a:solidFill>
                <a:latin typeface="Verdana"/>
                <a:cs typeface="Verdana"/>
              </a:rPr>
              <a:t>if(x</a:t>
            </a:r>
            <a:r>
              <a:rPr lang="en-US" sz="2400" spc="-235" dirty="0">
                <a:solidFill>
                  <a:schemeClr val="tx2"/>
                </a:solidFill>
                <a:latin typeface="Verdana"/>
                <a:cs typeface="Verdana"/>
              </a:rPr>
              <a:t>&lt;</a:t>
            </a:r>
            <a:r>
              <a:rPr sz="2400" spc="-235" dirty="0" err="1">
                <a:solidFill>
                  <a:schemeClr val="tx2"/>
                </a:solidFill>
                <a:latin typeface="Verdana"/>
                <a:cs typeface="Verdana"/>
              </a:rPr>
              <a:t>p.x</a:t>
            </a:r>
            <a:r>
              <a:rPr lang="en-US" sz="2400" spc="-235" dirty="0">
                <a:solidFill>
                  <a:schemeClr val="tx2"/>
                </a:solidFill>
                <a:latin typeface="Verdana"/>
                <a:cs typeface="Verdana"/>
              </a:rPr>
              <a:t> &amp;&amp; y&lt;</a:t>
            </a:r>
            <a:r>
              <a:rPr lang="en-US" sz="2400" spc="-235" dirty="0" err="1">
                <a:solidFill>
                  <a:schemeClr val="tx2"/>
                </a:solidFill>
                <a:latin typeface="Verdana"/>
                <a:cs typeface="Verdana"/>
              </a:rPr>
              <a:t>p.y</a:t>
            </a:r>
            <a:r>
              <a:rPr sz="2400" spc="-235" dirty="0">
                <a:solidFill>
                  <a:schemeClr val="tx2"/>
                </a:solidFill>
                <a:latin typeface="Verdana"/>
                <a:cs typeface="Verdana"/>
              </a:rPr>
              <a:t>)</a:t>
            </a:r>
            <a:r>
              <a:rPr lang="en-US" sz="2400" spc="-235" dirty="0">
                <a:solidFill>
                  <a:schemeClr val="tx2"/>
                </a:solidFill>
                <a:latin typeface="Verdana"/>
                <a:cs typeface="Verdana"/>
              </a:rPr>
              <a:t> {</a:t>
            </a:r>
            <a:r>
              <a:rPr sz="2400" spc="-120" dirty="0">
                <a:solidFill>
                  <a:schemeClr val="tx2"/>
                </a:solidFill>
                <a:latin typeface="Verdana"/>
                <a:cs typeface="Verdana"/>
              </a:rPr>
              <a:t>return</a:t>
            </a:r>
            <a:r>
              <a:rPr sz="2400" spc="-200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en-US" sz="2400" spc="-220" dirty="0">
                <a:solidFill>
                  <a:schemeClr val="tx2"/>
                </a:solidFill>
                <a:latin typeface="Verdana"/>
                <a:cs typeface="Verdana"/>
              </a:rPr>
              <a:t>true;</a:t>
            </a:r>
            <a:r>
              <a:rPr sz="2400" spc="-220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en-US" sz="2400" spc="-220" dirty="0">
                <a:solidFill>
                  <a:schemeClr val="tx2"/>
                </a:solidFill>
                <a:latin typeface="Verdana"/>
                <a:cs typeface="Verdana"/>
              </a:rPr>
              <a:t>}</a:t>
            </a:r>
          </a:p>
          <a:p>
            <a:pPr marL="1772920" marR="1515745">
              <a:lnSpc>
                <a:spcPct val="120000"/>
              </a:lnSpc>
            </a:pPr>
            <a:r>
              <a:rPr lang="en-IN" sz="2400" spc="-220" dirty="0">
                <a:solidFill>
                  <a:schemeClr val="tx2"/>
                </a:solidFill>
                <a:latin typeface="Verdana"/>
                <a:cs typeface="Verdana"/>
              </a:rPr>
              <a:t>else{</a:t>
            </a:r>
            <a:endParaRPr lang="en-US" sz="2400" spc="-220" dirty="0">
              <a:solidFill>
                <a:schemeClr val="tx2"/>
              </a:solidFill>
              <a:latin typeface="Verdana"/>
              <a:cs typeface="Verdana"/>
            </a:endParaRPr>
          </a:p>
          <a:p>
            <a:pPr marL="1772920" marR="1515745">
              <a:lnSpc>
                <a:spcPct val="120000"/>
              </a:lnSpc>
            </a:pPr>
            <a:r>
              <a:rPr sz="2400" spc="-120" dirty="0">
                <a:solidFill>
                  <a:schemeClr val="tx2"/>
                </a:solidFill>
                <a:latin typeface="Verdana"/>
                <a:cs typeface="Verdana"/>
              </a:rPr>
              <a:t>return</a:t>
            </a:r>
            <a:r>
              <a:rPr sz="2400" spc="-185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en-US" sz="2400" spc="-265" dirty="0">
                <a:solidFill>
                  <a:schemeClr val="tx2"/>
                </a:solidFill>
                <a:latin typeface="Verdana"/>
                <a:cs typeface="Verdana"/>
              </a:rPr>
              <a:t>false;</a:t>
            </a:r>
            <a:r>
              <a:rPr lang="en-IN" sz="2400" spc="-265" dirty="0">
                <a:solidFill>
                  <a:schemeClr val="tx2"/>
                </a:solidFill>
                <a:latin typeface="Verdana"/>
                <a:cs typeface="Verdana"/>
              </a:rPr>
              <a:t>}</a:t>
            </a:r>
            <a:endParaRPr sz="2400" dirty="0">
              <a:solidFill>
                <a:schemeClr val="tx2"/>
              </a:solidFill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580"/>
              </a:spcBef>
            </a:pPr>
            <a:r>
              <a:rPr sz="2400" spc="-685" dirty="0">
                <a:solidFill>
                  <a:schemeClr val="tx2"/>
                </a:solidFill>
                <a:latin typeface="Verdana"/>
                <a:cs typeface="Verdana"/>
              </a:rPr>
              <a:t>}</a:t>
            </a:r>
            <a:endParaRPr sz="2400" dirty="0">
              <a:solidFill>
                <a:schemeClr val="tx2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70" dirty="0">
                <a:solidFill>
                  <a:schemeClr val="tx2"/>
                </a:solidFill>
                <a:latin typeface="Verdana"/>
                <a:cs typeface="Verdana"/>
              </a:rPr>
              <a:t>};</a:t>
            </a:r>
            <a:endParaRPr sz="2400" dirty="0">
              <a:solidFill>
                <a:schemeClr val="tx2"/>
              </a:solidFill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033" y="622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19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err="1"/>
              <a:t>Kartik</a:t>
            </a:r>
            <a:r>
              <a:rPr lang="en-IN" dirty="0"/>
              <a:t> </a:t>
            </a:r>
            <a:r>
              <a:rPr lang="en-IN" dirty="0" err="1"/>
              <a:t>Mathur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557838" y="5851525"/>
            <a:ext cx="3586162" cy="365125"/>
          </a:xfrm>
          <a:prstGeom prst="rect">
            <a:avLst/>
          </a:prstGeom>
        </p:spPr>
        <p:txBody>
          <a:bodyPr/>
          <a:lstStyle/>
          <a:p>
            <a:fld id="{41BA1150-2180-4560-9232-27896A03799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5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Address typecasting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3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Dynamic Memory Allocation!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68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 Memory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dirty="0"/>
              <a:t>There are two ways that memory gets allocated for data storage:</a:t>
            </a:r>
          </a:p>
          <a:p>
            <a:r>
              <a:rPr lang="en-US" dirty="0"/>
              <a:t>Compile Time (or static) Allocation</a:t>
            </a:r>
          </a:p>
          <a:p>
            <a:pPr lvl="1"/>
            <a:r>
              <a:rPr lang="en-US" dirty="0"/>
              <a:t>Memory for named variables is allocated by the compiler</a:t>
            </a:r>
          </a:p>
          <a:p>
            <a:pPr lvl="1"/>
            <a:r>
              <a:rPr lang="en-US" dirty="0"/>
              <a:t>Exact size and type of storage must be known at compile time</a:t>
            </a:r>
          </a:p>
          <a:p>
            <a:pPr lvl="1"/>
            <a:r>
              <a:rPr lang="en-US" dirty="0"/>
              <a:t>For standard array declarations, this is why the size has to be constant</a:t>
            </a:r>
          </a:p>
          <a:p>
            <a:r>
              <a:rPr lang="en-US" dirty="0"/>
              <a:t>Dynamic Memory Allocation</a:t>
            </a:r>
          </a:p>
          <a:p>
            <a:pPr lvl="1"/>
            <a:r>
              <a:rPr lang="en-US" dirty="0"/>
              <a:t>Memory allocated "on the fly" during run time</a:t>
            </a:r>
          </a:p>
          <a:p>
            <a:pPr lvl="1"/>
            <a:r>
              <a:rPr lang="en-US" dirty="0"/>
              <a:t>dynamically allocated space usually placed in a program segment known as the heap or the free store</a:t>
            </a:r>
          </a:p>
          <a:p>
            <a:pPr lvl="1"/>
            <a:r>
              <a:rPr lang="en-US" dirty="0"/>
              <a:t>Exact amount of space or number of items does not have to be known by the compiler in advance.</a:t>
            </a:r>
          </a:p>
          <a:p>
            <a:pPr lvl="1"/>
            <a:r>
              <a:rPr lang="en-US" dirty="0"/>
              <a:t>For dynamic memory allocation, pointers are crucial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7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dynamically allocate space while the program is running  but we cannot create new variable names “on the fly”</a:t>
            </a:r>
          </a:p>
          <a:p>
            <a:r>
              <a:rPr lang="en-US" dirty="0"/>
              <a:t>For this reason, dynamic allocation requires two steps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Creating the dynamic space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Storing its address in a pointer</a:t>
            </a:r>
          </a:p>
          <a:p>
            <a:r>
              <a:rPr lang="en-US" dirty="0"/>
              <a:t>To dynamically allocate memory in C++, we use new operator</a:t>
            </a:r>
          </a:p>
          <a:p>
            <a:r>
              <a:rPr lang="en-US" dirty="0"/>
              <a:t>De-allocation:</a:t>
            </a:r>
          </a:p>
          <a:p>
            <a:pPr lvl="1"/>
            <a:r>
              <a:rPr lang="en-US" dirty="0"/>
              <a:t>De-allocation is the “</a:t>
            </a:r>
            <a:r>
              <a:rPr lang="en-US" dirty="0" err="1"/>
              <a:t>clean-up</a:t>
            </a:r>
            <a:r>
              <a:rPr lang="en-US" dirty="0"/>
              <a:t>” of space being used by variable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3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De-allocation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De-allocation is the “clean up” of space being used by variables or other data storage</a:t>
            </a:r>
          </a:p>
          <a:p>
            <a:r>
              <a:rPr lang="en-US" dirty="0"/>
              <a:t>Compile time variable are automatically </a:t>
            </a:r>
            <a:r>
              <a:rPr lang="en-US" dirty="0" err="1"/>
              <a:t>deallocated</a:t>
            </a:r>
            <a:r>
              <a:rPr lang="en-US" dirty="0"/>
              <a:t> based on their know scope</a:t>
            </a:r>
          </a:p>
          <a:p>
            <a:r>
              <a:rPr lang="en-US" dirty="0"/>
              <a:t>It is the programmer’s job to </a:t>
            </a:r>
            <a:r>
              <a:rPr lang="en-US" dirty="0" err="1"/>
              <a:t>deallocate</a:t>
            </a:r>
            <a:r>
              <a:rPr lang="en-US" dirty="0"/>
              <a:t> dynamically created memory</a:t>
            </a:r>
          </a:p>
          <a:p>
            <a:r>
              <a:rPr lang="en-US" dirty="0"/>
              <a:t>To de-allocate dynamic memory we use delete operator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6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operator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To allocate space dynamically, use the unary operator new, followed by the type being allocated.</a:t>
            </a:r>
          </a:p>
          <a:p>
            <a:pPr lvl="1"/>
            <a:r>
              <a:rPr lang="en-US" sz="1900" dirty="0"/>
              <a:t> new </a:t>
            </a:r>
            <a:r>
              <a:rPr lang="en-US" sz="1900" dirty="0" err="1"/>
              <a:t>int</a:t>
            </a:r>
            <a:r>
              <a:rPr lang="en-US" sz="1900" dirty="0"/>
              <a:t>;        // dynamically allocates an </a:t>
            </a:r>
            <a:r>
              <a:rPr lang="en-US" sz="1900" dirty="0" err="1"/>
              <a:t>int</a:t>
            </a:r>
            <a:r>
              <a:rPr lang="en-US" sz="1900" dirty="0"/>
              <a:t> </a:t>
            </a:r>
          </a:p>
          <a:p>
            <a:pPr lvl="1"/>
            <a:r>
              <a:rPr lang="en-US" sz="1900" dirty="0"/>
              <a:t> new double;     // dynamically allocates a double</a:t>
            </a:r>
          </a:p>
          <a:p>
            <a:r>
              <a:rPr lang="en-US" dirty="0"/>
              <a:t>If creating an array dynamically, use the same form, but put brackets with a size after the type:</a:t>
            </a:r>
          </a:p>
          <a:p>
            <a:pPr lvl="1"/>
            <a:r>
              <a:rPr lang="en-US" dirty="0"/>
              <a:t> </a:t>
            </a:r>
            <a:r>
              <a:rPr lang="en-US" sz="1900" dirty="0"/>
              <a:t>new </a:t>
            </a:r>
            <a:r>
              <a:rPr lang="en-US" sz="1900" dirty="0" err="1"/>
              <a:t>int</a:t>
            </a:r>
            <a:r>
              <a:rPr lang="en-US" sz="1900" dirty="0"/>
              <a:t>[40];      /allocates an array of 40 </a:t>
            </a:r>
            <a:r>
              <a:rPr lang="en-US" sz="1900" dirty="0" err="1"/>
              <a:t>ints</a:t>
            </a:r>
            <a:r>
              <a:rPr lang="en-US" sz="1900" dirty="0"/>
              <a:t> </a:t>
            </a:r>
          </a:p>
          <a:p>
            <a:pPr lvl="1"/>
            <a:r>
              <a:rPr lang="en-US" sz="1900" dirty="0"/>
              <a:t> new double[size]; // allocates an array of size double 			// doubles</a:t>
            </a:r>
          </a:p>
          <a:p>
            <a:r>
              <a:rPr lang="en-US" sz="2100" dirty="0"/>
              <a:t>These statements above are not very useful by themselves, because allocation space have no names.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4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4265</TotalTime>
  <Words>707</Words>
  <Application>Microsoft Macintosh PowerPoint</Application>
  <PresentationFormat>On-screen Show (4:3)</PresentationFormat>
  <Paragraphs>136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Century Gothic</vt:lpstr>
      <vt:lpstr>Times New Roman</vt:lpstr>
      <vt:lpstr>Verdana</vt:lpstr>
      <vt:lpstr>Wingdings 2</vt:lpstr>
      <vt:lpstr>1_CB FINAL</vt:lpstr>
      <vt:lpstr>Misc Topics</vt:lpstr>
      <vt:lpstr>Pointers Recap</vt:lpstr>
      <vt:lpstr>Recap</vt:lpstr>
      <vt:lpstr>Address typecasting</vt:lpstr>
      <vt:lpstr>Dynamic Memory Allocation!</vt:lpstr>
      <vt:lpstr>Allocating Memory</vt:lpstr>
      <vt:lpstr>Dynamic Memory Allocation</vt:lpstr>
      <vt:lpstr>De-allocation</vt:lpstr>
      <vt:lpstr>new operator</vt:lpstr>
      <vt:lpstr>new operator contd..</vt:lpstr>
      <vt:lpstr>delete operator</vt:lpstr>
      <vt:lpstr>Memory Leak?  &amp;  2D – Dynamic Array?</vt:lpstr>
      <vt:lpstr>Lets see an example!</vt:lpstr>
      <vt:lpstr>PowerPoint Presentation</vt:lpstr>
      <vt:lpstr>C++ Classes</vt:lpstr>
      <vt:lpstr>Classes &amp; Objects</vt:lpstr>
      <vt:lpstr>PowerPoint Presentation</vt:lpstr>
      <vt:lpstr>PowerPoint Presentation</vt:lpstr>
      <vt:lpstr>PowerPoint Presentation</vt:lpstr>
      <vt:lpstr>Constructor and Default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Operator Overloading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Launchpad</dc:title>
  <dc:creator>Anushray Gupta</dc:creator>
  <cp:lastModifiedBy>Kartik Mathur</cp:lastModifiedBy>
  <cp:revision>43</cp:revision>
  <dcterms:created xsi:type="dcterms:W3CDTF">2015-03-27T07:26:23Z</dcterms:created>
  <dcterms:modified xsi:type="dcterms:W3CDTF">2019-07-09T04:29:21Z</dcterms:modified>
</cp:coreProperties>
</file>