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39"/>
  </p:notesMasterIdLst>
  <p:handoutMasterIdLst>
    <p:handoutMasterId r:id="rId40"/>
  </p:handoutMasterIdLst>
  <p:sldIdLst>
    <p:sldId id="452" r:id="rId2"/>
    <p:sldId id="431" r:id="rId3"/>
    <p:sldId id="451" r:id="rId4"/>
    <p:sldId id="417" r:id="rId5"/>
    <p:sldId id="418" r:id="rId6"/>
    <p:sldId id="399" r:id="rId7"/>
    <p:sldId id="421" r:id="rId8"/>
    <p:sldId id="422" r:id="rId9"/>
    <p:sldId id="423" r:id="rId10"/>
    <p:sldId id="430" r:id="rId11"/>
    <p:sldId id="454" r:id="rId12"/>
    <p:sldId id="424" r:id="rId13"/>
    <p:sldId id="428" r:id="rId14"/>
    <p:sldId id="429" r:id="rId15"/>
    <p:sldId id="375" r:id="rId16"/>
    <p:sldId id="372" r:id="rId17"/>
    <p:sldId id="432" r:id="rId18"/>
    <p:sldId id="433" r:id="rId19"/>
    <p:sldId id="434" r:id="rId20"/>
    <p:sldId id="435" r:id="rId21"/>
    <p:sldId id="436" r:id="rId22"/>
    <p:sldId id="437" r:id="rId23"/>
    <p:sldId id="455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9" r:id="rId35"/>
    <p:sldId id="352" r:id="rId36"/>
    <p:sldId id="450" r:id="rId37"/>
    <p:sldId id="45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6"/>
    <p:restoredTop sz="96022" autoAdjust="0"/>
  </p:normalViewPr>
  <p:slideViewPr>
    <p:cSldViewPr snapToGrid="0" snapToObjects="1">
      <p:cViewPr>
        <p:scale>
          <a:sx n="295" d="100"/>
          <a:sy n="295" d="100"/>
        </p:scale>
        <p:origin x="-1336" y="-2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1.525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F6D819A9-906C-4CE3-BECE-EBE394509A89}" emma:medium="tactile" emma:mode="ink">
          <msink:context xmlns:msink="http://schemas.microsoft.com/ink/2010/main" type="writingRegion" rotatedBoundingBox="10507,2176 19408,1468 19534,3064 10634,3772">
            <msink:destinationLink direction="with" ref="{28A5BBF7-CFE0-4893-80D8-374598B0C068}"/>
          </msink:context>
        </emma:interpretation>
      </emma:emma>
    </inkml:annotationXML>
    <inkml:traceGroup>
      <inkml:annotationXML>
        <emma:emma xmlns:emma="http://www.w3.org/2003/04/emma" version="1.0">
          <emma:interpretation id="{933105D6-E4E8-4696-94DE-56C5D56DB0AF}" emma:medium="tactile" emma:mode="ink">
            <msink:context xmlns:msink="http://schemas.microsoft.com/ink/2010/main" type="paragraph" rotatedBoundingBox="10507,2176 19408,1468 19534,3064 10634,3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9EC635-6E10-4E2D-B3B9-63059E54856B}" emma:medium="tactile" emma:mode="ink">
              <msink:context xmlns:msink="http://schemas.microsoft.com/ink/2010/main" type="line" rotatedBoundingBox="10507,2176 19408,1468 19534,3064 10634,3772"/>
            </emma:interpretation>
          </emma:emma>
        </inkml:annotationXML>
        <inkml:traceGroup>
          <inkml:annotationXML>
            <emma:emma xmlns:emma="http://www.w3.org/2003/04/emma" version="1.0">
              <emma:interpretation id="{A119111F-6B71-47BC-892D-26207AAF61CF}" emma:medium="tactile" emma:mode="ink">
                <msink:context xmlns:msink="http://schemas.microsoft.com/ink/2010/main" type="inkWord" rotatedBoundingBox="10489,2396 14277,1869 14469,3252 10682,3779"/>
              </emma:interpretation>
            </emma:emma>
          </inkml:annotationXML>
          <inkml:trace contextRef="#ctx0" brushRef="#br0">11999 3118 7296,'-19'0'2816,"19"0"-1536,-10 10-1568,10 0 384,0-10-128,0 9 64,0 11 0,10 9-32,-10 10 32,10 40-128,-1 19 0,-9 0 128,10 20 32,-10 19 0,10 10 32,-10-19-64,0-1 64,10-29-64,-10-10 64,0-28-128,0-12-64,0-8-1568,0-20-640</inkml:trace>
          <inkml:trace contextRef="#ctx0" brushRef="#br0" timeOffset="383">11754 3766 7424,'-20'-10'2816,"20"10"-1536,0 0-1504,20 0 640,-11 0-160,1-10 0,29 0 0,1 1-128,9-11-96,9 0 0,-8 0-32,8 1 0,1-1 64,0 1 96,0-1-64,-10-9 0,0-11-96,-10 11-32,0 0 32,0-1 0,-9 11-96,-1-31 0,-9 11 64,0 10 0,-11 0 32,1-1 64,0 10 96,0 20 64,-10-19 384,0 9 224,9 10-352,-9 0-192,0 29-32,0-9-32,0 59-32,0-31 32,10 31-129,-10 9 1,20 20-32,-20 0-64,0-108-64,10 157-671,10-29-225</inkml:trace>
          <inkml:trace contextRef="#ctx0" brushRef="#br0" timeOffset="676">12676 4168 7264,'22'22'-4032</inkml:trace>
          <inkml:trace contextRef="#ctx0" brushRef="#br0" timeOffset="927">12971 3451 10624,'-39'39'4032,"39"-10"-2177,-20-9-2174,10 0 702,0-10-511,10 29-31,0-10 63,0 20 32,10 20 64,20-10-160,-11-10 32,1 9-448,9-8-160,10-21 224,1 0 128,8-9 448,1-10 192,10-20 448,-10 0 256,-10 0-1,1-19 1,-1-10-288,-10-1 0,-9 1-256,-10 0-96,-10 0-160,0-30-128,-20 11-160,0 8-64,-19 1 0,0 10 128,-10 10-32,0 9 32,0 1-224,0 9-128,0 10-288,10 0-96,9 10-735,11-1-2593,19 1-1088,19-10 1664</inkml:trace>
          <inkml:trace contextRef="#ctx0" brushRef="#br0" timeOffset="1518">13618 3275 6656,'68'-20'2464,"-38"0"-1344,-11 20-256,-8 0 864,8 0-544,1 10-128,9 0-416,-19 78-352,-1 1-192,1-11-160,0 0 32,0-19-32,-10 0-64,0-10 96,10 0 0,-10-39 32,0 10 352,0-10 159,0-20 865,0-10-608,0-19-160,-10-10-288,10-30-160,0-9-352,10 0-128,-10 9-64,10-19 0,-10 20 128,29 9 160,-29 20-96,10 10 64,0 9-96,-1 21 64,11-11 32,0 20-32,9 29 128,-19 10 0,19 11-64,-9-1 64,0 0 32,9 10 0,-10-1 0,-8 1 0,8-19 128,-9-1 160,0 0 32,-10-29 64,19 10-352,-19-11-160,0 1 192,10-10 160,-10-19 32,20-1-192,-11-20-96,11 1-96,-10 10 0,0-20 160,9 19 32,-9 11 64,-10-11 0,10 1-64,0 19 32,0-10-64,-1 11-32,1 9 32,0 0 32,19 9-32,-19 1-32,0 20 32,10-1-32,-1 20 64,-9 20 32,19-30-128,-29 20-32,20-29 96,-10 18 32,-1-8-512,11 9-224,-10-10-608,0 0-223,10-10-1761</inkml:trace>
          <inkml:trace contextRef="#ctx0" brushRef="#br0" timeOffset="2071">15226 2833 13184,'-19'0'4927,"9"0"-2687,-19 0-2688,19 0 704,-19 20-640,-1-11-160,-9 11 128,-10 0 96,0 19 192,10-10-160,9 20-32,-9-29-320,20 0-63,-1 9-1,10-19 32,0 10 160,20-11 64,10 1 352,-1 0 192,30 0 96,-19-10 64,19 0 64,-10-10 32,10 10 96,-10-10 128,-9 10-193,-11 0-63,1-10-32,-1 10-32,-19 0-64,10 10-32,-10 0-96,-10 10-64,10 9 32,-29 10 32,0 20-32,9 0 64,0 0-128,1 10 0,9-20-32,0 0 0,10 0 352,10-10 96,0 1 32,19-11 64,1-9-64,28-1 64,-28-9-256,38 10-128,-68-20-768,99-40-1984,-41 11-831,11 0-1281,0-30-448</inkml:trace>
        </inkml:traceGroup>
        <inkml:traceGroup>
          <inkml:annotationXML>
            <emma:emma xmlns:emma="http://www.w3.org/2003/04/emma" version="1.0">
              <emma:interpretation id="{80B16BAE-914B-4739-8A59-1E11B4876826}" emma:medium="tactile" emma:mode="ink">
                <msink:context xmlns:msink="http://schemas.microsoft.com/ink/2010/main" type="inkWord" rotatedBoundingBox="14798,1835 19408,1468 19529,2988 14919,3355"/>
              </emma:interpretation>
            </emma:emma>
          </inkml:annotationXML>
          <inkml:trace contextRef="#ctx0" brushRef="#br0" timeOffset="2656">16002 2725 12544,'-10'0'4639,"0"0"-2495,20 10-2720,-10 0 704,10 19-480,-10 20 0,0 10 256,0 9 192,0 11-32,9-10-32,-9-1 64,0 1-128,10 10 0,0-40 32,0 20 0,0-40-288,9 1-128,1 0-64,9-20-32,-9-10 289,9-10 191,1-9 32,-10-20 0,-1 9 223,11-9 97,-21-10-96,21 1 32,-10-1 32,-11 19 64,1 11-256,10 19-32,-10 10-64,9 10-96,1 19 0,-1 11 64,11-1 0,-1 0-64,11 0 64,-1-9 32,0-1 0,10-9 128,-10 0 64,1-11 192,9-9 160,-10-9 128,-9 9 128,9-20-224,-10-9 0,1 9-160,-30-10 64,0-19-320,-20 1-96,0-12-480,-19 2-224,0 8-352,0 21-128,9-10-384,-9 19-160,9 1-2079,1 9-2113,19 10 1888</inkml:trace>
          <inkml:trace contextRef="#ctx0" brushRef="#br0" timeOffset="3720">17414 2882 11264,'30'0'4224,"-30"0"-2305,0 10-2239,0-10 640,-20 10-320,10 9 64,0 31-32,0-1-32,0-10 32,1 20-192,9 0 32,0-1 0,19 1 64,11 0-32,-1 0-32,10-30 96,11 1 0,-11-11 96,0 1 96,0-20 352,1-20 160,-1 1 0,-10-1 64,-9 1-128,0-1 0,-20-20-320,-10 1-96,-10 0-288,-19-10-64,-20-10-448,-10 10-96,1 0-128,-1 10 32,10 10 384,10 9 128,10 1 128,9 9 32,11-10-128,9 0-64,20 10 161,9-19 127,30 0 64,-10 9 63,30 0 65,-10-9 64,10 9-192,9 11-64,11-1 64,-1 10 32,-19 10 0,0 9 32,-11 20-64,11 20-32,-30 10 32,10 9-32,-9 11 0,-30-21 64,19 11-32,-19-11-32,9-9 32,-19-19-32,10-11 0,10 0 64,-20-9 256,0-1 160,0-19 192,0-9-288,-20-21-128,10-9-96,0 0 32,1-20-160,-11-19-32,10-1-64,1 1 0,-1-11-160,10 1-96,29-10 96,0 10 64,20 9-192,1 1-96,8 19 448,2 10 288,-2 10-192,1 0-128,0 19 32,-10 10 32,0 20-64,-10 29-64,1-9-32,-11 38 0,-19-28 0,-10 18 0,0 1 0,-20-10 0,1-10 0,-21 10 96,-18-19-64,-1-10 32,0-1 64,0-9 0,0-10 0,-10 0 0,20 0 0,10-10 64,9 0-32,1 1-32,19 9 96,0-10 0,10 0-32,20 0 32,9 10-128,1 10 0,29 0 32,-10 19 64,20 20-32,9 10-32,-29 0 32,20 0 32,9 9-96,-38 11-64,19-11 64,-20-9 0,0-19-960,1 8-447,-11-18-2433,0-11-1728,1-8 2272</inkml:trace>
          <inkml:trace contextRef="#ctx0" brushRef="#br0" timeOffset="3989">19337 2451 11008,'0'-20'4128,"10"20"-2241,-10 0-2207,0 0 480,0 0-352,10 29 96,-10 40 32,0 0 64,9 19 0,-9 10 0,0 20 0,10 0 0,0-10 0,10-1 0,-20-18 0,19-1 64,-8-19-192,-2-10-31,1-10-1217,-10-20-512,10-9-2144,0-10-928,0-20 2496</inkml:trace>
          <inkml:trace contextRef="#ctx0" brushRef="#br0" timeOffset="4339">19964 2833 7808,'40'-39'2976,"-20"29"-1600,-1 0-1120,-19 10 672,0 0-480,0 0-256,-19 0-192,-11 10-32,-19 9 32,0 1 0,-10 10-96,-9-1 64,9 30 32,0-10 64,20 0 160,0 9 192,9-8 416,20 18 255,10-28-31,29 28 96,21-9-160,18-10-32,21 10-416,-1-20-96,19 10-128,1-20 32,10 1-352,-20-1-64,1-9 32,-21 9 64,0-19-288,-19 10-128,-10-10-800,-9-10-288,-40 0-3519,-40 0-65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17T06:53:56.349"/>
    </inkml:context>
    <inkml:brush xml:id="br0">
      <inkml:brushProperty name="width" value="0.02222" units="cm"/>
      <inkml:brushProperty name="height" value="0.02222" units="cm"/>
    </inkml:brush>
  </inkml:definitions>
  <inkml:traceGroup>
    <inkml:annotationXML>
      <emma:emma xmlns:emma="http://www.w3.org/2003/04/emma" version="1.0">
        <emma:interpretation id="{28A5BBF7-CFE0-4893-80D8-374598B0C068}" emma:medium="tactile" emma:mode="ink">
          <msink:context xmlns:msink="http://schemas.microsoft.com/ink/2010/main" type="inkDrawing" rotatedBoundingBox="12823,3503 19816,3319 19823,3565 12829,3750" semanticType="underline" shapeName="Other">
            <msink:sourceLink direction="with" ref="{F6D819A9-906C-4CE3-BECE-EBE394509A89}"/>
          </msink:context>
        </emma:interpretation>
      </emma:emma>
    </inkml:annotationXML>
    <inkml:trace contextRef="#ctx0" brushRef="#br0">15233 4596 9216,'-157'39'3424,"88"-39"-1856,-29 0-1824,49 20 512,0-20-256,0 9 64,0-9 96,-20 10 64,20 0-96,10 0 128,10-10 64,19 10 96,-10-10 96,40 0-97,9 0 1,40 0-32,29 0 0,20-10-64,29 0-32,39-10-96,20 11 32,40-31 64,8 21 64,21-11-96,20 1 0,18 0-160,1 9 0,20 0-32,-1 10-64,11-9 32,-1 9-32,-9 10 64,-1 0 32,1 0 96,-20 10 96,-10 9-64,-30-9-64,-19 19 64,-19-9 0,-40 20-96,-39-31-96,-30 1-448,-28 0-128,-31 0-1408,-28-20-4575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</a:t>
            </a:r>
            <a:r>
              <a:rPr lang="en-US" baseline="0" dirty="0"/>
              <a:t> </a:t>
            </a:r>
            <a:r>
              <a:rPr lang="en-US" baseline="0" dirty="0" err="1"/>
              <a:t>str</a:t>
            </a:r>
            <a:r>
              <a:rPr lang="en-US" baseline="0" dirty="0"/>
              <a:t>[] = “Welcome to coding blocks”;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sizeof</a:t>
            </a:r>
            <a:r>
              <a:rPr lang="en-US" baseline="0" dirty="0"/>
              <a:t>(</a:t>
            </a:r>
            <a:r>
              <a:rPr lang="en-US" baseline="0" dirty="0" err="1"/>
              <a:t>str</a:t>
            </a:r>
            <a:r>
              <a:rPr lang="en-US" baseline="0" dirty="0"/>
              <a:t>)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</a:t>
            </a:r>
            <a:r>
              <a:rPr lang="en-US" baseline="0" dirty="0" err="1"/>
              <a:t>str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Cout</a:t>
            </a:r>
            <a:r>
              <a:rPr lang="en-US" baseline="0" dirty="0"/>
              <a:t> &lt;&lt; str+10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r>
              <a:rPr lang="en-US" baseline="0" dirty="0"/>
              <a:t>what if I change null character to some other value.</a:t>
            </a:r>
          </a:p>
          <a:p>
            <a:r>
              <a:rPr lang="en-US" baseline="0" dirty="0"/>
              <a:t>It might print garbage values after blocks or might give segmentation 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9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May 13,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Character Arrays</a:t>
            </a:r>
          </a:p>
          <a:p>
            <a:r>
              <a:rPr lang="en-IN" dirty="0"/>
              <a:t>2D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Lecture-7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25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7225" y="4162567"/>
            <a:ext cx="7177376" cy="571500"/>
          </a:xfrm>
        </p:spPr>
        <p:txBody>
          <a:bodyPr/>
          <a:lstStyle/>
          <a:p>
            <a:pPr algn="ctr"/>
            <a:r>
              <a:rPr lang="en-US" dirty="0"/>
              <a:t>Functions with default arguments?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Adding Delimiter to </a:t>
            </a:r>
            <a:r>
              <a:rPr lang="en-US" dirty="0" err="1"/>
              <a:t>readline</a:t>
            </a:r>
            <a:r>
              <a:rPr lang="en-US" dirty="0"/>
              <a:t> using </a:t>
            </a:r>
            <a:r>
              <a:rPr lang="en-US" dirty="0" err="1"/>
              <a:t>cin.get</a:t>
            </a:r>
            <a:r>
              <a:rPr lang="en-US" dirty="0"/>
              <a:t>()?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85448" y="3961626"/>
            <a:ext cx="7177376" cy="571500"/>
          </a:xfrm>
        </p:spPr>
        <p:txBody>
          <a:bodyPr/>
          <a:lstStyle/>
          <a:p>
            <a:r>
              <a:rPr lang="en-US" dirty="0"/>
              <a:t>Since end of the string can be checked by looking for null character(‘\0’) we don’t need to pass number of elements to a function.</a:t>
            </a:r>
          </a:p>
        </p:txBody>
      </p:sp>
    </p:spTree>
    <p:extLst>
      <p:ext uri="{BB962C8B-B14F-4D97-AF65-F5344CB8AC3E}">
        <p14:creationId xmlns:p14="http://schemas.microsoft.com/office/powerpoint/2010/main" val="33666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problems!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Calculate Length of the String</a:t>
            </a:r>
          </a:p>
          <a:p>
            <a:r>
              <a:rPr lang="en-US" dirty="0"/>
              <a:t>Check if a string is palindrome or not</a:t>
            </a:r>
          </a:p>
          <a:p>
            <a:r>
              <a:rPr lang="en-US" dirty="0"/>
              <a:t>Read a number and then read a string(with whitespaces), then simply output both the inputs.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accent1"/>
                </a:solidFill>
              </a:rPr>
              <a:t>Time to Try ? </a:t>
            </a:r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Write a function which takes two strings A and B and appends B to A.</a:t>
            </a:r>
          </a:p>
          <a:p>
            <a:r>
              <a:rPr lang="en-US" dirty="0"/>
              <a:t>Read N strings from a user and print the largest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3250" y="3877913"/>
            <a:ext cx="7177376" cy="571500"/>
          </a:xfrm>
        </p:spPr>
        <p:txBody>
          <a:bodyPr/>
          <a:lstStyle/>
          <a:p>
            <a:r>
              <a:rPr lang="en-US" dirty="0"/>
              <a:t>Again – We can only initialize the array and not assign! </a:t>
            </a:r>
            <a:br>
              <a:rPr lang="en-US" dirty="0"/>
            </a:br>
            <a:r>
              <a:rPr lang="en-US" dirty="0"/>
              <a:t>So if you want to update the string, you need do it character by character.</a:t>
            </a:r>
          </a:p>
        </p:txBody>
      </p:sp>
    </p:spTree>
    <p:extLst>
      <p:ext uri="{BB962C8B-B14F-4D97-AF65-F5344CB8AC3E}">
        <p14:creationId xmlns:p14="http://schemas.microsoft.com/office/powerpoint/2010/main" val="54947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3877913"/>
            <a:ext cx="7177376" cy="571500"/>
          </a:xfrm>
        </p:spPr>
        <p:txBody>
          <a:bodyPr/>
          <a:lstStyle/>
          <a:p>
            <a:r>
              <a:rPr lang="en-US" dirty="0"/>
              <a:t>Always remember to append null character at the end of the string after any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 </a:t>
            </a:r>
            <a:r>
              <a:rPr lang="en-US" dirty="0" err="1"/>
              <a:t>ptr</a:t>
            </a:r>
            <a:r>
              <a:rPr lang="en-US" dirty="0"/>
              <a:t> VS char </a:t>
            </a:r>
            <a:r>
              <a:rPr lang="en-US" dirty="0" err="1"/>
              <a:t>arr</a:t>
            </a:r>
            <a:r>
              <a:rPr lang="en-US" dirty="0"/>
              <a:t>[]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char array[] = “</a:t>
            </a:r>
            <a:r>
              <a:rPr lang="en-US" sz="2600" dirty="0" err="1"/>
              <a:t>abc</a:t>
            </a:r>
            <a:r>
              <a:rPr lang="en-US" sz="2600" dirty="0"/>
              <a:t>” sets the first four elements in array to ‘a’, ‘b’, ‘c’, and ‘\0′</a:t>
            </a:r>
          </a:p>
          <a:p>
            <a:r>
              <a:rPr lang="en-US" sz="2600" dirty="0"/>
              <a:t>char *pointer = “</a:t>
            </a:r>
            <a:r>
              <a:rPr lang="en-US" sz="2600" dirty="0" err="1"/>
              <a:t>abc</a:t>
            </a:r>
            <a:r>
              <a:rPr lang="en-US" sz="2600" dirty="0"/>
              <a:t>” sets pointer to the address of the “</a:t>
            </a:r>
            <a:r>
              <a:rPr lang="en-US" sz="2600" dirty="0" err="1"/>
              <a:t>abc</a:t>
            </a:r>
            <a:r>
              <a:rPr lang="en-US" sz="2600" dirty="0"/>
              <a:t>” string (which may be stored in read-only memory and thus unchangeable)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to reverse a string.</a:t>
            </a:r>
          </a:p>
          <a:p>
            <a:r>
              <a:rPr lang="en-US" dirty="0"/>
              <a:t>Given a string rotate it by n characters. e.g. if the string is </a:t>
            </a:r>
            <a:r>
              <a:rPr lang="en-US" dirty="0" err="1"/>
              <a:t>CodingBlocks</a:t>
            </a:r>
            <a:r>
              <a:rPr lang="en-US" dirty="0"/>
              <a:t> and n =3 then the output should be </a:t>
            </a:r>
            <a:r>
              <a:rPr lang="en-US" dirty="0" err="1"/>
              <a:t>cksCodingBlo</a:t>
            </a:r>
            <a:endParaRPr lang="en-US" dirty="0"/>
          </a:p>
          <a:p>
            <a:r>
              <a:rPr lang="en-US" dirty="0"/>
              <a:t>Write a function to check if two strings are permutations of each other.</a:t>
            </a:r>
          </a:p>
          <a:p>
            <a:r>
              <a:rPr lang="en-US" dirty="0"/>
              <a:t>Write a program to print all substrings of a given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 Arrays Declaration/Initialization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array1[2][3];</a:t>
            </a:r>
          </a:p>
          <a:p>
            <a:r>
              <a:rPr lang="en-US" dirty="0" err="1"/>
              <a:t>int</a:t>
            </a:r>
            <a:r>
              <a:rPr lang="en-US" dirty="0"/>
              <a:t> array2[2][3] = {{1,2,3}, {4,5,6}};</a:t>
            </a:r>
          </a:p>
          <a:p>
            <a:r>
              <a:rPr lang="en-US" dirty="0" err="1"/>
              <a:t>Int</a:t>
            </a:r>
            <a:r>
              <a:rPr lang="en-US" dirty="0"/>
              <a:t> array[][4] = {{1,2,3,4}, {4,5,6,7}, {8,9,10}};</a:t>
            </a:r>
          </a:p>
          <a:p>
            <a:r>
              <a:rPr lang="en-US" dirty="0"/>
              <a:t>char array3[3][2] = {{‘A’,’B’}, {‘C’,’D’}, {‘E’,’F’}};</a:t>
            </a:r>
          </a:p>
          <a:p>
            <a:r>
              <a:rPr lang="en-US" dirty="0"/>
              <a:t>char array4[][4] = {“</a:t>
            </a:r>
            <a:r>
              <a:rPr lang="en-US" dirty="0" err="1"/>
              <a:t>abc</a:t>
            </a:r>
            <a:r>
              <a:rPr lang="en-US" dirty="0"/>
              <a:t>”, “</a:t>
            </a:r>
            <a:r>
              <a:rPr lang="en-US" dirty="0" err="1"/>
              <a:t>def</a:t>
            </a:r>
            <a:r>
              <a:rPr lang="en-US" dirty="0"/>
              <a:t>”, “</a:t>
            </a:r>
            <a:r>
              <a:rPr lang="en-US" dirty="0" err="1"/>
              <a:t>efg</a:t>
            </a:r>
            <a:r>
              <a:rPr lang="en-US" dirty="0"/>
              <a:t>”, “</a:t>
            </a:r>
            <a:r>
              <a:rPr lang="en-US" dirty="0" err="1"/>
              <a:t>hig</a:t>
            </a:r>
            <a:r>
              <a:rPr lang="en-US" dirty="0"/>
              <a:t>”};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2-D array can be visualized as a matrix with N rows and M Columns.</a:t>
            </a:r>
          </a:p>
          <a:p>
            <a:r>
              <a:rPr lang="en-US" dirty="0"/>
              <a:t>First element is 0,0 and last is N-1, M-1</a:t>
            </a:r>
          </a:p>
          <a:p>
            <a:r>
              <a:rPr lang="en-US" dirty="0"/>
              <a:t>To access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row [ considering </a:t>
            </a:r>
            <a:r>
              <a:rPr lang="en-US" dirty="0" err="1"/>
              <a:t>i</a:t>
            </a:r>
            <a:r>
              <a:rPr lang="en-US" dirty="0"/>
              <a:t> and j are 0 based] we can use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where </a:t>
            </a:r>
            <a:r>
              <a:rPr lang="en-US" dirty="0" err="1"/>
              <a:t>arr</a:t>
            </a:r>
            <a:r>
              <a:rPr lang="en-US" dirty="0"/>
              <a:t> is the name of the array. </a:t>
            </a:r>
          </a:p>
        </p:txBody>
      </p:sp>
    </p:spTree>
    <p:extLst>
      <p:ext uri="{BB962C8B-B14F-4D97-AF65-F5344CB8AC3E}">
        <p14:creationId xmlns:p14="http://schemas.microsoft.com/office/powerpoint/2010/main" val="20687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860" y="3595574"/>
            <a:ext cx="7177376" cy="571500"/>
          </a:xfrm>
        </p:spPr>
        <p:txBody>
          <a:bodyPr/>
          <a:lstStyle/>
          <a:p>
            <a:r>
              <a:rPr lang="en-US" dirty="0"/>
              <a:t>Doubts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matrix and find a number in it.</a:t>
            </a:r>
          </a:p>
          <a:p>
            <a:r>
              <a:rPr lang="en-US" dirty="0"/>
              <a:t>Wave Print</a:t>
            </a:r>
          </a:p>
          <a:p>
            <a:r>
              <a:rPr lang="en-US" dirty="0"/>
              <a:t>Spiral 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May 13,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determines which row or column in a 2d array of integers has the largest sum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806024" y="581622"/>
              <a:ext cx="3224640" cy="769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2784" y="577305"/>
                <a:ext cx="3232199" cy="77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4618344" y="1224342"/>
              <a:ext cx="2518240" cy="990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4385" y="1219677"/>
                <a:ext cx="2525439" cy="1080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9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stored?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Depending on the architecture it could be either stored as: </a:t>
            </a:r>
          </a:p>
          <a:p>
            <a:r>
              <a:rPr lang="en-US" dirty="0"/>
              <a:t>Column Major Form</a:t>
            </a:r>
          </a:p>
          <a:p>
            <a:r>
              <a:rPr lang="en-US" dirty="0"/>
              <a:t>Row Major Form – Most common!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Inbuilt Functions?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strlen</a:t>
            </a:r>
            <a:r>
              <a:rPr lang="en-US" dirty="0"/>
              <a:t>(a) – Calculates the length of string</a:t>
            </a:r>
          </a:p>
          <a:p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copy string b to a</a:t>
            </a:r>
          </a:p>
          <a:p>
            <a:r>
              <a:rPr lang="en-US" dirty="0" err="1"/>
              <a:t>strcat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– concatenates the string a and b, result gets stored in a.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9182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name of the array is address of first element. </a:t>
            </a:r>
          </a:p>
          <a:p>
            <a:r>
              <a:rPr lang="en-US" dirty="0"/>
              <a:t>So when we are saying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its doing some calculation like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* number of columns + j)</a:t>
            </a:r>
          </a:p>
          <a:p>
            <a:r>
              <a:rPr lang="en-US" dirty="0"/>
              <a:t>Conceptually this is correct but actually this is wrong.</a:t>
            </a:r>
          </a:p>
        </p:txBody>
      </p:sp>
    </p:spTree>
    <p:extLst>
      <p:ext uri="{BB962C8B-B14F-4D97-AF65-F5344CB8AC3E}">
        <p14:creationId xmlns:p14="http://schemas.microsoft.com/office/powerpoint/2010/main" val="139114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1-D array again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 = {1,2,3};</a:t>
            </a:r>
          </a:p>
          <a:p>
            <a:endParaRPr lang="en-US" dirty="0"/>
          </a:p>
          <a:p>
            <a:r>
              <a:rPr lang="en-US" dirty="0"/>
              <a:t>We know </a:t>
            </a:r>
            <a:r>
              <a:rPr lang="en-US" dirty="0" err="1"/>
              <a:t>arr</a:t>
            </a:r>
            <a:r>
              <a:rPr lang="en-US" dirty="0"/>
              <a:t> is an alias of address of first element i.e. </a:t>
            </a:r>
            <a:r>
              <a:rPr lang="en-US" dirty="0" err="1"/>
              <a:t>arr</a:t>
            </a:r>
            <a:r>
              <a:rPr lang="en-US" dirty="0"/>
              <a:t>  == &amp;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r>
              <a:rPr lang="en-US" dirty="0"/>
              <a:t>But what is &amp;</a:t>
            </a:r>
            <a:r>
              <a:rPr lang="en-US" dirty="0" err="1"/>
              <a:t>arr</a:t>
            </a:r>
            <a:r>
              <a:rPr lang="en-US" dirty="0"/>
              <a:t> ? Initially its value is same as </a:t>
            </a:r>
            <a:r>
              <a:rPr lang="en-US" dirty="0" err="1"/>
              <a:t>arr</a:t>
            </a:r>
            <a:r>
              <a:rPr lang="en-US" dirty="0"/>
              <a:t> but lets just try to increment it by 1 and see. </a:t>
            </a: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 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This address is N*</a:t>
            </a:r>
            <a:r>
              <a:rPr lang="en-US" dirty="0" err="1"/>
              <a:t>sizeof</a:t>
            </a:r>
            <a:r>
              <a:rPr lang="en-US" dirty="0"/>
              <a:t>(data) far from the initial address where N is number of elements.</a:t>
            </a:r>
          </a:p>
          <a:p>
            <a:r>
              <a:rPr lang="en-US" dirty="0"/>
              <a:t>So we can say &amp;</a:t>
            </a:r>
            <a:r>
              <a:rPr lang="en-US" dirty="0" err="1"/>
              <a:t>arr</a:t>
            </a:r>
            <a:r>
              <a:rPr lang="en-US" dirty="0"/>
              <a:t> is also an address but its not address of one element but address of a complete row. We can say it</a:t>
            </a:r>
            <a:r>
              <a:rPr lang="fr-FR" dirty="0"/>
              <a:t>’</a:t>
            </a:r>
            <a:r>
              <a:rPr lang="en-US" dirty="0"/>
              <a:t>s a pointer to array or a row pointer.</a:t>
            </a:r>
          </a:p>
        </p:txBody>
      </p:sp>
    </p:spTree>
    <p:extLst>
      <p:ext uri="{BB962C8B-B14F-4D97-AF65-F5344CB8AC3E}">
        <p14:creationId xmlns:p14="http://schemas.microsoft.com/office/powerpoint/2010/main" val="13431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output of these statements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[][3] = {{1,2,3}, {4,5,6}, {7,8,9}};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arr+1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*(arr+1)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arr</a:t>
            </a:r>
            <a:r>
              <a:rPr lang="en-US" dirty="0"/>
              <a:t>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 &lt;&lt;*(</a:t>
            </a:r>
            <a:r>
              <a:rPr lang="en-US" dirty="0" err="1"/>
              <a:t>arr</a:t>
            </a:r>
            <a:r>
              <a:rPr lang="en-US" dirty="0"/>
              <a:t>[0])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[0][0]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[0]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(&amp;</a:t>
            </a:r>
            <a:r>
              <a:rPr lang="en-US" dirty="0" err="1"/>
              <a:t>arr</a:t>
            </a:r>
            <a:r>
              <a:rPr lang="en-US" dirty="0"/>
              <a:t>[0][0]) + 1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 err="1"/>
              <a:t>cout</a:t>
            </a:r>
            <a:r>
              <a:rPr lang="en-US" dirty="0"/>
              <a:t> &lt;&lt; &amp;</a:t>
            </a:r>
            <a:r>
              <a:rPr lang="en-US" dirty="0" err="1"/>
              <a:t>arr</a:t>
            </a:r>
            <a:r>
              <a:rPr lang="en-US" dirty="0"/>
              <a:t>[1][0]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actually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1-D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</a:t>
            </a:r>
            <a:r>
              <a:rPr lang="en-US" dirty="0" err="1"/>
              <a:t>smilar</a:t>
            </a:r>
            <a:r>
              <a:rPr lang="en-US" dirty="0"/>
              <a:t> to *(</a:t>
            </a:r>
            <a:r>
              <a:rPr lang="en-US" dirty="0" err="1"/>
              <a:t>arr+i</a:t>
            </a:r>
            <a:r>
              <a:rPr lang="en-US" dirty="0"/>
              <a:t>)</a:t>
            </a:r>
          </a:p>
          <a:p>
            <a:r>
              <a:rPr lang="en-US" dirty="0"/>
              <a:t>Similarly for 2-D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is actually *(*(</a:t>
            </a:r>
            <a:r>
              <a:rPr lang="en-US" dirty="0" err="1"/>
              <a:t>arr+i</a:t>
            </a:r>
            <a:r>
              <a:rPr lang="en-US" dirty="0"/>
              <a:t>)+j)</a:t>
            </a:r>
          </a:p>
          <a:p>
            <a:r>
              <a:rPr lang="en-US" dirty="0"/>
              <a:t>Now name of the array is a row pointer or we can say it is pointer to an array pointing to first array of the 2D.</a:t>
            </a:r>
          </a:p>
          <a:p>
            <a:r>
              <a:rPr lang="en-US" dirty="0"/>
              <a:t>Its value is same as &amp;</a:t>
            </a:r>
            <a:r>
              <a:rPr lang="en-US" dirty="0" err="1"/>
              <a:t>arr</a:t>
            </a:r>
            <a:r>
              <a:rPr lang="en-US" dirty="0"/>
              <a:t>[0][0] but its behavior is not. </a:t>
            </a:r>
          </a:p>
          <a:p>
            <a:r>
              <a:rPr lang="en-US" dirty="0"/>
              <a:t>So &amp;</a:t>
            </a:r>
            <a:r>
              <a:rPr lang="en-US" dirty="0" err="1"/>
              <a:t>arr</a:t>
            </a:r>
            <a:r>
              <a:rPr lang="en-US" dirty="0"/>
              <a:t> for a 2-D array is matrix pointer or we can say it is a pointer to array of arrays pointing to the complete matrix.</a:t>
            </a:r>
          </a:p>
        </p:txBody>
      </p:sp>
    </p:spTree>
    <p:extLst>
      <p:ext uri="{BB962C8B-B14F-4D97-AF65-F5344CB8AC3E}">
        <p14:creationId xmlns:p14="http://schemas.microsoft.com/office/powerpoint/2010/main" val="1272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finally we can say for 2-D array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[4][5];</a:t>
            </a:r>
          </a:p>
          <a:p>
            <a:r>
              <a:rPr lang="en-US" dirty="0" err="1"/>
              <a:t>arr</a:t>
            </a:r>
            <a:r>
              <a:rPr lang="en-US" dirty="0"/>
              <a:t> is an alias of address of first row or we can say it is a pointer to array of 5 </a:t>
            </a:r>
            <a:r>
              <a:rPr lang="en-US" dirty="0" err="1"/>
              <a:t>ints</a:t>
            </a:r>
            <a:r>
              <a:rPr lang="en-US" dirty="0"/>
              <a:t> which is currently pointing to first array.</a:t>
            </a:r>
          </a:p>
          <a:p>
            <a:r>
              <a:rPr lang="en-US" dirty="0" err="1"/>
              <a:t>arr</a:t>
            </a:r>
            <a:r>
              <a:rPr lang="en-US" dirty="0"/>
              <a:t>[0] is an alias of address of first element of first row (&amp;</a:t>
            </a:r>
            <a:r>
              <a:rPr lang="en-US" dirty="0" err="1"/>
              <a:t>arr</a:t>
            </a:r>
            <a:r>
              <a:rPr lang="en-US" dirty="0"/>
              <a:t>[0][0]) or we can say it is a pointer to first element of 0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  <a:p>
            <a:r>
              <a:rPr lang="en-US" dirty="0"/>
              <a:t>Similarly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an alias of address of first element of </a:t>
            </a:r>
            <a:r>
              <a:rPr lang="en-US" dirty="0" err="1"/>
              <a:t>ith</a:t>
            </a:r>
            <a:r>
              <a:rPr lang="en-US" dirty="0"/>
              <a:t> row.(&amp;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][0])</a:t>
            </a:r>
          </a:p>
          <a:p>
            <a:r>
              <a:rPr lang="en-US" dirty="0"/>
              <a:t>&amp;</a:t>
            </a:r>
            <a:r>
              <a:rPr lang="en-US" dirty="0" err="1"/>
              <a:t>arr</a:t>
            </a:r>
            <a:r>
              <a:rPr lang="en-US" dirty="0"/>
              <a:t> is an alias of address of the complete matrix of size 4*5 elements or its is pointer to a 2D array</a:t>
            </a:r>
          </a:p>
        </p:txBody>
      </p:sp>
    </p:spTree>
    <p:extLst>
      <p:ext uri="{BB962C8B-B14F-4D97-AF65-F5344CB8AC3E}">
        <p14:creationId xmlns:p14="http://schemas.microsoft.com/office/powerpoint/2010/main" val="56002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pointer to array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(*p)[5] – This creates an pointer variable p which points to array of 5 integers.</a:t>
            </a:r>
          </a:p>
          <a:p>
            <a:r>
              <a:rPr lang="en-US" dirty="0" err="1"/>
              <a:t>int</a:t>
            </a:r>
            <a:r>
              <a:rPr lang="en-US" dirty="0"/>
              <a:t> *p[5] is not the same as above. This means an array of integer pointers.</a:t>
            </a:r>
          </a:p>
          <a:p>
            <a:r>
              <a:rPr lang="en-US" dirty="0"/>
              <a:t>Round Brackets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662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64152" y="2816860"/>
            <a:ext cx="7177376" cy="571500"/>
          </a:xfrm>
        </p:spPr>
        <p:txBody>
          <a:bodyPr/>
          <a:lstStyle/>
          <a:p>
            <a:r>
              <a:rPr lang="en-US" dirty="0"/>
              <a:t>Character Arrays!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1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2-D arrays into a function.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in a 1-D array when we pass it to function we are passing pointer to an element.</a:t>
            </a:r>
          </a:p>
          <a:p>
            <a:r>
              <a:rPr lang="en-US" dirty="0"/>
              <a:t>Similarly for a 2-D array we are passing pointer to an array of size – number of columns.</a:t>
            </a:r>
          </a:p>
          <a:p>
            <a:r>
              <a:rPr lang="en-US" dirty="0"/>
              <a:t>So a function declaration could either look like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[][5])</a:t>
            </a:r>
          </a:p>
          <a:p>
            <a:pPr lvl="1"/>
            <a:r>
              <a:rPr lang="en-US" dirty="0"/>
              <a:t>void accept2D(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arr</a:t>
            </a:r>
            <a:r>
              <a:rPr lang="en-US" dirty="0"/>
              <a:t>)[5])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strings!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simulated a string by a 1-D character array.</a:t>
            </a:r>
          </a:p>
          <a:p>
            <a:r>
              <a:rPr lang="en-US" dirty="0"/>
              <a:t>Similarly we can simulate a list of strings by 2-D character array.</a:t>
            </a:r>
          </a:p>
          <a:p>
            <a:r>
              <a:rPr lang="en-US" dirty="0"/>
              <a:t>char </a:t>
            </a:r>
            <a:r>
              <a:rPr lang="en-US" dirty="0" err="1"/>
              <a:t>stringlist</a:t>
            </a:r>
            <a:r>
              <a:rPr lang="en-US" dirty="0"/>
              <a:t>[10][100]; </a:t>
            </a:r>
          </a:p>
          <a:p>
            <a:r>
              <a:rPr lang="en-US" dirty="0"/>
              <a:t>Above can store max 10 strings each of </a:t>
            </a:r>
            <a:r>
              <a:rPr lang="en-US" dirty="0" err="1"/>
              <a:t>maxlength</a:t>
            </a:r>
            <a:r>
              <a:rPr lang="en-US" dirty="0"/>
              <a:t> 100.</a:t>
            </a:r>
          </a:p>
          <a:p>
            <a:r>
              <a:rPr lang="en-US" dirty="0"/>
              <a:t>And each string can be accessed by </a:t>
            </a:r>
            <a:r>
              <a:rPr lang="en-US" dirty="0" err="1"/>
              <a:t>strlinglist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34711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51363" y="2931315"/>
            <a:ext cx="7177376" cy="571500"/>
          </a:xfrm>
        </p:spPr>
        <p:txBody>
          <a:bodyPr/>
          <a:lstStyle/>
          <a:p>
            <a:r>
              <a:rPr lang="en-US" dirty="0"/>
              <a:t>Initializing array of strings!</a:t>
            </a:r>
          </a:p>
        </p:txBody>
      </p:sp>
    </p:spTree>
    <p:extLst>
      <p:ext uri="{BB962C8B-B14F-4D97-AF65-F5344CB8AC3E}">
        <p14:creationId xmlns:p14="http://schemas.microsoft.com/office/powerpoint/2010/main" val="21366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an example.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strings and word S. Check if S exists in the list or not.</a:t>
            </a:r>
          </a:p>
          <a:p>
            <a:r>
              <a:rPr lang="en-US" dirty="0"/>
              <a:t>String Tokenizer</a:t>
            </a:r>
          </a:p>
        </p:txBody>
      </p:sp>
    </p:spTree>
    <p:extLst>
      <p:ext uri="{BB962C8B-B14F-4D97-AF65-F5344CB8AC3E}">
        <p14:creationId xmlns:p14="http://schemas.microsoft.com/office/powerpoint/2010/main" val="118204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create a matrix of alternate rectangles of O and X</a:t>
            </a:r>
          </a:p>
          <a:p>
            <a:pPr marL="850392" lvl="3" indent="0">
              <a:buNone/>
            </a:pPr>
            <a:r>
              <a:rPr lang="en-US" dirty="0"/>
              <a:t>For N = 5;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OXOXO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OXXXO</a:t>
            </a:r>
          </a:p>
          <a:p>
            <a:pPr marL="850392" lvl="3" indent="0">
              <a:buNone/>
            </a:pPr>
            <a:r>
              <a:rPr lang="en-US" dirty="0">
                <a:latin typeface="Courier"/>
                <a:cs typeface="Courier"/>
              </a:rPr>
              <a:t>OOOOO</a:t>
            </a:r>
          </a:p>
          <a:p>
            <a:pPr marL="850392" lvl="3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Read N words and sort them lexicographically.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290124" y="763422"/>
            <a:ext cx="9434124" cy="5715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Inbuilt String Class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May 13, 2022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76149" y="1334922"/>
            <a:ext cx="7431768" cy="5418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Initializing a string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 s(“Hello </a:t>
            </a:r>
            <a:r>
              <a:rPr kumimoji="0" lang="en-US" sz="2400" b="0" i="0" u="none" strike="noStrike" kern="1200" cap="none" spc="0" normalizeH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Cb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a[]=“Big Bang Theory!”;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s1(a);</a:t>
            </a: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400" dirty="0">
              <a:solidFill>
                <a:schemeClr val="tx2"/>
              </a:solidFill>
            </a:endParaRPr>
          </a:p>
          <a:p>
            <a:pPr marL="525780" lvl="1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440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5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	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29367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[100];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[4] = { ‘A’, ‘B’, ‘C’, ‘D’};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{‘A’, ‘B’, ‘C’};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“Welcome”;</a:t>
            </a:r>
          </a:p>
          <a:p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[8] = “Welcome”;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strings?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use a character array to simulate strings.</a:t>
            </a:r>
          </a:p>
          <a:p>
            <a:r>
              <a:rPr lang="en-US" dirty="0"/>
              <a:t>By convention, a string is a sequence of characters followed by a null character. </a:t>
            </a:r>
          </a:p>
          <a:p>
            <a:r>
              <a:rPr lang="en-US" dirty="0"/>
              <a:t>Null characters is a special character whose </a:t>
            </a:r>
            <a:r>
              <a:rPr lang="en-US" dirty="0" err="1"/>
              <a:t>ascii</a:t>
            </a:r>
            <a:r>
              <a:rPr lang="en-US" dirty="0"/>
              <a:t> value is 0 and its representation is ‘\0’</a:t>
            </a:r>
          </a:p>
          <a:p>
            <a:r>
              <a:rPr lang="en-US" dirty="0"/>
              <a:t>In the previous slide example 4 and 5 are valid strings.</a:t>
            </a:r>
          </a:p>
        </p:txBody>
      </p:sp>
    </p:spTree>
    <p:extLst>
      <p:ext uri="{BB962C8B-B14F-4D97-AF65-F5344CB8AC3E}">
        <p14:creationId xmlns:p14="http://schemas.microsoft.com/office/powerpoint/2010/main" val="42931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character array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command treats characters address differently. </a:t>
            </a:r>
          </a:p>
          <a:p>
            <a:r>
              <a:rPr lang="en-US" dirty="0"/>
              <a:t>If you give it any other type of address it will just print the address</a:t>
            </a:r>
          </a:p>
          <a:p>
            <a:r>
              <a:rPr lang="en-US" dirty="0"/>
              <a:t>But if you give it an address of type character it will print characters byte by byte starting from that byte till it finds a byte which stores null character.</a:t>
            </a:r>
          </a:p>
          <a:p>
            <a:r>
              <a:rPr lang="en-US" dirty="0"/>
              <a:t>It doesn’t care about the allocated space.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it with some code.</a:t>
            </a:r>
          </a:p>
        </p:txBody>
      </p:sp>
    </p:spTree>
    <p:extLst>
      <p:ext uri="{BB962C8B-B14F-4D97-AF65-F5344CB8AC3E}">
        <p14:creationId xmlns:p14="http://schemas.microsoft.com/office/powerpoint/2010/main" val="39557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string.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read character by character from the screen and keep adding to an array till we find our delimiter which in most cases is ‘\n’ and append 0 character to the end of the array.</a:t>
            </a:r>
          </a:p>
          <a:p>
            <a:r>
              <a:rPr lang="en-US" dirty="0"/>
              <a:t>Using </a:t>
            </a:r>
            <a:r>
              <a:rPr lang="en-US" dirty="0" err="1"/>
              <a:t>cin.get</a:t>
            </a:r>
            <a:r>
              <a:rPr lang="en-US" dirty="0"/>
              <a:t>() and </a:t>
            </a:r>
            <a:r>
              <a:rPr lang="en-US" dirty="0" err="1"/>
              <a:t>cin.getline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cin.getline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441682"/>
            <a:ext cx="7196866" cy="4874058"/>
          </a:xfrm>
        </p:spPr>
        <p:txBody>
          <a:bodyPr>
            <a:normAutofit/>
          </a:bodyPr>
          <a:lstStyle/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);</a:t>
            </a:r>
          </a:p>
          <a:p>
            <a:r>
              <a:rPr lang="en-US" dirty="0" err="1"/>
              <a:t>cin.getline</a:t>
            </a:r>
            <a:r>
              <a:rPr lang="en-US" dirty="0"/>
              <a:t>(char * BA,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max_space</a:t>
            </a:r>
            <a:r>
              <a:rPr lang="en-US" dirty="0"/>
              <a:t>, char delimiter);</a:t>
            </a:r>
          </a:p>
          <a:p>
            <a:endParaRPr lang="en-US" dirty="0"/>
          </a:p>
          <a:p>
            <a:pPr marL="68580" indent="0">
              <a:buNone/>
            </a:pPr>
            <a:r>
              <a:rPr lang="en-US" dirty="0" err="1"/>
              <a:t>max_space</a:t>
            </a:r>
            <a:r>
              <a:rPr lang="en-US" dirty="0"/>
              <a:t> is the available space starting from the passed address.</a:t>
            </a:r>
          </a:p>
          <a:p>
            <a:pPr marL="68580" indent="0">
              <a:buNone/>
            </a:pPr>
            <a:r>
              <a:rPr lang="en-US" dirty="0"/>
              <a:t>delimiter is the character which specifies the end of the string. By default it is ‘\n’.</a:t>
            </a:r>
          </a:p>
          <a:p>
            <a:pPr marL="68580" indent="0">
              <a:buNone/>
            </a:pPr>
            <a:r>
              <a:rPr lang="en-US" dirty="0" err="1"/>
              <a:t>cin.getline</a:t>
            </a:r>
            <a:r>
              <a:rPr lang="en-US" dirty="0"/>
              <a:t> would automatically add ‘\0’ at the end.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29613</TotalTime>
  <Words>1794</Words>
  <Application>Microsoft Macintosh PowerPoint</Application>
  <PresentationFormat>On-screen Show (4:3)</PresentationFormat>
  <Paragraphs>189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Courier</vt:lpstr>
      <vt:lpstr>Courier New</vt:lpstr>
      <vt:lpstr>Wingdings 2</vt:lpstr>
      <vt:lpstr>1_CB FINAL</vt:lpstr>
      <vt:lpstr>Arrays</vt:lpstr>
      <vt:lpstr>Doubts ? </vt:lpstr>
      <vt:lpstr>Character Arrays!</vt:lpstr>
      <vt:lpstr>Character Array Basics</vt:lpstr>
      <vt:lpstr>So what are strings?</vt:lpstr>
      <vt:lpstr>Printing a character array</vt:lpstr>
      <vt:lpstr>Lets see it with some code.</vt:lpstr>
      <vt:lpstr>Reading a string.</vt:lpstr>
      <vt:lpstr>cin.getline</vt:lpstr>
      <vt:lpstr>Functions with default arguments?    Adding Delimiter to readline using cin.get()?</vt:lpstr>
      <vt:lpstr>Since end of the string can be checked by looking for null character(‘\0’) we don’t need to pass number of elements to a function.</vt:lpstr>
      <vt:lpstr>Lets do some problems!</vt:lpstr>
      <vt:lpstr>Again – We can only initialize the array and not assign!  So if you want to update the string, you need do it character by character.</vt:lpstr>
      <vt:lpstr>Always remember to append null character at the end of the string after any operation.</vt:lpstr>
      <vt:lpstr>char * ptr VS char arr[]</vt:lpstr>
      <vt:lpstr>Time to try ?</vt:lpstr>
      <vt:lpstr>2 D Arrays</vt:lpstr>
      <vt:lpstr>2 D Arrays Declaration/Initialization</vt:lpstr>
      <vt:lpstr>Accessing an array</vt:lpstr>
      <vt:lpstr>Lets write some </vt:lpstr>
      <vt:lpstr>Time to try?</vt:lpstr>
      <vt:lpstr>How is it stored? </vt:lpstr>
      <vt:lpstr>Inbuilt Functions? </vt:lpstr>
      <vt:lpstr>So what is arr[i][j]?</vt:lpstr>
      <vt:lpstr>Lets look at 1-D array again</vt:lpstr>
      <vt:lpstr>Lets see output of these statements</vt:lpstr>
      <vt:lpstr>So what is actually arr[i][j]</vt:lpstr>
      <vt:lpstr>So finally we can say for 2-D array</vt:lpstr>
      <vt:lpstr>Declaring pointer to array</vt:lpstr>
      <vt:lpstr>Passing 2-D arrays into a function.</vt:lpstr>
      <vt:lpstr>Array of strings!</vt:lpstr>
      <vt:lpstr>Initializing array of strings!</vt:lpstr>
      <vt:lpstr>Lets see an example.</vt:lpstr>
      <vt:lpstr>Time to try?</vt:lpstr>
      <vt:lpstr> Inbuilt String Class !</vt:lpstr>
      <vt:lpstr>What is next class about?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127</cp:revision>
  <cp:lastPrinted>2016-02-27T17:58:04Z</cp:lastPrinted>
  <dcterms:created xsi:type="dcterms:W3CDTF">2015-05-01T09:25:45Z</dcterms:created>
  <dcterms:modified xsi:type="dcterms:W3CDTF">2022-05-13T14:08:30Z</dcterms:modified>
</cp:coreProperties>
</file>