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9"/>
  </p:notesMasterIdLst>
  <p:handoutMasterIdLst>
    <p:handoutMasterId r:id="rId20"/>
  </p:handoutMasterIdLst>
  <p:sldIdLst>
    <p:sldId id="402" r:id="rId2"/>
    <p:sldId id="401" r:id="rId3"/>
    <p:sldId id="404" r:id="rId4"/>
    <p:sldId id="390" r:id="rId5"/>
    <p:sldId id="381" r:id="rId6"/>
    <p:sldId id="382" r:id="rId7"/>
    <p:sldId id="391" r:id="rId8"/>
    <p:sldId id="393" r:id="rId9"/>
    <p:sldId id="394" r:id="rId10"/>
    <p:sldId id="405" r:id="rId11"/>
    <p:sldId id="398" r:id="rId12"/>
    <p:sldId id="406" r:id="rId13"/>
    <p:sldId id="384" r:id="rId14"/>
    <p:sldId id="386" r:id="rId15"/>
    <p:sldId id="407" r:id="rId16"/>
    <p:sldId id="325" r:id="rId17"/>
    <p:sldId id="4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5" autoAdjust="0"/>
    <p:restoredTop sz="93095" autoAdjust="0"/>
  </p:normalViewPr>
  <p:slideViewPr>
    <p:cSldViewPr snapToGrid="0" snapToObjects="1">
      <p:cViewPr varScale="1">
        <p:scale>
          <a:sx n="129" d="100"/>
          <a:sy n="129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  <a:p>
            <a:endParaRPr lang="en-US" dirty="0"/>
          </a:p>
          <a:p>
            <a:r>
              <a:rPr lang="en-US" dirty="0"/>
              <a:t>Talk about mathematical</a:t>
            </a:r>
            <a:r>
              <a:rPr lang="en-US" baseline="0" dirty="0"/>
              <a:t> induction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cout</a:t>
            </a:r>
            <a:r>
              <a:rPr lang="en-US" dirty="0"/>
              <a:t> statement</a:t>
            </a:r>
            <a:r>
              <a:rPr lang="en-US" baseline="0" dirty="0"/>
              <a:t> to explain call stack and the values of local variables created during the call stack.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factorial(</a:t>
            </a:r>
            <a:r>
              <a:rPr lang="en-US" baseline="0" dirty="0" err="1"/>
              <a:t>int</a:t>
            </a:r>
            <a:r>
              <a:rPr lang="en-US" baseline="0" dirty="0"/>
              <a:t> n) {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“Enter factorial function with n = “ &lt;&lt; n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if ( n == 0)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Factorial function with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0;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ans</a:t>
            </a:r>
            <a:r>
              <a:rPr lang="en-US" baseline="0" dirty="0"/>
              <a:t> = n * factorial(n-1);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“Factorial(“ &lt;&lt; n &lt;&lt; “) = “ &lt;&lt;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	return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input</a:t>
            </a:r>
            <a:r>
              <a:rPr lang="en-US" baseline="0" dirty="0"/>
              <a:t>/output statements and ask students to write output. Give them </a:t>
            </a:r>
            <a:r>
              <a:rPr lang="en-US" baseline="0" dirty="0" err="1"/>
              <a:t>atleast</a:t>
            </a:r>
            <a:r>
              <a:rPr lang="en-US" baseline="0" dirty="0"/>
              <a:t> 5 </a:t>
            </a:r>
            <a:r>
              <a:rPr lang="en-US" baseline="0" dirty="0" err="1"/>
              <a:t>mins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fibo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 n) {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“Entering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 &lt;&lt; n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if (n == 0)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0;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if (n == 1)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1;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ans</a:t>
            </a:r>
            <a:r>
              <a:rPr lang="en-US" baseline="0" dirty="0"/>
              <a:t> = </a:t>
            </a:r>
            <a:r>
              <a:rPr lang="en-US" baseline="0" dirty="0" err="1"/>
              <a:t>fibo</a:t>
            </a:r>
            <a:r>
              <a:rPr lang="en-US" baseline="0" dirty="0"/>
              <a:t>(n-1) + </a:t>
            </a:r>
            <a:r>
              <a:rPr lang="en-US" baseline="0" dirty="0" err="1"/>
              <a:t>fibo</a:t>
            </a:r>
            <a:r>
              <a:rPr lang="en-US" baseline="0" dirty="0"/>
              <a:t>(n-2);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 </a:t>
            </a:r>
            <a:r>
              <a:rPr lang="en-US" baseline="0" dirty="0" err="1"/>
              <a:t>Fibo</a:t>
            </a:r>
            <a:r>
              <a:rPr lang="en-US" baseline="0" dirty="0"/>
              <a:t>(“ &lt;&lt; n &lt;&lt;“) = “ &lt;&lt; </a:t>
            </a:r>
            <a:r>
              <a:rPr lang="en-US" baseline="0" dirty="0" err="1"/>
              <a:t>ans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return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input</a:t>
            </a:r>
            <a:r>
              <a:rPr lang="en-US" baseline="0" dirty="0"/>
              <a:t>/output statements and ask students to write output. Give them </a:t>
            </a:r>
            <a:r>
              <a:rPr lang="en-US" baseline="0" dirty="0" err="1"/>
              <a:t>atleast</a:t>
            </a:r>
            <a:r>
              <a:rPr lang="en-US" baseline="0" dirty="0"/>
              <a:t> 5 </a:t>
            </a:r>
            <a:r>
              <a:rPr lang="en-US" baseline="0" dirty="0" err="1"/>
              <a:t>mins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fibo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 n) {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“Entering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 &lt;&lt; n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if (n == 0)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0;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if (n == 1)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1;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ans</a:t>
            </a:r>
            <a:r>
              <a:rPr lang="en-US" baseline="0" dirty="0"/>
              <a:t> = </a:t>
            </a:r>
            <a:r>
              <a:rPr lang="en-US" baseline="0" dirty="0" err="1"/>
              <a:t>fibo</a:t>
            </a:r>
            <a:r>
              <a:rPr lang="en-US" baseline="0" dirty="0"/>
              <a:t>(n-1) + </a:t>
            </a:r>
            <a:r>
              <a:rPr lang="en-US" baseline="0" dirty="0" err="1"/>
              <a:t>fibo</a:t>
            </a:r>
            <a:r>
              <a:rPr lang="en-US" baseline="0" dirty="0"/>
              <a:t>(n-2);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 </a:t>
            </a:r>
            <a:r>
              <a:rPr lang="en-US" baseline="0" dirty="0" err="1"/>
              <a:t>Fibo</a:t>
            </a:r>
            <a:r>
              <a:rPr lang="en-US" baseline="0" dirty="0"/>
              <a:t>(“ &lt;&lt; n &lt;&lt;“) = “ &lt;&lt; </a:t>
            </a:r>
            <a:r>
              <a:rPr lang="en-US" baseline="0" dirty="0" err="1"/>
              <a:t>ans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return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unchap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47" y="737141"/>
            <a:ext cx="3283505" cy="537792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734630" y="1256497"/>
            <a:ext cx="33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34630" y="4368650"/>
            <a:ext cx="3308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chemeClr val="accent1"/>
                </a:solidFill>
              </a:rPr>
              <a:t>Prateek Narang</a:t>
            </a:r>
          </a:p>
          <a:p>
            <a:pPr lvl="0" algn="ctr"/>
            <a:endParaRPr lang="en-US" sz="1600" dirty="0">
              <a:solidFill>
                <a:schemeClr val="tx2"/>
              </a:solidFill>
            </a:endParaRPr>
          </a:p>
          <a:p>
            <a:pPr lvl="0" algn="ctr"/>
            <a:r>
              <a:rPr lang="en-US" sz="1600" dirty="0">
                <a:solidFill>
                  <a:schemeClr val="tx2"/>
                </a:solidFill>
              </a:rPr>
              <a:t>prateek@codingblocks.com</a:t>
            </a:r>
          </a:p>
          <a:p>
            <a:pPr lvl="0" algn="ctr"/>
            <a:r>
              <a:rPr lang="en-US" sz="1600" dirty="0">
                <a:solidFill>
                  <a:schemeClr val="tx2"/>
                </a:solidFill>
              </a:rPr>
              <a:t>+91-9718694389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BEF-9EDE-8845-BA97-16FC83F96739}" type="datetime4">
              <a:rPr lang="en-US" smtClean="0"/>
              <a:pPr/>
              <a:t>September 22, 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September 22,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9" r:id="rId8"/>
    <p:sldLayoutId id="2147483962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Recursion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Understanding Recursion</a:t>
            </a:r>
          </a:p>
          <a:p>
            <a:r>
              <a:rPr lang="en-IN" dirty="0"/>
              <a:t>Problems on Recursion</a:t>
            </a:r>
          </a:p>
          <a:p>
            <a:r>
              <a:rPr lang="en-IN" dirty="0"/>
              <a:t>Merge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5557838" y="5718006"/>
            <a:ext cx="3586162" cy="365125"/>
          </a:xfrm>
          <a:prstGeom prst="rect">
            <a:avLst/>
          </a:prstGeom>
        </p:spPr>
        <p:txBody>
          <a:bodyPr/>
          <a:lstStyle/>
          <a:p>
            <a:fld id="{CE600603-9A37-43AE-B5DC-5AE3756C06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an array is sorted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recursive call?</a:t>
            </a:r>
          </a:p>
          <a:p>
            <a:r>
              <a:rPr lang="en-US" dirty="0"/>
              <a:t>Base Case?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Lets code some more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Sum of Array</a:t>
            </a:r>
          </a:p>
          <a:p>
            <a:endParaRPr lang="en-US" dirty="0"/>
          </a:p>
          <a:p>
            <a:r>
              <a:rPr lang="en-US" dirty="0"/>
              <a:t>Print Numbers –</a:t>
            </a:r>
          </a:p>
          <a:p>
            <a:pPr marL="68580" indent="0">
              <a:buNone/>
            </a:pPr>
            <a:r>
              <a:rPr lang="en-US" dirty="0"/>
              <a:t>		1) Increasing Order</a:t>
            </a:r>
          </a:p>
          <a:p>
            <a:pPr marL="68580" indent="0">
              <a:buNone/>
            </a:pPr>
            <a:r>
              <a:rPr lang="en-US" dirty="0"/>
              <a:t>		2) Decreasing 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1060" y="-27231"/>
            <a:ext cx="2461369" cy="251724"/>
          </a:xfrm>
        </p:spPr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Write code for a function power(</a:t>
            </a:r>
            <a:r>
              <a:rPr lang="en-US" dirty="0" err="1"/>
              <a:t>x,n</a:t>
            </a:r>
            <a:r>
              <a:rPr lang="en-US" dirty="0"/>
              <a:t>) which evaluates </a:t>
            </a:r>
            <a:r>
              <a:rPr lang="en-US" dirty="0" err="1"/>
              <a:t>x^n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Given an integer say –</a:t>
            </a:r>
          </a:p>
          <a:p>
            <a:pPr marL="68580" indent="0">
              <a:buNone/>
            </a:pPr>
            <a:r>
              <a:rPr lang="en-US" dirty="0"/>
              <a:t>      	2048 , print “two zero four eight” using 	recursion.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Given an array </a:t>
            </a:r>
          </a:p>
          <a:p>
            <a:pPr lvl="1"/>
            <a:r>
              <a:rPr lang="en-US" dirty="0"/>
              <a:t>Check if it contains 7</a:t>
            </a:r>
          </a:p>
          <a:p>
            <a:pPr lvl="1"/>
            <a:r>
              <a:rPr lang="en-US" dirty="0"/>
              <a:t>Find first index of 7</a:t>
            </a:r>
          </a:p>
          <a:p>
            <a:pPr lvl="1"/>
            <a:r>
              <a:rPr lang="en-US" dirty="0"/>
              <a:t>Find last index of 7</a:t>
            </a:r>
          </a:p>
          <a:p>
            <a:pPr lvl="1"/>
            <a:r>
              <a:rPr lang="en-US" dirty="0"/>
              <a:t>Find all indices of 7</a:t>
            </a:r>
          </a:p>
        </p:txBody>
      </p:sp>
    </p:spTree>
    <p:extLst>
      <p:ext uri="{BB962C8B-B14F-4D97-AF65-F5344CB8AC3E}">
        <p14:creationId xmlns:p14="http://schemas.microsoft.com/office/powerpoint/2010/main" val="23719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Multiply two numbers using recursion </a:t>
            </a:r>
          </a:p>
          <a:p>
            <a:endParaRPr lang="en-US" dirty="0"/>
          </a:p>
          <a:p>
            <a:r>
              <a:rPr lang="en-US" dirty="0"/>
              <a:t>Bubble Sort using recursion.</a:t>
            </a:r>
          </a:p>
          <a:p>
            <a:endParaRPr lang="en-US" dirty="0"/>
          </a:p>
          <a:p>
            <a:r>
              <a:rPr lang="en-US" dirty="0"/>
              <a:t>Binary Search using recursion.</a:t>
            </a:r>
          </a:p>
          <a:p>
            <a:endParaRPr lang="en-US" dirty="0"/>
          </a:p>
          <a:p>
            <a:r>
              <a:rPr lang="en-US" dirty="0"/>
              <a:t>Convert a String into Integer using recursion.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7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700" y="3193647"/>
            <a:ext cx="7177376" cy="571500"/>
          </a:xfrm>
        </p:spPr>
        <p:txBody>
          <a:bodyPr/>
          <a:lstStyle/>
          <a:p>
            <a:r>
              <a:rPr lang="en-US" dirty="0"/>
              <a:t>Merge Sort!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249" y="1218245"/>
            <a:ext cx="7177376" cy="571500"/>
          </a:xfrm>
        </p:spPr>
        <p:txBody>
          <a:bodyPr/>
          <a:lstStyle/>
          <a:p>
            <a:r>
              <a:rPr lang="en-US" dirty="0"/>
              <a:t>Tower Of Hanoi?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 descr="http://cs.sru.edu/%7Emullins/cpsc130F05/Notes/Ch18/samples/hanoi2.gif">
            <a:extLst>
              <a:ext uri="{FF2B5EF4-FFF2-40B4-BE49-F238E27FC236}">
                <a16:creationId xmlns:a16="http://schemas.microsoft.com/office/drawing/2014/main" id="{1614D507-AF2D-5640-A42E-2A5E7A350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03" y="4038176"/>
            <a:ext cx="3258188" cy="151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s.sru.edu/%7Emullins/cpsc130F05/Notes/Ch18/samples/hanoi.gif">
            <a:extLst>
              <a:ext uri="{FF2B5EF4-FFF2-40B4-BE49-F238E27FC236}">
                <a16:creationId xmlns:a16="http://schemas.microsoft.com/office/drawing/2014/main" id="{F5835673-DE60-6746-AF8F-7BC4A143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8" y="3919689"/>
            <a:ext cx="3513768" cy="16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1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into recursion.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64952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3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0885" y="3014032"/>
            <a:ext cx="7177376" cy="571500"/>
          </a:xfrm>
        </p:spPr>
        <p:txBody>
          <a:bodyPr/>
          <a:lstStyle/>
          <a:p>
            <a:r>
              <a:rPr lang="en-US" dirty="0"/>
              <a:t>Call Stack!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How to understand Recursion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314" y="-27231"/>
            <a:ext cx="2361115" cy="2517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16" y="1294089"/>
            <a:ext cx="4873844" cy="48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928" y="3209974"/>
            <a:ext cx="7177376" cy="571500"/>
          </a:xfrm>
        </p:spPr>
        <p:txBody>
          <a:bodyPr/>
          <a:lstStyle/>
          <a:p>
            <a:r>
              <a:rPr lang="en-US" dirty="0"/>
              <a:t>Time to talk about Recursion!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880432"/>
            <a:ext cx="7186730" cy="571500"/>
          </a:xfrm>
        </p:spPr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9063" y="2851382"/>
            <a:ext cx="7187512" cy="4390947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/>
              <a:t>Recursion in computer science is a method </a:t>
            </a:r>
          </a:p>
          <a:p>
            <a:pPr marL="68580" indent="0" algn="ctr">
              <a:buNone/>
            </a:pPr>
            <a:r>
              <a:rPr lang="en-US" dirty="0"/>
              <a:t>where the solution to a problem depends on </a:t>
            </a:r>
          </a:p>
          <a:p>
            <a:pPr marL="68580" indent="0" algn="ctr">
              <a:buNone/>
            </a:pPr>
            <a:r>
              <a:rPr lang="en-US" dirty="0"/>
              <a:t>solutions to smaller instances of the same </a:t>
            </a:r>
          </a:p>
          <a:p>
            <a:pPr marL="68580" indent="0" algn="ctr">
              <a:buNone/>
            </a:pPr>
            <a:r>
              <a:rPr lang="en-US" dirty="0"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Recursive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 (i.e., when to stop)</a:t>
            </a:r>
          </a:p>
          <a:p>
            <a:r>
              <a:rPr lang="en-US" dirty="0"/>
              <a:t>Work toward Base Case</a:t>
            </a:r>
          </a:p>
          <a:p>
            <a:r>
              <a:rPr lang="en-US" dirty="0"/>
              <a:t>Recursive Call (i.e., call ourselves)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The "work toward base case" is where we make the problem simpler. The recursive call, is where we use the same algorithm to solve a simpler version of the problem. The base case is the solution to the "simplest" possible problem </a:t>
            </a:r>
          </a:p>
        </p:txBody>
      </p:sp>
    </p:spTree>
    <p:extLst>
      <p:ext uri="{BB962C8B-B14F-4D97-AF65-F5344CB8AC3E}">
        <p14:creationId xmlns:p14="http://schemas.microsoft.com/office/powerpoint/2010/main" val="181103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Factorial of 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recursive call?</a:t>
            </a:r>
          </a:p>
          <a:p>
            <a:r>
              <a:rPr lang="en-US" dirty="0"/>
              <a:t>What is the base case?</a:t>
            </a:r>
          </a:p>
        </p:txBody>
      </p:sp>
    </p:spTree>
    <p:extLst>
      <p:ext uri="{BB962C8B-B14F-4D97-AF65-F5344CB8AC3E}">
        <p14:creationId xmlns:p14="http://schemas.microsoft.com/office/powerpoint/2010/main" val="23064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Nth Fibonacci Number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recursive call?</a:t>
            </a:r>
          </a:p>
          <a:p>
            <a:r>
              <a:rPr lang="en-US" dirty="0"/>
              <a:t>Base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95985" y="2905174"/>
            <a:ext cx="7177376" cy="571500"/>
          </a:xfrm>
        </p:spPr>
        <p:txBody>
          <a:bodyPr/>
          <a:lstStyle/>
          <a:p>
            <a:r>
              <a:rPr lang="en-US" dirty="0"/>
              <a:t>Behind the scenes!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23735</TotalTime>
  <Words>359</Words>
  <Application>Microsoft Macintosh PowerPoint</Application>
  <PresentationFormat>On-screen Show (4:3)</PresentationFormat>
  <Paragraphs>131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1_CB FINAL</vt:lpstr>
      <vt:lpstr>Recursion </vt:lpstr>
      <vt:lpstr>Call Stack!</vt:lpstr>
      <vt:lpstr> How to understand Recursion ?</vt:lpstr>
      <vt:lpstr>Time to talk about Recursion!</vt:lpstr>
      <vt:lpstr>What is Recursion?</vt:lpstr>
      <vt:lpstr>Parts of Recursive Algorithm</vt:lpstr>
      <vt:lpstr>Print Factorial of N</vt:lpstr>
      <vt:lpstr>Print Nth Fibonacci Number</vt:lpstr>
      <vt:lpstr>Behind the scenes!</vt:lpstr>
      <vt:lpstr>Check if an array is sorted</vt:lpstr>
      <vt:lpstr>Lets code some more problems</vt:lpstr>
      <vt:lpstr>Your Turn</vt:lpstr>
      <vt:lpstr>Time to try?</vt:lpstr>
      <vt:lpstr>Merge Sort!</vt:lpstr>
      <vt:lpstr>Tower Of Hanoi?</vt:lpstr>
      <vt:lpstr>What is next class about?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111</cp:revision>
  <dcterms:created xsi:type="dcterms:W3CDTF">2015-05-01T09:25:45Z</dcterms:created>
  <dcterms:modified xsi:type="dcterms:W3CDTF">2018-09-22T05:08:56Z</dcterms:modified>
</cp:coreProperties>
</file>