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7161"/>
  </p:normalViewPr>
  <p:slideViewPr>
    <p:cSldViewPr>
      <p:cViewPr>
        <p:scale>
          <a:sx n="297" d="100"/>
          <a:sy n="297" d="100"/>
        </p:scale>
        <p:origin x="-1856" y="-2608"/>
      </p:cViewPr>
      <p:guideLst>
        <p:guide orient="horz" pos="2880"/>
        <p:guide pos="216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67E82-B786-E64E-9FBF-74C51343EB82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A68B-02B1-C949-98D4-D27D5950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BA68B-02B1-C949-98D4-D27D5950B9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5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4366" y="3057270"/>
            <a:ext cx="6335267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9159" y="1432305"/>
            <a:ext cx="7145680" cy="401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kartik.mathur@codingblocks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351022"/>
            <a:ext cx="2549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45" dirty="0">
                <a:solidFill>
                  <a:srgbClr val="BC5C45"/>
                </a:solidFill>
                <a:latin typeface="Verdana"/>
                <a:cs typeface="Verdana"/>
              </a:rPr>
              <a:t>Fundamentals</a:t>
            </a:r>
            <a:r>
              <a:rPr sz="25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500" spc="-434" dirty="0">
                <a:solidFill>
                  <a:srgbClr val="BC5C45"/>
                </a:solidFill>
                <a:latin typeface="Verdana"/>
                <a:cs typeface="Verdana"/>
              </a:rPr>
              <a:t>-II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460"/>
            <a:ext cx="2730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35" dirty="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sz="1800" spc="-30" dirty="0">
                <a:solidFill>
                  <a:srgbClr val="424242"/>
                </a:solidFill>
                <a:latin typeface="Verdana"/>
                <a:cs typeface="Verdana"/>
              </a:rPr>
              <a:t>Fundamentals</a:t>
            </a:r>
            <a:r>
              <a:rPr sz="1800" spc="-16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Verdana"/>
                <a:cs typeface="Verdana"/>
              </a:rPr>
              <a:t>contd..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3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580378" y="5747715"/>
            <a:ext cx="138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>
                <a:solidFill>
                  <a:srgbClr val="0D0D0D"/>
                </a:solidFill>
                <a:latin typeface="Verdana"/>
                <a:cs typeface="Verdana"/>
              </a:rPr>
              <a:t>Kartik 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Square</a:t>
            </a:r>
            <a:r>
              <a:rPr spc="-245" dirty="0"/>
              <a:t> </a:t>
            </a:r>
            <a:r>
              <a:rPr spc="-70" dirty="0"/>
              <a:t>root</a:t>
            </a:r>
            <a:r>
              <a:rPr spc="-235" dirty="0"/>
              <a:t> </a:t>
            </a:r>
            <a:r>
              <a:rPr spc="15" dirty="0"/>
              <a:t>of</a:t>
            </a:r>
            <a:r>
              <a:rPr spc="-245" dirty="0"/>
              <a:t> </a:t>
            </a:r>
            <a:r>
              <a:rPr spc="265" dirty="0"/>
              <a:t>a</a:t>
            </a:r>
            <a:r>
              <a:rPr spc="-245" dirty="0"/>
              <a:t> </a:t>
            </a:r>
            <a:r>
              <a:rPr spc="-20" dirty="0"/>
              <a:t>given</a:t>
            </a:r>
            <a:r>
              <a:rPr spc="-275" dirty="0"/>
              <a:t> </a:t>
            </a:r>
            <a:r>
              <a:rPr spc="-25" dirty="0"/>
              <a:t>number?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594" y="2919222"/>
            <a:ext cx="3756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Sizeof( </a:t>
            </a:r>
            <a:r>
              <a:rPr spc="-275" dirty="0"/>
              <a:t>) </a:t>
            </a:r>
            <a:r>
              <a:rPr spc="-5" dirty="0"/>
              <a:t>operator</a:t>
            </a:r>
            <a:r>
              <a:rPr spc="-350" dirty="0"/>
              <a:t> </a:t>
            </a:r>
            <a:r>
              <a:rPr spc="1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89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Constants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5713095" cy="450572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245" dirty="0">
                <a:latin typeface="Verdana"/>
                <a:cs typeface="Verdana"/>
              </a:rPr>
              <a:t>C++ </a:t>
            </a:r>
            <a:r>
              <a:rPr sz="2400" spc="-60" dirty="0">
                <a:latin typeface="Verdana"/>
                <a:cs typeface="Verdana"/>
              </a:rPr>
              <a:t>has </a:t>
            </a:r>
            <a:r>
              <a:rPr sz="2400" dirty="0">
                <a:latin typeface="Verdana"/>
                <a:cs typeface="Verdana"/>
              </a:rPr>
              <a:t>two </a:t>
            </a:r>
            <a:r>
              <a:rPr sz="2400" spc="-65" dirty="0">
                <a:latin typeface="Verdana"/>
                <a:cs typeface="Verdana"/>
              </a:rPr>
              <a:t>types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6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constants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Verdana"/>
                <a:cs typeface="Verdana"/>
              </a:rPr>
              <a:t>Literals</a:t>
            </a: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  <a:tabLst>
                <a:tab pos="584200" algn="l"/>
              </a:tabLst>
            </a:pP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i.	</a:t>
            </a:r>
            <a:r>
              <a:rPr sz="2200" spc="-80" dirty="0">
                <a:latin typeface="Verdana"/>
                <a:cs typeface="Verdana"/>
              </a:rPr>
              <a:t>Integer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190" dirty="0">
                <a:latin typeface="Verdana"/>
                <a:cs typeface="Verdana"/>
              </a:rPr>
              <a:t>212, </a:t>
            </a:r>
            <a:r>
              <a:rPr sz="2200" spc="-160" dirty="0">
                <a:latin typeface="Verdana"/>
                <a:cs typeface="Verdana"/>
              </a:rPr>
              <a:t>215u,0x4b,077, 30ul,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195" dirty="0">
                <a:latin typeface="Verdana"/>
                <a:cs typeface="Verdana"/>
              </a:rPr>
              <a:t>75L)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  <a:tabLst>
                <a:tab pos="584200" algn="l"/>
              </a:tabLst>
            </a:pP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ii.	</a:t>
            </a:r>
            <a:r>
              <a:rPr sz="2200" spc="-40" dirty="0">
                <a:latin typeface="Verdana"/>
                <a:cs typeface="Verdana"/>
              </a:rPr>
              <a:t>Floating </a:t>
            </a:r>
            <a:r>
              <a:rPr sz="2200" spc="-200" dirty="0">
                <a:latin typeface="Verdana"/>
                <a:cs typeface="Verdana"/>
              </a:rPr>
              <a:t>[3.14,</a:t>
            </a:r>
            <a:r>
              <a:rPr sz="2200" spc="-275" dirty="0">
                <a:latin typeface="Verdana"/>
                <a:cs typeface="Verdana"/>
              </a:rPr>
              <a:t> </a:t>
            </a:r>
            <a:r>
              <a:rPr sz="2200" spc="-204" dirty="0">
                <a:latin typeface="Verdana"/>
                <a:cs typeface="Verdana"/>
              </a:rPr>
              <a:t>31459E-5]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iii. </a:t>
            </a:r>
            <a:r>
              <a:rPr sz="2200" dirty="0">
                <a:latin typeface="Verdana"/>
                <a:cs typeface="Verdana"/>
              </a:rPr>
              <a:t>Boolean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105" dirty="0">
                <a:latin typeface="Verdana"/>
                <a:cs typeface="Verdana"/>
              </a:rPr>
              <a:t>true,</a:t>
            </a:r>
            <a:r>
              <a:rPr sz="2200" spc="-52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false]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  <a:tabLst>
                <a:tab pos="2141220" algn="l"/>
              </a:tabLst>
            </a:pPr>
            <a:r>
              <a:rPr sz="1650" spc="-105" dirty="0">
                <a:solidFill>
                  <a:srgbClr val="BC5C45"/>
                </a:solidFill>
                <a:latin typeface="Verdana"/>
                <a:cs typeface="Verdana"/>
              </a:rPr>
              <a:t>iv.</a:t>
            </a:r>
            <a:r>
              <a:rPr sz="1650" spc="-15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Character	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‘a’,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90" dirty="0">
                <a:latin typeface="Verdana"/>
                <a:cs typeface="Verdana"/>
              </a:rPr>
              <a:t>‘\n’,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‘\t’,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65" dirty="0">
                <a:latin typeface="Verdana"/>
                <a:cs typeface="Verdana"/>
              </a:rPr>
              <a:t>‘\\’,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215" dirty="0">
                <a:latin typeface="Verdana"/>
                <a:cs typeface="Verdana"/>
              </a:rPr>
              <a:t>‘\’’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 spc="-95" dirty="0">
                <a:solidFill>
                  <a:srgbClr val="BC5C45"/>
                </a:solidFill>
                <a:latin typeface="Verdana"/>
                <a:cs typeface="Verdana"/>
              </a:rPr>
              <a:t>v. </a:t>
            </a:r>
            <a:r>
              <a:rPr sz="2200" spc="-155" dirty="0">
                <a:latin typeface="Verdana"/>
                <a:cs typeface="Verdana"/>
              </a:rPr>
              <a:t>String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65" dirty="0">
                <a:latin typeface="Verdana"/>
                <a:cs typeface="Verdana"/>
              </a:rPr>
              <a:t>“Coding </a:t>
            </a:r>
            <a:r>
              <a:rPr sz="2200" spc="-75" dirty="0">
                <a:latin typeface="Verdana"/>
                <a:cs typeface="Verdana"/>
              </a:rPr>
              <a:t>Blocks”</a:t>
            </a:r>
            <a:r>
              <a:rPr sz="2200" spc="-58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0" dirty="0">
                <a:latin typeface="Verdana"/>
                <a:cs typeface="Verdana"/>
              </a:rPr>
              <a:t>Symbolic</a:t>
            </a:r>
            <a:r>
              <a:rPr sz="2400" spc="-56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Constants</a:t>
            </a:r>
            <a:endParaRPr sz="24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spcBef>
                <a:spcPts val="525"/>
              </a:spcBef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200" spc="-25" dirty="0">
                <a:latin typeface="Verdana"/>
                <a:cs typeface="Verdana"/>
              </a:rPr>
              <a:t>#define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preprocessor</a:t>
            </a:r>
            <a:r>
              <a:rPr lang="en-US" sz="2200" spc="-45" dirty="0">
                <a:latin typeface="Verdana"/>
                <a:cs typeface="Verdana"/>
              </a:rPr>
              <a:t>(</a:t>
            </a:r>
            <a:r>
              <a:rPr lang="en-US" sz="1050" spc="-45" dirty="0">
                <a:latin typeface="Verdana"/>
                <a:cs typeface="Verdana"/>
              </a:rPr>
              <a:t>no space is occupied, not compiled, can’t be changed in main</a:t>
            </a:r>
            <a:r>
              <a:rPr lang="en-US" sz="2200" spc="-45" dirty="0">
                <a:latin typeface="Verdana"/>
                <a:cs typeface="Verdana"/>
              </a:rPr>
              <a:t>)</a:t>
            </a:r>
            <a:endParaRPr sz="22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200" spc="-20" dirty="0">
                <a:latin typeface="Verdana"/>
                <a:cs typeface="Verdana"/>
              </a:rPr>
              <a:t>const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keyword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336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Type</a:t>
            </a:r>
            <a:r>
              <a:rPr spc="-335" dirty="0"/>
              <a:t> </a:t>
            </a:r>
            <a:r>
              <a:rPr spc="-70" dirty="0"/>
              <a:t>conversion!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568769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00" dirty="0">
                <a:latin typeface="Verdana"/>
                <a:cs typeface="Verdana"/>
              </a:rPr>
              <a:t>Implicit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5" dirty="0">
                <a:latin typeface="Verdana"/>
                <a:cs typeface="Verdana"/>
              </a:rPr>
              <a:t>Based </a:t>
            </a:r>
            <a:r>
              <a:rPr sz="2400" spc="25" dirty="0">
                <a:latin typeface="Verdana"/>
                <a:cs typeface="Verdana"/>
              </a:rPr>
              <a:t>on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operator </a:t>
            </a:r>
            <a:r>
              <a:rPr sz="2400" spc="-430" dirty="0">
                <a:latin typeface="Verdana"/>
                <a:cs typeface="Verdana"/>
              </a:rPr>
              <a:t>and  </a:t>
            </a:r>
            <a:r>
              <a:rPr sz="2400" spc="5" dirty="0">
                <a:latin typeface="Verdana"/>
                <a:cs typeface="Verdana"/>
              </a:rPr>
              <a:t>operands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95" dirty="0">
                <a:latin typeface="Verdana"/>
                <a:cs typeface="Verdana"/>
              </a:rPr>
              <a:t>Explicit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30" dirty="0">
                <a:latin typeface="Verdana"/>
                <a:cs typeface="Verdana"/>
              </a:rPr>
              <a:t>(new </a:t>
            </a:r>
            <a:r>
              <a:rPr sz="2400" spc="-40" dirty="0">
                <a:latin typeface="Verdana"/>
                <a:cs typeface="Verdana"/>
              </a:rPr>
              <a:t>type)</a:t>
            </a:r>
            <a:r>
              <a:rPr sz="2400" spc="-64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expression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14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97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Operators </a:t>
            </a:r>
            <a:r>
              <a:rPr spc="105" dirty="0"/>
              <a:t>we </a:t>
            </a:r>
            <a:r>
              <a:rPr spc="60" dirty="0"/>
              <a:t>have</a:t>
            </a:r>
            <a:r>
              <a:rPr spc="-819" dirty="0"/>
              <a:t> </a:t>
            </a:r>
            <a:r>
              <a:rPr spc="-40" dirty="0"/>
              <a:t>seen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01825"/>
            <a:ext cx="6802120" cy="4183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7295" algn="l"/>
              </a:tabLst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95" dirty="0">
                <a:latin typeface="Verdana"/>
                <a:cs typeface="Verdana"/>
              </a:rPr>
              <a:t>Unary	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25" dirty="0">
                <a:latin typeface="Verdana"/>
                <a:cs typeface="Verdana"/>
              </a:rPr>
              <a:t>+, </a:t>
            </a:r>
            <a:r>
              <a:rPr sz="2200" spc="-270" dirty="0">
                <a:latin typeface="Verdana"/>
                <a:cs typeface="Verdana"/>
              </a:rPr>
              <a:t>-</a:t>
            </a:r>
            <a:r>
              <a:rPr sz="2200" spc="-38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50" dirty="0">
                <a:latin typeface="Verdana"/>
                <a:cs typeface="Verdana"/>
              </a:rPr>
              <a:t>Arithmetic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25" dirty="0">
                <a:latin typeface="Verdana"/>
                <a:cs typeface="Verdana"/>
              </a:rPr>
              <a:t>+, </a:t>
            </a:r>
            <a:r>
              <a:rPr sz="2200" spc="-235" dirty="0">
                <a:latin typeface="Verdana"/>
                <a:cs typeface="Verdana"/>
              </a:rPr>
              <a:t>-, </a:t>
            </a:r>
            <a:r>
              <a:rPr sz="2200" spc="-114" dirty="0">
                <a:latin typeface="Verdana"/>
                <a:cs typeface="Verdana"/>
              </a:rPr>
              <a:t>/, </a:t>
            </a:r>
            <a:r>
              <a:rPr sz="2200" spc="-340" dirty="0">
                <a:latin typeface="Verdana"/>
                <a:cs typeface="Verdana"/>
              </a:rPr>
              <a:t>*, </a:t>
            </a:r>
            <a:r>
              <a:rPr sz="2200" spc="-665" dirty="0">
                <a:latin typeface="Verdana"/>
                <a:cs typeface="Verdana"/>
              </a:rPr>
              <a:t>%</a:t>
            </a:r>
            <a:r>
              <a:rPr sz="2200" spc="-63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80515" algn="l"/>
                <a:tab pos="2117725" algn="l"/>
              </a:tabLst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29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Verdana"/>
                <a:cs typeface="Verdana"/>
              </a:rPr>
              <a:t>Brackets	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10" dirty="0">
                <a:latin typeface="Verdana"/>
                <a:cs typeface="Verdana"/>
              </a:rPr>
              <a:t>()	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75" dirty="0">
                <a:latin typeface="Verdana"/>
                <a:cs typeface="Verdana"/>
              </a:rPr>
              <a:t>Assignment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470" dirty="0">
                <a:latin typeface="Verdana"/>
                <a:cs typeface="Verdana"/>
              </a:rPr>
              <a:t>=</a:t>
            </a:r>
            <a:r>
              <a:rPr sz="2200" spc="-30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30" dirty="0">
                <a:latin typeface="Verdana"/>
                <a:cs typeface="Verdana"/>
              </a:rPr>
              <a:t>Relational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80" dirty="0">
                <a:latin typeface="Verdana"/>
                <a:cs typeface="Verdana"/>
              </a:rPr>
              <a:t>==, </a:t>
            </a:r>
            <a:r>
              <a:rPr sz="2200" spc="-300" dirty="0">
                <a:latin typeface="Verdana"/>
                <a:cs typeface="Verdana"/>
              </a:rPr>
              <a:t>!=, </a:t>
            </a:r>
            <a:r>
              <a:rPr sz="2200" spc="-335" dirty="0">
                <a:latin typeface="Verdana"/>
                <a:cs typeface="Verdana"/>
              </a:rPr>
              <a:t>&gt;, &lt;, </a:t>
            </a:r>
            <a:r>
              <a:rPr sz="2200" spc="-380" dirty="0">
                <a:latin typeface="Verdana"/>
                <a:cs typeface="Verdana"/>
              </a:rPr>
              <a:t>&gt;=,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390" dirty="0">
                <a:latin typeface="Verdana"/>
                <a:cs typeface="Verdana"/>
              </a:rPr>
              <a:t>&lt;=]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04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15" dirty="0">
                <a:latin typeface="Verdana"/>
                <a:cs typeface="Verdana"/>
              </a:rPr>
              <a:t>Logical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Operators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&amp;&amp;,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250" dirty="0">
                <a:latin typeface="Verdana"/>
                <a:cs typeface="Verdana"/>
              </a:rPr>
              <a:t>||,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0" dirty="0">
                <a:latin typeface="Verdana"/>
                <a:cs typeface="Verdana"/>
              </a:rPr>
              <a:t>!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</a:pPr>
            <a:r>
              <a:rPr sz="2200" spc="-220" dirty="0">
                <a:latin typeface="Verdana"/>
                <a:cs typeface="Verdana"/>
              </a:rPr>
              <a:t>PS </a:t>
            </a:r>
            <a:r>
              <a:rPr sz="2200" spc="-270" dirty="0">
                <a:latin typeface="Verdana"/>
                <a:cs typeface="Verdana"/>
              </a:rPr>
              <a:t>- </a:t>
            </a:r>
            <a:r>
              <a:rPr sz="2200" spc="-290" dirty="0">
                <a:latin typeface="Verdana"/>
                <a:cs typeface="Verdana"/>
              </a:rPr>
              <a:t>1: </a:t>
            </a:r>
            <a:r>
              <a:rPr sz="2200" spc="-30" dirty="0">
                <a:latin typeface="Verdana"/>
                <a:cs typeface="Verdana"/>
              </a:rPr>
              <a:t>Relational Operators </a:t>
            </a:r>
            <a:r>
              <a:rPr sz="2200" spc="85" dirty="0">
                <a:latin typeface="Verdana"/>
                <a:cs typeface="Verdana"/>
              </a:rPr>
              <a:t>and </a:t>
            </a:r>
            <a:r>
              <a:rPr sz="2200" spc="20" dirty="0">
                <a:latin typeface="Verdana"/>
                <a:cs typeface="Verdana"/>
              </a:rPr>
              <a:t>Logical</a:t>
            </a:r>
            <a:r>
              <a:rPr sz="2200" spc="-48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Operators  </a:t>
            </a:r>
            <a:r>
              <a:rPr sz="2200" spc="-40" dirty="0">
                <a:latin typeface="Verdana"/>
                <a:cs typeface="Verdana"/>
              </a:rPr>
              <a:t>always </a:t>
            </a:r>
            <a:r>
              <a:rPr sz="2200" spc="-25" dirty="0">
                <a:latin typeface="Verdana"/>
                <a:cs typeface="Verdana"/>
              </a:rPr>
              <a:t>Evaluate </a:t>
            </a:r>
            <a:r>
              <a:rPr sz="2200" spc="-10" dirty="0">
                <a:latin typeface="Verdana"/>
                <a:cs typeface="Verdana"/>
              </a:rPr>
              <a:t>to </a:t>
            </a:r>
            <a:r>
              <a:rPr sz="2200" spc="-185" dirty="0">
                <a:latin typeface="Verdana"/>
                <a:cs typeface="Verdana"/>
              </a:rPr>
              <a:t>0 </a:t>
            </a:r>
            <a:r>
              <a:rPr sz="2200" spc="-90" dirty="0">
                <a:latin typeface="Verdana"/>
                <a:cs typeface="Verdana"/>
              </a:rPr>
              <a:t>or</a:t>
            </a:r>
            <a:r>
              <a:rPr sz="2200" spc="-59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1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</a:pPr>
            <a:r>
              <a:rPr sz="2200" spc="-220" dirty="0">
                <a:latin typeface="Verdana"/>
                <a:cs typeface="Verdana"/>
              </a:rPr>
              <a:t>PS </a:t>
            </a:r>
            <a:r>
              <a:rPr sz="2200" spc="-300" dirty="0">
                <a:latin typeface="Verdana"/>
                <a:cs typeface="Verdana"/>
              </a:rPr>
              <a:t>– </a:t>
            </a:r>
            <a:r>
              <a:rPr sz="2200" spc="-290" dirty="0">
                <a:latin typeface="Verdana"/>
                <a:cs typeface="Verdana"/>
              </a:rPr>
              <a:t>2: </a:t>
            </a:r>
            <a:r>
              <a:rPr sz="2200" spc="-125" dirty="0">
                <a:latin typeface="Verdana"/>
                <a:cs typeface="Verdana"/>
              </a:rPr>
              <a:t>For </a:t>
            </a:r>
            <a:r>
              <a:rPr sz="2200" spc="20" dirty="0">
                <a:latin typeface="Verdana"/>
                <a:cs typeface="Verdana"/>
              </a:rPr>
              <a:t>logical </a:t>
            </a:r>
            <a:r>
              <a:rPr sz="2200" spc="-10" dirty="0">
                <a:latin typeface="Verdana"/>
                <a:cs typeface="Verdana"/>
              </a:rPr>
              <a:t>evaluation </a:t>
            </a:r>
            <a:r>
              <a:rPr sz="2200" spc="-5" dirty="0">
                <a:latin typeface="Verdana"/>
                <a:cs typeface="Verdana"/>
              </a:rPr>
              <a:t>any </a:t>
            </a:r>
            <a:r>
              <a:rPr sz="2200" spc="-65" dirty="0">
                <a:latin typeface="Verdana"/>
                <a:cs typeface="Verdana"/>
              </a:rPr>
              <a:t>non-zero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56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</a:pPr>
            <a:r>
              <a:rPr sz="2200" spc="-110" dirty="0">
                <a:latin typeface="Verdana"/>
                <a:cs typeface="Verdana"/>
              </a:rPr>
              <a:t>true.</a:t>
            </a:r>
            <a:endParaRPr sz="2200" dirty="0">
              <a:latin typeface="Verdana"/>
              <a:cs typeface="Verdana"/>
            </a:endParaRPr>
          </a:p>
          <a:p>
            <a:pPr marL="12700" marR="180975">
              <a:lnSpc>
                <a:spcPct val="80000"/>
              </a:lnSpc>
              <a:spcBef>
                <a:spcPts val="530"/>
              </a:spcBef>
            </a:pPr>
            <a:r>
              <a:rPr sz="2200" spc="-220" dirty="0">
                <a:latin typeface="Verdana"/>
                <a:cs typeface="Verdana"/>
              </a:rPr>
              <a:t>PS </a:t>
            </a:r>
            <a:r>
              <a:rPr sz="2200" spc="-270" dirty="0">
                <a:latin typeface="Verdana"/>
                <a:cs typeface="Verdana"/>
              </a:rPr>
              <a:t>- </a:t>
            </a:r>
            <a:r>
              <a:rPr sz="2200" spc="-290" dirty="0">
                <a:latin typeface="Verdana"/>
                <a:cs typeface="Verdana"/>
              </a:rPr>
              <a:t>3: </a:t>
            </a:r>
            <a:r>
              <a:rPr sz="2200" spc="-40" dirty="0">
                <a:latin typeface="Verdana"/>
                <a:cs typeface="Verdana"/>
              </a:rPr>
              <a:t>Evaluation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535" dirty="0"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logical </a:t>
            </a:r>
            <a:r>
              <a:rPr sz="2200" spc="-110" dirty="0">
                <a:latin typeface="Verdana"/>
                <a:cs typeface="Verdana"/>
              </a:rPr>
              <a:t>expressions </a:t>
            </a:r>
            <a:r>
              <a:rPr sz="2200" spc="-100" dirty="0">
                <a:latin typeface="Verdana"/>
                <a:cs typeface="Verdana"/>
              </a:rPr>
              <a:t>stops </a:t>
            </a:r>
            <a:r>
              <a:rPr sz="2200" spc="-65" dirty="0">
                <a:latin typeface="Verdana"/>
                <a:cs typeface="Verdana"/>
              </a:rPr>
              <a:t>as  </a:t>
            </a:r>
            <a:r>
              <a:rPr sz="2200" spc="-40" dirty="0">
                <a:latin typeface="Verdana"/>
                <a:cs typeface="Verdana"/>
              </a:rPr>
              <a:t>soon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as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final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is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known.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13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Some </a:t>
            </a:r>
            <a:r>
              <a:rPr spc="-45" dirty="0"/>
              <a:t>more</a:t>
            </a:r>
            <a:r>
              <a:rPr spc="-445" dirty="0"/>
              <a:t> </a:t>
            </a:r>
            <a:r>
              <a:rPr spc="-80" dirty="0"/>
              <a:t>operators!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6726555" cy="179472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0" dirty="0">
                <a:latin typeface="Verdana"/>
                <a:cs typeface="Verdana"/>
              </a:rPr>
              <a:t>Arithmetic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505" dirty="0">
                <a:latin typeface="Verdana"/>
                <a:cs typeface="Verdana"/>
              </a:rPr>
              <a:t>++ </a:t>
            </a:r>
            <a:r>
              <a:rPr sz="2400" spc="-210" dirty="0">
                <a:latin typeface="Verdana"/>
                <a:cs typeface="Verdana"/>
              </a:rPr>
              <a:t>, </a:t>
            </a:r>
            <a:r>
              <a:rPr sz="2400" spc="-300" dirty="0">
                <a:latin typeface="Verdana"/>
                <a:cs typeface="Verdana"/>
              </a:rPr>
              <a:t>--</a:t>
            </a:r>
            <a:r>
              <a:rPr sz="2400" spc="-49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35" dirty="0">
                <a:latin typeface="Verdana"/>
                <a:cs typeface="Verdana"/>
              </a:rPr>
              <a:t>Bitwise </a:t>
            </a:r>
            <a:r>
              <a:rPr sz="2400" spc="-35" dirty="0">
                <a:latin typeface="Verdana"/>
                <a:cs typeface="Verdana"/>
              </a:rPr>
              <a:t>Operators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70" dirty="0">
                <a:latin typeface="Verdana"/>
                <a:cs typeface="Verdana"/>
              </a:rPr>
              <a:t>&amp;, </a:t>
            </a:r>
            <a:r>
              <a:rPr sz="2400" spc="520" dirty="0">
                <a:latin typeface="Verdana"/>
                <a:cs typeface="Verdana"/>
              </a:rPr>
              <a:t>|</a:t>
            </a:r>
            <a:r>
              <a:rPr sz="2400" spc="-525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, </a:t>
            </a:r>
            <a:r>
              <a:rPr sz="2400" spc="-360" dirty="0">
                <a:latin typeface="Verdana"/>
                <a:cs typeface="Verdana"/>
              </a:rPr>
              <a:t>~, </a:t>
            </a:r>
            <a:r>
              <a:rPr sz="2400" spc="-300" dirty="0">
                <a:latin typeface="Verdana"/>
                <a:cs typeface="Verdana"/>
              </a:rPr>
              <a:t>^, </a:t>
            </a:r>
            <a:r>
              <a:rPr sz="2400" spc="-409" dirty="0">
                <a:latin typeface="Verdana"/>
                <a:cs typeface="Verdana"/>
              </a:rPr>
              <a:t>&lt;&lt;, </a:t>
            </a:r>
            <a:r>
              <a:rPr sz="2400" spc="-425" dirty="0">
                <a:latin typeface="Verdana"/>
                <a:cs typeface="Verdana"/>
              </a:rPr>
              <a:t>&gt;&gt;]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70" dirty="0">
                <a:latin typeface="Verdana"/>
                <a:cs typeface="Verdana"/>
              </a:rPr>
              <a:t>Compound </a:t>
            </a:r>
            <a:r>
              <a:rPr sz="2400" spc="-70" dirty="0">
                <a:latin typeface="Verdana"/>
                <a:cs typeface="Verdana"/>
              </a:rPr>
              <a:t>assignment </a:t>
            </a:r>
            <a:r>
              <a:rPr sz="2400" spc="-40" dirty="0">
                <a:latin typeface="Verdana"/>
                <a:cs typeface="Verdana"/>
              </a:rPr>
              <a:t>operators </a:t>
            </a:r>
            <a:r>
              <a:rPr sz="2400" spc="-330" dirty="0">
                <a:latin typeface="Verdana"/>
                <a:cs typeface="Verdana"/>
              </a:rPr>
              <a:t>– </a:t>
            </a:r>
            <a:endParaRPr lang="en-US" sz="2400" spc="-33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400" spc="-330" dirty="0">
                <a:latin typeface="Verdana"/>
                <a:cs typeface="Verdana"/>
              </a:rPr>
              <a:t>     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405" dirty="0">
                <a:latin typeface="Verdana"/>
                <a:cs typeface="Verdana"/>
              </a:rPr>
              <a:t>+=,  </a:t>
            </a:r>
            <a:r>
              <a:rPr sz="2400" spc="-515" dirty="0">
                <a:latin typeface="Verdana"/>
                <a:cs typeface="Verdana"/>
              </a:rPr>
              <a:t>*=,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-260" dirty="0">
                <a:latin typeface="Verdana"/>
                <a:cs typeface="Verdana"/>
              </a:rPr>
              <a:t>/=, </a:t>
            </a:r>
            <a:r>
              <a:rPr sz="2400" spc="-484" dirty="0">
                <a:latin typeface="Verdana"/>
                <a:cs typeface="Verdana"/>
              </a:rPr>
              <a:t>%=, </a:t>
            </a:r>
            <a:r>
              <a:rPr sz="2400" spc="-220" dirty="0">
                <a:latin typeface="Verdana"/>
                <a:cs typeface="Verdana"/>
              </a:rPr>
              <a:t>&amp;=, </a:t>
            </a:r>
            <a:r>
              <a:rPr sz="2400" spc="-70" dirty="0">
                <a:latin typeface="Verdana"/>
                <a:cs typeface="Verdana"/>
              </a:rPr>
              <a:t>|=, </a:t>
            </a:r>
            <a:r>
              <a:rPr sz="2400" spc="-370" dirty="0">
                <a:latin typeface="Verdana"/>
                <a:cs typeface="Verdana"/>
              </a:rPr>
              <a:t>^=, </a:t>
            </a:r>
            <a:r>
              <a:rPr sz="2400" spc="-440" dirty="0">
                <a:latin typeface="Verdana"/>
                <a:cs typeface="Verdana"/>
              </a:rPr>
              <a:t>&lt;&lt;=, </a:t>
            </a:r>
            <a:r>
              <a:rPr sz="2400" spc="-509" dirty="0">
                <a:latin typeface="Verdana"/>
                <a:cs typeface="Verdana"/>
              </a:rPr>
              <a:t>&gt;&gt;=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418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Precedence </a:t>
            </a:r>
            <a:r>
              <a:rPr spc="95" dirty="0"/>
              <a:t>&amp;</a:t>
            </a:r>
            <a:r>
              <a:rPr spc="-655" dirty="0"/>
              <a:t> </a:t>
            </a:r>
            <a:r>
              <a:rPr spc="-100" dirty="0"/>
              <a:t>Associativity</a:t>
            </a:r>
          </a:p>
        </p:txBody>
      </p:sp>
      <p:sp>
        <p:nvSpPr>
          <p:cNvPr id="3" name="object 3"/>
          <p:cNvSpPr/>
          <p:nvPr/>
        </p:nvSpPr>
        <p:spPr>
          <a:xfrm>
            <a:off x="1842516" y="1350263"/>
            <a:ext cx="5852159" cy="439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646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Another</a:t>
            </a:r>
            <a:r>
              <a:rPr spc="-275" dirty="0"/>
              <a:t> </a:t>
            </a:r>
            <a:r>
              <a:rPr dirty="0"/>
              <a:t>type</a:t>
            </a:r>
            <a:r>
              <a:rPr spc="-265" dirty="0"/>
              <a:t> </a:t>
            </a:r>
            <a:r>
              <a:rPr spc="15" dirty="0"/>
              <a:t>of</a:t>
            </a:r>
            <a:r>
              <a:rPr spc="-254" dirty="0"/>
              <a:t> </a:t>
            </a:r>
            <a:r>
              <a:rPr spc="265" dirty="0"/>
              <a:t>a</a:t>
            </a:r>
            <a:r>
              <a:rPr spc="-254" dirty="0"/>
              <a:t> </a:t>
            </a:r>
            <a:r>
              <a:rPr spc="-15" dirty="0"/>
              <a:t>loop!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2004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Verdana"/>
                <a:cs typeface="Verdana"/>
              </a:rPr>
              <a:t>for(</a:t>
            </a:r>
            <a:r>
              <a:rPr sz="2400" i="1" spc="-85" dirty="0" err="1">
                <a:latin typeface="Verdana"/>
                <a:cs typeface="Verdana"/>
              </a:rPr>
              <a:t>initialization;condition;</a:t>
            </a:r>
            <a:r>
              <a:rPr lang="en-US" sz="2400" i="1" spc="-85" dirty="0" err="1">
                <a:latin typeface="Verdana"/>
                <a:cs typeface="Verdana"/>
              </a:rPr>
              <a:t>updation</a:t>
            </a:r>
            <a:r>
              <a:rPr sz="2400" spc="-85" dirty="0">
                <a:latin typeface="Verdana"/>
                <a:cs typeface="Verdana"/>
              </a:rPr>
              <a:t>)</a:t>
            </a:r>
            <a:r>
              <a:rPr sz="2400" spc="-270" dirty="0">
                <a:latin typeface="Verdana"/>
                <a:cs typeface="Verdana"/>
              </a:rPr>
              <a:t> </a:t>
            </a:r>
            <a:r>
              <a:rPr sz="2400" spc="-680" dirty="0">
                <a:latin typeface="Verdana"/>
                <a:cs typeface="Verdana"/>
              </a:rPr>
              <a:t>{}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801750"/>
            <a:ext cx="653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/>
              <a:t>Lets</a:t>
            </a:r>
            <a:r>
              <a:rPr sz="2800" spc="-210" dirty="0"/>
              <a:t> </a:t>
            </a:r>
            <a:r>
              <a:rPr sz="2800" spc="-10" dirty="0"/>
              <a:t>convert</a:t>
            </a:r>
            <a:r>
              <a:rPr sz="2800" spc="-204" dirty="0"/>
              <a:t> </a:t>
            </a:r>
            <a:r>
              <a:rPr sz="2800" spc="-55" dirty="0"/>
              <a:t>some</a:t>
            </a:r>
            <a:r>
              <a:rPr sz="2800" spc="-190" dirty="0"/>
              <a:t> </a:t>
            </a:r>
            <a:r>
              <a:rPr sz="2800" spc="-60" dirty="0"/>
              <a:t>problems</a:t>
            </a:r>
            <a:r>
              <a:rPr sz="2800" spc="-200" dirty="0"/>
              <a:t> </a:t>
            </a:r>
            <a:r>
              <a:rPr sz="2800" spc="-15" dirty="0"/>
              <a:t>to</a:t>
            </a:r>
            <a:r>
              <a:rPr sz="2800" spc="-210" dirty="0"/>
              <a:t> </a:t>
            </a:r>
            <a:r>
              <a:rPr sz="2800" spc="-100" dirty="0"/>
              <a:t>use</a:t>
            </a:r>
            <a:r>
              <a:rPr sz="2800" spc="-204" dirty="0"/>
              <a:t> </a:t>
            </a:r>
            <a:r>
              <a:rPr sz="2800" spc="-110" dirty="0"/>
              <a:t>for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6002020" cy="357367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Verdana"/>
                <a:cs typeface="Verdana"/>
              </a:rPr>
              <a:t>Print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between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2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Reverse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64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endParaRPr sz="2400" dirty="0">
              <a:latin typeface="Verdana"/>
              <a:cs typeface="Verdana"/>
            </a:endParaRPr>
          </a:p>
          <a:p>
            <a:pPr marL="12700" marR="1926589">
              <a:lnSpc>
                <a:spcPct val="120000"/>
              </a:lnSpc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40" dirty="0">
                <a:latin typeface="Verdana"/>
                <a:cs typeface="Verdana"/>
              </a:rPr>
              <a:t>Print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35" dirty="0">
                <a:latin typeface="Verdana"/>
                <a:cs typeface="Verdana"/>
              </a:rPr>
              <a:t>following</a:t>
            </a:r>
            <a:r>
              <a:rPr sz="2400" spc="-530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p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a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t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 err="1">
                <a:latin typeface="Verdana"/>
                <a:cs typeface="Verdana"/>
              </a:rPr>
              <a:t>t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e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r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n </a:t>
            </a:r>
            <a:endParaRPr lang="en-US" sz="2400" spc="-555" dirty="0">
              <a:latin typeface="Verdana"/>
              <a:cs typeface="Verdana"/>
            </a:endParaRPr>
          </a:p>
          <a:p>
            <a:pPr marL="12700" marR="1926589">
              <a:lnSpc>
                <a:spcPct val="120000"/>
              </a:lnSpc>
            </a:pP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00" dirty="0">
                <a:latin typeface="Verdana"/>
                <a:cs typeface="Verdana"/>
              </a:rPr>
              <a:t>1 0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00" dirty="0">
                <a:latin typeface="Verdana"/>
                <a:cs typeface="Verdana"/>
              </a:rPr>
              <a:t>0 1 0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200" dirty="0">
                <a:latin typeface="Verdana"/>
                <a:cs typeface="Verdana"/>
              </a:rPr>
              <a:t>1 0 1 0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780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To</a:t>
            </a:r>
            <a:r>
              <a:rPr spc="-250" dirty="0"/>
              <a:t> </a:t>
            </a:r>
            <a:r>
              <a:rPr spc="-80" dirty="0"/>
              <a:t>alter</a:t>
            </a:r>
            <a:r>
              <a:rPr spc="-240" dirty="0"/>
              <a:t> </a:t>
            </a:r>
            <a:r>
              <a:rPr spc="-70" dirty="0"/>
              <a:t>normal</a:t>
            </a:r>
            <a:r>
              <a:rPr spc="-245" dirty="0"/>
              <a:t> </a:t>
            </a:r>
            <a:r>
              <a:rPr spc="-40" dirty="0"/>
              <a:t>flow</a:t>
            </a:r>
            <a:r>
              <a:rPr spc="-260" dirty="0"/>
              <a:t> </a:t>
            </a:r>
            <a:r>
              <a:rPr spc="15" dirty="0"/>
              <a:t>of</a:t>
            </a:r>
            <a:r>
              <a:rPr spc="-250" dirty="0"/>
              <a:t> </a:t>
            </a:r>
            <a:r>
              <a:rPr spc="265" dirty="0"/>
              <a:t>a</a:t>
            </a:r>
            <a:r>
              <a:rPr spc="-245" dirty="0"/>
              <a:t> </a:t>
            </a:r>
            <a:r>
              <a:rPr spc="60" dirty="0"/>
              <a:t>loop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1703070" cy="9021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6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85" dirty="0">
                <a:latin typeface="Verdana"/>
                <a:cs typeface="Verdana"/>
              </a:rPr>
              <a:t>break;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2400" spc="-75" dirty="0">
                <a:latin typeface="Verdana"/>
                <a:cs typeface="Verdana"/>
              </a:rPr>
              <a:t>continue;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510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Any</a:t>
            </a:r>
            <a:r>
              <a:rPr spc="-330" dirty="0"/>
              <a:t> </a:t>
            </a:r>
            <a:r>
              <a:rPr spc="-5" dirty="0"/>
              <a:t>doubts?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137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Easy?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21538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below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code,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change/add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only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one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35" dirty="0">
                <a:latin typeface="Verdana"/>
                <a:cs typeface="Verdana"/>
              </a:rPr>
              <a:t>character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print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‘*’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exactly</a:t>
            </a:r>
            <a:r>
              <a:rPr sz="2400" spc="-200" dirty="0">
                <a:latin typeface="Verdana"/>
                <a:cs typeface="Verdana"/>
              </a:rPr>
              <a:t> 20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times.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85" dirty="0">
                <a:latin typeface="Verdana"/>
                <a:cs typeface="Verdana"/>
              </a:rPr>
              <a:t>main()</a:t>
            </a:r>
            <a:r>
              <a:rPr sz="2400" spc="-310" dirty="0">
                <a:latin typeface="Verdana"/>
                <a:cs typeface="Verdana"/>
              </a:rPr>
              <a:t> </a:t>
            </a:r>
            <a:r>
              <a:rPr sz="2400" spc="-685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75"/>
              </a:spcBef>
            </a:pP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185" dirty="0">
                <a:latin typeface="Verdana"/>
                <a:cs typeface="Verdana"/>
              </a:rPr>
              <a:t>i, </a:t>
            </a:r>
            <a:r>
              <a:rPr sz="2400" spc="-60" dirty="0">
                <a:latin typeface="Verdana"/>
                <a:cs typeface="Verdana"/>
              </a:rPr>
              <a:t>n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450" dirty="0">
                <a:latin typeface="Verdana"/>
                <a:cs typeface="Verdana"/>
              </a:rPr>
              <a:t> </a:t>
            </a:r>
            <a:r>
              <a:rPr sz="2400" spc="-280" dirty="0">
                <a:latin typeface="Verdana"/>
                <a:cs typeface="Verdana"/>
              </a:rPr>
              <a:t>20;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195" dirty="0">
                <a:latin typeface="Verdana"/>
                <a:cs typeface="Verdana"/>
              </a:rPr>
              <a:t>(i </a:t>
            </a:r>
            <a:r>
              <a:rPr sz="2400" spc="-509" dirty="0">
                <a:latin typeface="Verdana"/>
                <a:cs typeface="Verdana"/>
              </a:rPr>
              <a:t>= </a:t>
            </a:r>
            <a:r>
              <a:rPr sz="2400" spc="-315" dirty="0">
                <a:latin typeface="Verdana"/>
                <a:cs typeface="Verdana"/>
              </a:rPr>
              <a:t>0; </a:t>
            </a:r>
            <a:r>
              <a:rPr sz="2400" spc="-180" dirty="0">
                <a:latin typeface="Verdana"/>
                <a:cs typeface="Verdana"/>
              </a:rPr>
              <a:t>i </a:t>
            </a:r>
            <a:r>
              <a:rPr sz="2400" spc="-509" dirty="0">
                <a:latin typeface="Verdana"/>
                <a:cs typeface="Verdana"/>
              </a:rPr>
              <a:t>&lt; </a:t>
            </a:r>
            <a:r>
              <a:rPr sz="2400" spc="-245" dirty="0">
                <a:latin typeface="Verdana"/>
                <a:cs typeface="Verdana"/>
              </a:rPr>
              <a:t>n;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i--)</a:t>
            </a:r>
            <a:endParaRPr sz="24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latin typeface="Verdana"/>
                <a:cs typeface="Verdana"/>
              </a:rPr>
              <a:t>cout </a:t>
            </a:r>
            <a:r>
              <a:rPr sz="2400" spc="-509" dirty="0">
                <a:latin typeface="Verdana"/>
                <a:cs typeface="Verdana"/>
              </a:rPr>
              <a:t>&lt;&lt;</a:t>
            </a:r>
            <a:r>
              <a:rPr sz="2400" spc="-43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“*”;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125" dirty="0">
                <a:latin typeface="Verdana"/>
                <a:cs typeface="Verdana"/>
              </a:rPr>
              <a:t>return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20" dirty="0">
                <a:latin typeface="Verdana"/>
                <a:cs typeface="Verdana"/>
              </a:rPr>
              <a:t>0;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4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20" dirty="0"/>
              <a:t>to</a:t>
            </a:r>
            <a:r>
              <a:rPr spc="-365" dirty="0"/>
              <a:t> </a:t>
            </a:r>
            <a:r>
              <a:rPr spc="-155" dirty="0"/>
              <a:t>try?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787515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integer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count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bits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25" dirty="0">
                <a:latin typeface="Verdana"/>
                <a:cs typeface="Verdana"/>
              </a:rPr>
              <a:t>s</a:t>
            </a:r>
            <a:r>
              <a:rPr lang="en-US" sz="2400" spc="-625" dirty="0">
                <a:latin typeface="Verdana"/>
                <a:cs typeface="Verdana"/>
              </a:rPr>
              <a:t>  </a:t>
            </a:r>
            <a:r>
              <a:rPr sz="2400" spc="-625" dirty="0">
                <a:latin typeface="Verdana"/>
                <a:cs typeface="Verdana"/>
              </a:rPr>
              <a:t>e</a:t>
            </a:r>
            <a:r>
              <a:rPr lang="en-US" sz="2400" spc="-625" dirty="0">
                <a:latin typeface="Verdana"/>
                <a:cs typeface="Verdana"/>
              </a:rPr>
              <a:t>  </a:t>
            </a:r>
            <a:r>
              <a:rPr sz="2400" spc="-625" dirty="0">
                <a:latin typeface="Verdana"/>
                <a:cs typeface="Verdana"/>
              </a:rPr>
              <a:t>t</a:t>
            </a:r>
            <a:r>
              <a:rPr lang="en-US" sz="2400" spc="-625" dirty="0">
                <a:latin typeface="Verdana"/>
                <a:cs typeface="Verdana"/>
              </a:rPr>
              <a:t> </a:t>
            </a:r>
            <a:r>
              <a:rPr sz="2400" spc="-625" dirty="0">
                <a:latin typeface="Verdana"/>
                <a:cs typeface="Verdana"/>
              </a:rPr>
              <a:t>  </a:t>
            </a:r>
            <a:r>
              <a:rPr sz="2400" spc="-204" dirty="0">
                <a:latin typeface="Verdana"/>
                <a:cs typeface="Verdana"/>
              </a:rPr>
              <a:t>(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bits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which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1)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it.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N,Print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following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pattern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(FOR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5)</a:t>
            </a: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</a:pPr>
            <a:r>
              <a:rPr sz="2200" spc="-40" dirty="0">
                <a:latin typeface="Verdana"/>
                <a:cs typeface="Verdana"/>
              </a:rPr>
              <a:t>ABCDEEDCBA</a:t>
            </a:r>
            <a:endParaRPr sz="2200" dirty="0">
              <a:latin typeface="Verdana"/>
              <a:cs typeface="Verdana"/>
            </a:endParaRPr>
          </a:p>
          <a:p>
            <a:pPr marL="309880" marR="4870450">
              <a:lnSpc>
                <a:spcPct val="120000"/>
              </a:lnSpc>
            </a:pPr>
            <a:r>
              <a:rPr sz="2200" spc="85" dirty="0">
                <a:latin typeface="Verdana"/>
                <a:cs typeface="Verdana"/>
              </a:rPr>
              <a:t>A</a:t>
            </a:r>
            <a:r>
              <a:rPr sz="2200" spc="-35" dirty="0">
                <a:latin typeface="Verdana"/>
                <a:cs typeface="Verdana"/>
              </a:rPr>
              <a:t>BCD</a:t>
            </a:r>
            <a:r>
              <a:rPr sz="2200" spc="-4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5" dirty="0">
                <a:latin typeface="Verdana"/>
                <a:cs typeface="Verdana"/>
              </a:rPr>
              <a:t>B</a:t>
            </a:r>
            <a:r>
              <a:rPr sz="2200" spc="80" dirty="0">
                <a:latin typeface="Verdana"/>
                <a:cs typeface="Verdana"/>
              </a:rPr>
              <a:t>A  </a:t>
            </a:r>
            <a:r>
              <a:rPr sz="2200" spc="30" dirty="0">
                <a:latin typeface="Verdana"/>
                <a:cs typeface="Verdana"/>
              </a:rPr>
              <a:t>ABCCBA  </a:t>
            </a:r>
            <a:r>
              <a:rPr sz="2200" spc="-75" dirty="0">
                <a:latin typeface="Verdana"/>
                <a:cs typeface="Verdana"/>
              </a:rPr>
              <a:t>ABBA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85" dirty="0">
                <a:latin typeface="Verdana"/>
                <a:cs typeface="Verdana"/>
              </a:rPr>
              <a:t>AA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001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What </a:t>
            </a:r>
            <a:r>
              <a:rPr spc="-335" dirty="0"/>
              <a:t>is </a:t>
            </a:r>
            <a:r>
              <a:rPr spc="-110" dirty="0"/>
              <a:t>next </a:t>
            </a:r>
            <a:r>
              <a:rPr spc="-85" dirty="0"/>
              <a:t>class</a:t>
            </a:r>
            <a:r>
              <a:rPr spc="-530" dirty="0"/>
              <a:t> </a:t>
            </a:r>
            <a:r>
              <a:rPr spc="75" dirty="0"/>
              <a:t>about?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445706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75" dirty="0">
                <a:latin typeface="Verdana"/>
                <a:cs typeface="Verdana"/>
              </a:rPr>
              <a:t>Some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more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c</a:t>
            </a:r>
            <a:r>
              <a:rPr lang="en-US" sz="2400" spc="-52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o</a:t>
            </a:r>
            <a:r>
              <a:rPr lang="en-US" sz="2400" spc="-52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n</a:t>
            </a:r>
            <a:r>
              <a:rPr lang="en-US" sz="2400" spc="-52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s</a:t>
            </a:r>
            <a:r>
              <a:rPr lang="en-US" sz="2400" spc="-52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t</a:t>
            </a:r>
            <a:r>
              <a:rPr lang="en-US" sz="2400" spc="-52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r</a:t>
            </a:r>
            <a:r>
              <a:rPr lang="en-US" sz="2400" spc="-52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u</a:t>
            </a:r>
            <a:r>
              <a:rPr lang="en-US" sz="2400" spc="-52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c</a:t>
            </a:r>
            <a:r>
              <a:rPr lang="en-US" sz="2400" spc="-52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t</a:t>
            </a:r>
            <a:r>
              <a:rPr lang="en-US" sz="2400" spc="-52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Verdana"/>
                <a:cs typeface="Verdana"/>
              </a:rPr>
              <a:t>Arrays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4634"/>
            <a:ext cx="2152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</a:t>
            </a:r>
            <a:r>
              <a:rPr sz="3200" spc="-3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You!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9200" y="4800600"/>
            <a:ext cx="27432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0" dirty="0">
                <a:solidFill>
                  <a:srgbClr val="0D0D0D"/>
                </a:solidFill>
                <a:latin typeface="Verdana"/>
                <a:cs typeface="Verdana"/>
              </a:rPr>
              <a:t>Kartik Mathur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0" dirty="0">
                <a:solidFill>
                  <a:srgbClr val="0D0D0D"/>
                </a:solidFill>
                <a:latin typeface="Verdana"/>
                <a:cs typeface="Verdana"/>
                <a:hlinkClick r:id="rId2"/>
              </a:rPr>
              <a:t>kartik.mathur@codingblocks.com</a:t>
            </a:r>
            <a:endParaRPr lang="en-US" sz="1200" spc="-20" dirty="0">
              <a:solidFill>
                <a:srgbClr val="0D0D0D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0" dirty="0">
                <a:solidFill>
                  <a:srgbClr val="0D0D0D"/>
                </a:solidFill>
                <a:latin typeface="Verdana"/>
                <a:cs typeface="Verdana"/>
              </a:rPr>
              <a:t>+91-9560196180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760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Brain</a:t>
            </a:r>
            <a:r>
              <a:rPr spc="-290" dirty="0"/>
              <a:t> </a:t>
            </a:r>
            <a:r>
              <a:rPr spc="-140" dirty="0"/>
              <a:t>Teasers?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033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55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5: </a:t>
            </a:r>
            <a:r>
              <a:rPr spc="-45" dirty="0"/>
              <a:t>Circular </a:t>
            </a:r>
            <a:r>
              <a:rPr spc="-30" dirty="0"/>
              <a:t>Jail</a:t>
            </a:r>
            <a:r>
              <a:rPr spc="-530" dirty="0"/>
              <a:t> </a:t>
            </a:r>
            <a:r>
              <a:rPr spc="15" dirty="0"/>
              <a:t>Cell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35354"/>
            <a:ext cx="6897370" cy="411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110" dirty="0">
                <a:latin typeface="Verdana"/>
                <a:cs typeface="Verdana"/>
              </a:rPr>
              <a:t>There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circular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jail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with</a:t>
            </a:r>
            <a:r>
              <a:rPr sz="2200" spc="-190" dirty="0">
                <a:latin typeface="Verdana"/>
                <a:cs typeface="Verdana"/>
              </a:rPr>
              <a:t> 100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cells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numbered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0" dirty="0">
                <a:latin typeface="Verdana"/>
                <a:cs typeface="Verdana"/>
              </a:rPr>
              <a:t>1-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90000"/>
              </a:lnSpc>
              <a:spcBef>
                <a:spcPts val="130"/>
              </a:spcBef>
            </a:pPr>
            <a:r>
              <a:rPr sz="2200" spc="-190" dirty="0">
                <a:latin typeface="Verdana"/>
                <a:cs typeface="Verdana"/>
              </a:rPr>
              <a:t>100. </a:t>
            </a:r>
            <a:r>
              <a:rPr sz="2200" spc="40" dirty="0">
                <a:latin typeface="Verdana"/>
                <a:cs typeface="Verdana"/>
              </a:rPr>
              <a:t>Each </a:t>
            </a:r>
            <a:r>
              <a:rPr sz="2200" spc="15" dirty="0">
                <a:latin typeface="Verdana"/>
                <a:cs typeface="Verdana"/>
              </a:rPr>
              <a:t>cell </a:t>
            </a:r>
            <a:r>
              <a:rPr sz="2200" spc="-55" dirty="0">
                <a:latin typeface="Verdana"/>
                <a:cs typeface="Verdana"/>
              </a:rPr>
              <a:t>has </a:t>
            </a:r>
            <a:r>
              <a:rPr sz="2200" spc="55" dirty="0">
                <a:latin typeface="Verdana"/>
                <a:cs typeface="Verdana"/>
              </a:rPr>
              <a:t>an </a:t>
            </a:r>
            <a:r>
              <a:rPr sz="2200" spc="-20" dirty="0">
                <a:latin typeface="Verdana"/>
                <a:cs typeface="Verdana"/>
              </a:rPr>
              <a:t>inmate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25" dirty="0">
                <a:latin typeface="Verdana"/>
                <a:cs typeface="Verdana"/>
              </a:rPr>
              <a:t>is  </a:t>
            </a:r>
            <a:r>
              <a:rPr sz="2200" spc="5" dirty="0">
                <a:latin typeface="Verdana"/>
                <a:cs typeface="Verdana"/>
              </a:rPr>
              <a:t>locked. </a:t>
            </a:r>
            <a:r>
              <a:rPr sz="2200" spc="75" dirty="0">
                <a:latin typeface="Verdana"/>
                <a:cs typeface="Verdana"/>
              </a:rPr>
              <a:t>One </a:t>
            </a:r>
            <a:r>
              <a:rPr sz="2200" spc="-55" dirty="0">
                <a:latin typeface="Verdana"/>
                <a:cs typeface="Verdana"/>
              </a:rPr>
              <a:t>night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110" dirty="0">
                <a:latin typeface="Verdana"/>
                <a:cs typeface="Verdana"/>
              </a:rPr>
              <a:t>jailor </a:t>
            </a:r>
            <a:r>
              <a:rPr sz="2200" spc="-50" dirty="0">
                <a:latin typeface="Verdana"/>
                <a:cs typeface="Verdana"/>
              </a:rPr>
              <a:t>gets </a:t>
            </a:r>
            <a:r>
              <a:rPr sz="2200" spc="-95" dirty="0">
                <a:latin typeface="Verdana"/>
                <a:cs typeface="Verdana"/>
              </a:rPr>
              <a:t>drunk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160" dirty="0">
                <a:latin typeface="Verdana"/>
                <a:cs typeface="Verdana"/>
              </a:rPr>
              <a:t>starts  </a:t>
            </a:r>
            <a:r>
              <a:rPr sz="2200" spc="-80" dirty="0">
                <a:latin typeface="Verdana"/>
                <a:cs typeface="Verdana"/>
              </a:rPr>
              <a:t>running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around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jail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in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circles.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45" dirty="0">
                <a:latin typeface="Verdana"/>
                <a:cs typeface="Verdana"/>
              </a:rPr>
              <a:t>In</a:t>
            </a:r>
            <a:r>
              <a:rPr sz="2200" spc="-170" dirty="0">
                <a:latin typeface="Verdana"/>
                <a:cs typeface="Verdana"/>
              </a:rPr>
              <a:t> his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first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round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he  </a:t>
            </a:r>
            <a:r>
              <a:rPr sz="2200" dirty="0">
                <a:latin typeface="Verdana"/>
                <a:cs typeface="Verdana"/>
              </a:rPr>
              <a:t>opens </a:t>
            </a:r>
            <a:r>
              <a:rPr sz="2200" spc="125" dirty="0">
                <a:latin typeface="Verdana"/>
                <a:cs typeface="Verdana"/>
              </a:rPr>
              <a:t>each </a:t>
            </a:r>
            <a:r>
              <a:rPr sz="2200" spc="-35" dirty="0">
                <a:latin typeface="Verdana"/>
                <a:cs typeface="Verdana"/>
              </a:rPr>
              <a:t>door. </a:t>
            </a:r>
            <a:r>
              <a:rPr sz="2200" spc="-245" dirty="0">
                <a:latin typeface="Verdana"/>
                <a:cs typeface="Verdana"/>
              </a:rPr>
              <a:t>In </a:t>
            </a:r>
            <a:r>
              <a:rPr sz="2200" spc="-170" dirty="0">
                <a:latin typeface="Verdana"/>
                <a:cs typeface="Verdana"/>
              </a:rPr>
              <a:t>his </a:t>
            </a:r>
            <a:r>
              <a:rPr sz="2200" spc="40" dirty="0">
                <a:latin typeface="Verdana"/>
                <a:cs typeface="Verdana"/>
              </a:rPr>
              <a:t>second </a:t>
            </a:r>
            <a:r>
              <a:rPr sz="2200" spc="-35" dirty="0">
                <a:latin typeface="Verdana"/>
                <a:cs typeface="Verdana"/>
              </a:rPr>
              <a:t>round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spc="-190" dirty="0">
                <a:latin typeface="Verdana"/>
                <a:cs typeface="Verdana"/>
              </a:rPr>
              <a:t>visits  </a:t>
            </a:r>
            <a:r>
              <a:rPr sz="2200" spc="-50" dirty="0">
                <a:latin typeface="Verdana"/>
                <a:cs typeface="Verdana"/>
              </a:rPr>
              <a:t>every </a:t>
            </a:r>
            <a:r>
              <a:rPr sz="2200" spc="-40" dirty="0">
                <a:latin typeface="Verdana"/>
                <a:cs typeface="Verdana"/>
              </a:rPr>
              <a:t>2nd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15" dirty="0">
                <a:latin typeface="Verdana"/>
                <a:cs typeface="Verdana"/>
              </a:rPr>
              <a:t>(2,4,6---)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165" dirty="0">
                <a:latin typeface="Verdana"/>
                <a:cs typeface="Verdana"/>
              </a:rPr>
              <a:t>shuts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35" dirty="0">
                <a:latin typeface="Verdana"/>
                <a:cs typeface="Verdana"/>
              </a:rPr>
              <a:t>door. </a:t>
            </a:r>
            <a:r>
              <a:rPr sz="2200" spc="-245" dirty="0">
                <a:latin typeface="Verdana"/>
                <a:cs typeface="Verdana"/>
              </a:rPr>
              <a:t>In </a:t>
            </a:r>
            <a:r>
              <a:rPr sz="2200" spc="-20" dirty="0">
                <a:latin typeface="Verdana"/>
                <a:cs typeface="Verdana"/>
              </a:rPr>
              <a:t>the  </a:t>
            </a:r>
            <a:r>
              <a:rPr sz="2200" spc="-114" dirty="0">
                <a:latin typeface="Verdana"/>
                <a:cs typeface="Verdana"/>
              </a:rPr>
              <a:t>3rd </a:t>
            </a:r>
            <a:r>
              <a:rPr sz="2200" spc="-35" dirty="0">
                <a:latin typeface="Verdana"/>
                <a:cs typeface="Verdana"/>
              </a:rPr>
              <a:t>round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spc="-185" dirty="0">
                <a:latin typeface="Verdana"/>
                <a:cs typeface="Verdana"/>
              </a:rPr>
              <a:t>visits </a:t>
            </a:r>
            <a:r>
              <a:rPr sz="2200" spc="-50" dirty="0">
                <a:latin typeface="Verdana"/>
                <a:cs typeface="Verdana"/>
              </a:rPr>
              <a:t>every </a:t>
            </a:r>
            <a:r>
              <a:rPr sz="2200" spc="-114" dirty="0">
                <a:latin typeface="Verdana"/>
                <a:cs typeface="Verdana"/>
              </a:rPr>
              <a:t>3rd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15" dirty="0">
                <a:latin typeface="Verdana"/>
                <a:cs typeface="Verdana"/>
              </a:rPr>
              <a:t>(3,6,9---)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120" dirty="0">
                <a:latin typeface="Verdana"/>
                <a:cs typeface="Verdana"/>
              </a:rPr>
              <a:t>if 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-140" dirty="0">
                <a:latin typeface="Verdana"/>
                <a:cs typeface="Verdana"/>
              </a:rPr>
              <a:t>shut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dirty="0">
                <a:latin typeface="Verdana"/>
                <a:cs typeface="Verdana"/>
              </a:rPr>
              <a:t>opens </a:t>
            </a:r>
            <a:r>
              <a:rPr sz="2200" spc="-155" dirty="0">
                <a:latin typeface="Verdana"/>
                <a:cs typeface="Verdana"/>
              </a:rPr>
              <a:t>it, </a:t>
            </a:r>
            <a:r>
              <a:rPr sz="2200" spc="-120" dirty="0">
                <a:latin typeface="Verdana"/>
                <a:cs typeface="Verdana"/>
              </a:rPr>
              <a:t>if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70" dirty="0">
                <a:latin typeface="Verdana"/>
                <a:cs typeface="Verdana"/>
              </a:rPr>
              <a:t>open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spc="-170" dirty="0">
                <a:latin typeface="Verdana"/>
                <a:cs typeface="Verdana"/>
              </a:rPr>
              <a:t>shuts </a:t>
            </a:r>
            <a:r>
              <a:rPr sz="2200" spc="-155" dirty="0">
                <a:latin typeface="Verdana"/>
                <a:cs typeface="Verdana"/>
              </a:rPr>
              <a:t>it.  </a:t>
            </a:r>
            <a:r>
              <a:rPr sz="2200" spc="-235" dirty="0">
                <a:latin typeface="Verdana"/>
                <a:cs typeface="Verdana"/>
              </a:rPr>
              <a:t>This </a:t>
            </a:r>
            <a:r>
              <a:rPr sz="2200" spc="-30" dirty="0">
                <a:latin typeface="Verdana"/>
                <a:cs typeface="Verdana"/>
              </a:rPr>
              <a:t>continues </a:t>
            </a:r>
            <a:r>
              <a:rPr sz="2200" spc="-90" dirty="0">
                <a:latin typeface="Verdana"/>
                <a:cs typeface="Verdana"/>
              </a:rPr>
              <a:t>for </a:t>
            </a:r>
            <a:r>
              <a:rPr sz="2200" spc="-190" dirty="0">
                <a:latin typeface="Verdana"/>
                <a:cs typeface="Verdana"/>
              </a:rPr>
              <a:t>100 </a:t>
            </a:r>
            <a:r>
              <a:rPr sz="2200" spc="-75" dirty="0">
                <a:latin typeface="Verdana"/>
                <a:cs typeface="Verdana"/>
              </a:rPr>
              <a:t>rounds </a:t>
            </a:r>
            <a:r>
              <a:rPr sz="2200" spc="-135" dirty="0">
                <a:latin typeface="Verdana"/>
                <a:cs typeface="Verdana"/>
              </a:rPr>
              <a:t>(i.e. </a:t>
            </a:r>
            <a:r>
              <a:rPr sz="2200" spc="-195" dirty="0">
                <a:latin typeface="Verdana"/>
                <a:cs typeface="Verdana"/>
              </a:rPr>
              <a:t>4,8,12 </a:t>
            </a:r>
            <a:r>
              <a:rPr sz="2200" spc="-305" dirty="0">
                <a:latin typeface="Verdana"/>
                <a:cs typeface="Verdana"/>
              </a:rPr>
              <a:t>---; </a:t>
            </a:r>
            <a:r>
              <a:rPr sz="2200" spc="-195" dirty="0">
                <a:latin typeface="Verdana"/>
                <a:cs typeface="Verdana"/>
              </a:rPr>
              <a:t>5,10,15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270" dirty="0">
                <a:latin typeface="Verdana"/>
                <a:cs typeface="Verdana"/>
              </a:rPr>
              <a:t>-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245"/>
              </a:lnSpc>
            </a:pPr>
            <a:r>
              <a:rPr sz="2200" spc="-315" dirty="0">
                <a:latin typeface="Verdana"/>
                <a:cs typeface="Verdana"/>
              </a:rPr>
              <a:t>--; </a:t>
            </a:r>
            <a:r>
              <a:rPr sz="2200" spc="-305" dirty="0">
                <a:latin typeface="Verdana"/>
                <a:cs typeface="Verdana"/>
              </a:rPr>
              <a:t>---; </a:t>
            </a:r>
            <a:r>
              <a:rPr sz="2200" spc="-190" dirty="0">
                <a:latin typeface="Verdana"/>
                <a:cs typeface="Verdana"/>
              </a:rPr>
              <a:t>49,98 </a:t>
            </a:r>
            <a:r>
              <a:rPr sz="2200" spc="-30" dirty="0">
                <a:latin typeface="Verdana"/>
                <a:cs typeface="Verdana"/>
              </a:rPr>
              <a:t>etc.)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30" dirty="0">
                <a:latin typeface="Verdana"/>
                <a:cs typeface="Verdana"/>
              </a:rPr>
              <a:t>exhausted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110" dirty="0">
                <a:latin typeface="Verdana"/>
                <a:cs typeface="Verdana"/>
              </a:rPr>
              <a:t>jailor</a:t>
            </a:r>
            <a:r>
              <a:rPr sz="2200" spc="-465" dirty="0">
                <a:latin typeface="Verdana"/>
                <a:cs typeface="Verdana"/>
              </a:rPr>
              <a:t> </a:t>
            </a:r>
            <a:r>
              <a:rPr sz="2200" spc="-110" dirty="0">
                <a:latin typeface="Verdana"/>
                <a:cs typeface="Verdana"/>
              </a:rPr>
              <a:t>falls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10"/>
              </a:lnSpc>
            </a:pPr>
            <a:r>
              <a:rPr sz="2200" dirty="0">
                <a:latin typeface="Verdana"/>
                <a:cs typeface="Verdana"/>
              </a:rPr>
              <a:t>down.</a:t>
            </a:r>
            <a:endParaRPr sz="2200">
              <a:latin typeface="Verdana"/>
              <a:cs typeface="Verdana"/>
            </a:endParaRPr>
          </a:p>
          <a:p>
            <a:pPr marL="12700" marR="1013460">
              <a:lnSpc>
                <a:spcPct val="110000"/>
              </a:lnSpc>
              <a:spcBef>
                <a:spcPts val="15"/>
              </a:spcBef>
            </a:pPr>
            <a:r>
              <a:rPr sz="2200" b="1" spc="-5" dirty="0">
                <a:latin typeface="Arial"/>
                <a:cs typeface="Arial"/>
              </a:rPr>
              <a:t>How </a:t>
            </a:r>
            <a:r>
              <a:rPr sz="2200" b="1" spc="85" dirty="0">
                <a:latin typeface="Arial"/>
                <a:cs typeface="Arial"/>
              </a:rPr>
              <a:t>many </a:t>
            </a:r>
            <a:r>
              <a:rPr sz="2200" b="1" spc="-70" dirty="0">
                <a:latin typeface="Arial"/>
                <a:cs typeface="Arial"/>
              </a:rPr>
              <a:t>prisoners </a:t>
            </a:r>
            <a:r>
              <a:rPr sz="2200" b="1" spc="-5" dirty="0">
                <a:latin typeface="Arial"/>
                <a:cs typeface="Arial"/>
              </a:rPr>
              <a:t>found </a:t>
            </a:r>
            <a:r>
              <a:rPr sz="2200" b="1" spc="-35" dirty="0">
                <a:latin typeface="Arial"/>
                <a:cs typeface="Arial"/>
              </a:rPr>
              <a:t>their </a:t>
            </a:r>
            <a:r>
              <a:rPr sz="2200" b="1" spc="-45" dirty="0">
                <a:latin typeface="Arial"/>
                <a:cs typeface="Arial"/>
              </a:rPr>
              <a:t>doors </a:t>
            </a:r>
            <a:r>
              <a:rPr sz="2200" b="1" spc="75" dirty="0">
                <a:latin typeface="Arial"/>
                <a:cs typeface="Arial"/>
              </a:rPr>
              <a:t>open  </a:t>
            </a:r>
            <a:r>
              <a:rPr sz="2200" b="1" spc="5" dirty="0">
                <a:latin typeface="Arial"/>
                <a:cs typeface="Arial"/>
              </a:rPr>
              <a:t>after </a:t>
            </a:r>
            <a:r>
              <a:rPr sz="2200" b="1" dirty="0">
                <a:latin typeface="Arial"/>
                <a:cs typeface="Arial"/>
              </a:rPr>
              <a:t>100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60" dirty="0">
                <a:latin typeface="Arial"/>
                <a:cs typeface="Arial"/>
              </a:rPr>
              <a:t>rounds?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2024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6: </a:t>
            </a:r>
            <a:r>
              <a:rPr spc="40" dirty="0"/>
              <a:t>Greedy</a:t>
            </a:r>
            <a:r>
              <a:rPr spc="-350" dirty="0"/>
              <a:t> </a:t>
            </a:r>
            <a:r>
              <a:rPr spc="-125" dirty="0"/>
              <a:t>Pirates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4470" marR="5080">
              <a:lnSpc>
                <a:spcPct val="90000"/>
              </a:lnSpc>
              <a:spcBef>
                <a:spcPts val="385"/>
              </a:spcBef>
            </a:pPr>
            <a:r>
              <a:rPr sz="2400" spc="130" dirty="0"/>
              <a:t>A </a:t>
            </a:r>
            <a:r>
              <a:rPr sz="2400" spc="-25" dirty="0"/>
              <a:t>pirate </a:t>
            </a:r>
            <a:r>
              <a:rPr sz="2400" spc="-100" dirty="0"/>
              <a:t>ship </a:t>
            </a:r>
            <a:r>
              <a:rPr sz="2400" spc="-10" dirty="0"/>
              <a:t>captures </a:t>
            </a:r>
            <a:r>
              <a:rPr sz="2400" spc="195" dirty="0"/>
              <a:t>a </a:t>
            </a:r>
            <a:r>
              <a:rPr sz="2400" spc="-85" dirty="0"/>
              <a:t>treasure </a:t>
            </a:r>
            <a:r>
              <a:rPr sz="2400" spc="10" dirty="0"/>
              <a:t>of </a:t>
            </a:r>
            <a:r>
              <a:rPr sz="2400" spc="-204" dirty="0"/>
              <a:t>1000  </a:t>
            </a:r>
            <a:r>
              <a:rPr sz="2400" spc="45" dirty="0"/>
              <a:t>golden </a:t>
            </a:r>
            <a:r>
              <a:rPr sz="2400" spc="-55" dirty="0"/>
              <a:t>coins. </a:t>
            </a:r>
            <a:r>
              <a:rPr sz="2400" spc="-135" dirty="0"/>
              <a:t>The </a:t>
            </a:r>
            <a:r>
              <a:rPr sz="2400" spc="-85" dirty="0"/>
              <a:t>treasure </a:t>
            </a:r>
            <a:r>
              <a:rPr sz="2400" spc="-60" dirty="0"/>
              <a:t>has </a:t>
            </a:r>
            <a:r>
              <a:rPr sz="2400" spc="-10" dirty="0"/>
              <a:t>to </a:t>
            </a:r>
            <a:r>
              <a:rPr sz="2400" spc="130" dirty="0"/>
              <a:t>be </a:t>
            </a:r>
            <a:r>
              <a:rPr sz="2400" spc="-135" dirty="0"/>
              <a:t>split  </a:t>
            </a:r>
            <a:r>
              <a:rPr sz="2400" spc="55" dirty="0"/>
              <a:t>among </a:t>
            </a:r>
            <a:r>
              <a:rPr sz="2400" spc="-20" dirty="0"/>
              <a:t>the </a:t>
            </a:r>
            <a:r>
              <a:rPr sz="2400" spc="-200" dirty="0"/>
              <a:t>5 </a:t>
            </a:r>
            <a:r>
              <a:rPr sz="2400" spc="-110" dirty="0"/>
              <a:t>pirates: </a:t>
            </a:r>
            <a:r>
              <a:rPr sz="2400" spc="-204" dirty="0"/>
              <a:t>1, 2, </a:t>
            </a:r>
            <a:r>
              <a:rPr sz="2400" spc="-200" dirty="0"/>
              <a:t>3, </a:t>
            </a:r>
            <a:r>
              <a:rPr sz="2400" spc="-204" dirty="0"/>
              <a:t>4, </a:t>
            </a:r>
            <a:r>
              <a:rPr sz="2400" spc="90" dirty="0"/>
              <a:t>and </a:t>
            </a:r>
            <a:r>
              <a:rPr sz="2400" spc="-200" dirty="0"/>
              <a:t>5 </a:t>
            </a:r>
            <a:r>
              <a:rPr sz="2400" spc="-110" dirty="0"/>
              <a:t>in </a:t>
            </a:r>
            <a:r>
              <a:rPr sz="2400" spc="-45" dirty="0"/>
              <a:t>order  </a:t>
            </a:r>
            <a:r>
              <a:rPr sz="2400" spc="10" dirty="0"/>
              <a:t>of </a:t>
            </a:r>
            <a:r>
              <a:rPr sz="2400" spc="-120" dirty="0"/>
              <a:t>rank. </a:t>
            </a:r>
            <a:r>
              <a:rPr sz="2400" spc="-135" dirty="0"/>
              <a:t>The </a:t>
            </a:r>
            <a:r>
              <a:rPr sz="2400" spc="-65" dirty="0"/>
              <a:t>pirates </a:t>
            </a:r>
            <a:r>
              <a:rPr sz="2400" spc="50" dirty="0"/>
              <a:t>have </a:t>
            </a:r>
            <a:r>
              <a:rPr sz="2400" spc="-20" dirty="0"/>
              <a:t>the </a:t>
            </a:r>
            <a:r>
              <a:rPr sz="2400" spc="-35" dirty="0"/>
              <a:t>following  </a:t>
            </a:r>
            <a:r>
              <a:rPr sz="2400" spc="-50" dirty="0"/>
              <a:t>important </a:t>
            </a:r>
            <a:r>
              <a:rPr sz="2400" spc="-60" dirty="0"/>
              <a:t>characteristics: </a:t>
            </a:r>
            <a:r>
              <a:rPr sz="2400" spc="-110" dirty="0"/>
              <a:t>infinitely </a:t>
            </a:r>
            <a:r>
              <a:rPr sz="2400" spc="-145" dirty="0"/>
              <a:t>smart,  </a:t>
            </a:r>
            <a:r>
              <a:rPr sz="2400" spc="-90" dirty="0"/>
              <a:t>bloodthirsty, </a:t>
            </a:r>
            <a:r>
              <a:rPr sz="2400" spc="-20" dirty="0"/>
              <a:t>greedy. </a:t>
            </a:r>
            <a:r>
              <a:rPr sz="2400" spc="-120" dirty="0"/>
              <a:t>Starting </a:t>
            </a:r>
            <a:r>
              <a:rPr sz="2400" spc="-85" dirty="0"/>
              <a:t>with </a:t>
            </a:r>
            <a:r>
              <a:rPr sz="2400" spc="-25" dirty="0"/>
              <a:t>pirate </a:t>
            </a:r>
            <a:r>
              <a:rPr sz="2400" spc="-195" dirty="0"/>
              <a:t>5 </a:t>
            </a:r>
            <a:r>
              <a:rPr sz="2400" spc="-50" dirty="0"/>
              <a:t>they  </a:t>
            </a:r>
            <a:r>
              <a:rPr sz="2400" spc="145" dirty="0"/>
              <a:t>can </a:t>
            </a:r>
            <a:r>
              <a:rPr sz="2400" spc="5" dirty="0"/>
              <a:t>make </a:t>
            </a:r>
            <a:r>
              <a:rPr sz="2400" spc="195" dirty="0"/>
              <a:t>a </a:t>
            </a:r>
            <a:r>
              <a:rPr sz="2400" spc="-20" dirty="0"/>
              <a:t>proposal </a:t>
            </a:r>
            <a:r>
              <a:rPr sz="2400" spc="30" dirty="0"/>
              <a:t>how </a:t>
            </a:r>
            <a:r>
              <a:rPr sz="2400" spc="-10" dirty="0"/>
              <a:t>to </a:t>
            </a:r>
            <a:r>
              <a:rPr sz="2400" spc="-135" dirty="0"/>
              <a:t>split </a:t>
            </a:r>
            <a:r>
              <a:rPr sz="2400" spc="40" dirty="0"/>
              <a:t>up </a:t>
            </a:r>
            <a:r>
              <a:rPr sz="2400" spc="-20" dirty="0"/>
              <a:t>the  </a:t>
            </a:r>
            <a:r>
              <a:rPr sz="2400" spc="-100" dirty="0"/>
              <a:t>treasure.</a:t>
            </a:r>
            <a:r>
              <a:rPr sz="2400" spc="-175" dirty="0"/>
              <a:t> </a:t>
            </a:r>
            <a:r>
              <a:rPr sz="2400" spc="-254" dirty="0"/>
              <a:t>This</a:t>
            </a:r>
            <a:r>
              <a:rPr sz="2400" spc="-190" dirty="0"/>
              <a:t> </a:t>
            </a:r>
            <a:r>
              <a:rPr sz="2400" spc="-20" dirty="0"/>
              <a:t>proposal</a:t>
            </a:r>
            <a:r>
              <a:rPr sz="2400" spc="-160" dirty="0"/>
              <a:t> </a:t>
            </a:r>
            <a:r>
              <a:rPr sz="2400" spc="145" dirty="0"/>
              <a:t>can</a:t>
            </a:r>
            <a:r>
              <a:rPr sz="2400" spc="-175" dirty="0"/>
              <a:t> </a:t>
            </a:r>
            <a:r>
              <a:rPr sz="2400" spc="-70" dirty="0"/>
              <a:t>either</a:t>
            </a:r>
            <a:r>
              <a:rPr sz="2400" spc="-204" dirty="0"/>
              <a:t> </a:t>
            </a:r>
            <a:r>
              <a:rPr sz="2400" spc="130" dirty="0"/>
              <a:t>be</a:t>
            </a:r>
            <a:r>
              <a:rPr sz="2400" spc="-170" dirty="0"/>
              <a:t> </a:t>
            </a:r>
            <a:r>
              <a:rPr sz="2400" spc="150" dirty="0"/>
              <a:t>accepted  </a:t>
            </a:r>
            <a:r>
              <a:rPr sz="2400" spc="-95" dirty="0"/>
              <a:t>or</a:t>
            </a:r>
            <a:r>
              <a:rPr sz="2400" spc="-185" dirty="0"/>
              <a:t> </a:t>
            </a:r>
            <a:r>
              <a:rPr sz="2400" spc="-20" dirty="0"/>
              <a:t>the</a:t>
            </a:r>
            <a:r>
              <a:rPr sz="2400" spc="-180" dirty="0"/>
              <a:t> </a:t>
            </a:r>
            <a:r>
              <a:rPr sz="2400" spc="-25" dirty="0"/>
              <a:t>pirate</a:t>
            </a:r>
            <a:r>
              <a:rPr sz="2400" spc="-204" dirty="0"/>
              <a:t> </a:t>
            </a:r>
            <a:r>
              <a:rPr sz="2400" spc="-240" dirty="0"/>
              <a:t>is</a:t>
            </a:r>
            <a:r>
              <a:rPr sz="2400" spc="-204" dirty="0"/>
              <a:t> </a:t>
            </a:r>
            <a:r>
              <a:rPr sz="2400" spc="-70" dirty="0"/>
              <a:t>thrown</a:t>
            </a:r>
            <a:r>
              <a:rPr sz="2400" spc="-180" dirty="0"/>
              <a:t> </a:t>
            </a:r>
            <a:r>
              <a:rPr sz="2400" spc="-5" dirty="0"/>
              <a:t>overboard.</a:t>
            </a:r>
            <a:r>
              <a:rPr sz="2400" spc="-204" dirty="0"/>
              <a:t> </a:t>
            </a:r>
            <a:r>
              <a:rPr sz="2400" spc="130" dirty="0"/>
              <a:t>A</a:t>
            </a:r>
            <a:r>
              <a:rPr sz="2400" spc="-175" dirty="0"/>
              <a:t> </a:t>
            </a:r>
            <a:r>
              <a:rPr sz="2400" spc="-15" dirty="0"/>
              <a:t>proposal</a:t>
            </a:r>
            <a:r>
              <a:rPr sz="2400" spc="-180" dirty="0"/>
              <a:t> </a:t>
            </a:r>
            <a:r>
              <a:rPr sz="2400" spc="-240" dirty="0"/>
              <a:t>is  </a:t>
            </a:r>
            <a:r>
              <a:rPr sz="2400" spc="150" dirty="0"/>
              <a:t>accepted </a:t>
            </a:r>
            <a:r>
              <a:rPr sz="2400" spc="-125" dirty="0"/>
              <a:t>if </a:t>
            </a:r>
            <a:r>
              <a:rPr sz="2400" spc="95" dirty="0"/>
              <a:t>and </a:t>
            </a:r>
            <a:r>
              <a:rPr sz="2400" spc="-70" dirty="0"/>
              <a:t>only </a:t>
            </a:r>
            <a:r>
              <a:rPr sz="2400" spc="-125" dirty="0"/>
              <a:t>if </a:t>
            </a:r>
            <a:r>
              <a:rPr sz="2400" spc="195" dirty="0"/>
              <a:t>a </a:t>
            </a:r>
            <a:r>
              <a:rPr sz="2400" spc="-110" dirty="0"/>
              <a:t>majority </a:t>
            </a:r>
            <a:r>
              <a:rPr sz="2400" spc="10" dirty="0"/>
              <a:t>of </a:t>
            </a:r>
            <a:r>
              <a:rPr sz="2400" spc="-20" dirty="0"/>
              <a:t>the  </a:t>
            </a:r>
            <a:r>
              <a:rPr sz="2400" spc="-65" dirty="0"/>
              <a:t>pirates </a:t>
            </a:r>
            <a:r>
              <a:rPr sz="2400" spc="-10" dirty="0"/>
              <a:t>agrees </a:t>
            </a:r>
            <a:r>
              <a:rPr sz="2400" spc="25" dirty="0"/>
              <a:t>on </a:t>
            </a:r>
            <a:r>
              <a:rPr sz="2400" spc="-95" dirty="0"/>
              <a:t>it</a:t>
            </a:r>
            <a:r>
              <a:rPr sz="2400" b="1" spc="-95" dirty="0">
                <a:latin typeface="Arial"/>
                <a:cs typeface="Arial"/>
              </a:rPr>
              <a:t>. </a:t>
            </a:r>
            <a:r>
              <a:rPr sz="2400" b="1" spc="5" dirty="0">
                <a:latin typeface="Arial"/>
                <a:cs typeface="Arial"/>
              </a:rPr>
              <a:t>What proposal </a:t>
            </a:r>
            <a:r>
              <a:rPr sz="2400" b="1" spc="-40" dirty="0">
                <a:latin typeface="Arial"/>
                <a:cs typeface="Arial"/>
              </a:rPr>
              <a:t>should  </a:t>
            </a:r>
            <a:r>
              <a:rPr sz="2400" b="1" spc="30" dirty="0">
                <a:latin typeface="Arial"/>
                <a:cs typeface="Arial"/>
              </a:rPr>
              <a:t>pirate </a:t>
            </a:r>
            <a:r>
              <a:rPr sz="2400" b="1" spc="5" dirty="0">
                <a:latin typeface="Arial"/>
                <a:cs typeface="Arial"/>
              </a:rPr>
              <a:t>5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100" dirty="0">
                <a:latin typeface="Arial"/>
                <a:cs typeface="Arial"/>
              </a:rPr>
              <a:t>make?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372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7: </a:t>
            </a:r>
            <a:r>
              <a:rPr spc="-180" dirty="0"/>
              <a:t>Infinite </a:t>
            </a:r>
            <a:r>
              <a:rPr spc="-55" dirty="0"/>
              <a:t>Quarter</a:t>
            </a:r>
            <a:r>
              <a:rPr spc="-390" dirty="0"/>
              <a:t> </a:t>
            </a:r>
            <a:r>
              <a:rPr spc="45" dirty="0"/>
              <a:t>Sequence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4470" marR="5080">
              <a:lnSpc>
                <a:spcPct val="90100"/>
              </a:lnSpc>
              <a:spcBef>
                <a:spcPts val="355"/>
              </a:spcBef>
            </a:pPr>
            <a:r>
              <a:rPr spc="-5" dirty="0"/>
              <a:t>You </a:t>
            </a:r>
            <a:r>
              <a:rPr dirty="0"/>
              <a:t>are </a:t>
            </a:r>
            <a:r>
              <a:rPr spc="-15" dirty="0"/>
              <a:t>wearing </a:t>
            </a:r>
            <a:r>
              <a:rPr spc="175" dirty="0"/>
              <a:t>a </a:t>
            </a:r>
            <a:r>
              <a:rPr spc="-15" dirty="0"/>
              <a:t>blindfold </a:t>
            </a:r>
            <a:r>
              <a:rPr spc="80" dirty="0"/>
              <a:t>and </a:t>
            </a:r>
            <a:r>
              <a:rPr spc="-50" dirty="0"/>
              <a:t>thick </a:t>
            </a:r>
            <a:r>
              <a:rPr spc="-60" dirty="0"/>
              <a:t>gloves. </a:t>
            </a:r>
            <a:r>
              <a:rPr spc="15" dirty="0"/>
              <a:t>An  </a:t>
            </a:r>
            <a:r>
              <a:rPr spc="-90" dirty="0"/>
              <a:t>infinite </a:t>
            </a:r>
            <a:r>
              <a:rPr spc="-40" dirty="0"/>
              <a:t>number </a:t>
            </a:r>
            <a:r>
              <a:rPr spc="10" dirty="0"/>
              <a:t>of </a:t>
            </a:r>
            <a:r>
              <a:rPr spc="-80" dirty="0"/>
              <a:t>quarters </a:t>
            </a:r>
            <a:r>
              <a:rPr dirty="0"/>
              <a:t>are </a:t>
            </a:r>
            <a:r>
              <a:rPr spc="-5" dirty="0"/>
              <a:t>laid </a:t>
            </a:r>
            <a:r>
              <a:rPr spc="-25" dirty="0"/>
              <a:t>out </a:t>
            </a:r>
            <a:r>
              <a:rPr spc="10" dirty="0"/>
              <a:t>before </a:t>
            </a:r>
            <a:r>
              <a:rPr spc="-35" dirty="0"/>
              <a:t>you  </a:t>
            </a:r>
            <a:r>
              <a:rPr spc="20" dirty="0"/>
              <a:t>on </a:t>
            </a:r>
            <a:r>
              <a:rPr spc="175" dirty="0"/>
              <a:t>a </a:t>
            </a:r>
            <a:r>
              <a:rPr spc="25" dirty="0"/>
              <a:t>table </a:t>
            </a:r>
            <a:r>
              <a:rPr spc="5" dirty="0"/>
              <a:t>of </a:t>
            </a:r>
            <a:r>
              <a:rPr spc="-90" dirty="0"/>
              <a:t>infinite </a:t>
            </a:r>
            <a:r>
              <a:rPr spc="-5" dirty="0"/>
              <a:t>area. </a:t>
            </a:r>
            <a:r>
              <a:rPr spc="-20" dirty="0"/>
              <a:t>Someone </a:t>
            </a:r>
            <a:r>
              <a:rPr spc="-125" dirty="0"/>
              <a:t>tells </a:t>
            </a:r>
            <a:r>
              <a:rPr spc="-35" dirty="0"/>
              <a:t>you </a:t>
            </a:r>
            <a:r>
              <a:rPr spc="-30" dirty="0"/>
              <a:t>that  </a:t>
            </a:r>
            <a:r>
              <a:rPr spc="-185" dirty="0"/>
              <a:t>20 </a:t>
            </a:r>
            <a:r>
              <a:rPr spc="5" dirty="0"/>
              <a:t>of </a:t>
            </a:r>
            <a:r>
              <a:rPr spc="-50" dirty="0"/>
              <a:t>these </a:t>
            </a:r>
            <a:r>
              <a:rPr spc="-80" dirty="0"/>
              <a:t>quarters </a:t>
            </a:r>
            <a:r>
              <a:rPr dirty="0"/>
              <a:t>are </a:t>
            </a:r>
            <a:r>
              <a:rPr spc="-114" dirty="0"/>
              <a:t>tails </a:t>
            </a:r>
            <a:r>
              <a:rPr spc="80" dirty="0"/>
              <a:t>and </a:t>
            </a:r>
            <a:r>
              <a:rPr spc="-20" dirty="0"/>
              <a:t>the </a:t>
            </a:r>
            <a:r>
              <a:rPr spc="-145" dirty="0"/>
              <a:t>rest </a:t>
            </a:r>
            <a:r>
              <a:rPr dirty="0"/>
              <a:t>are  </a:t>
            </a:r>
            <a:r>
              <a:rPr spc="-20" dirty="0"/>
              <a:t>heads.</a:t>
            </a:r>
            <a:r>
              <a:rPr spc="-165" dirty="0"/>
              <a:t> </a:t>
            </a:r>
            <a:r>
              <a:rPr spc="-25" dirty="0"/>
              <a:t>He</a:t>
            </a:r>
            <a:r>
              <a:rPr spc="-170" dirty="0"/>
              <a:t> </a:t>
            </a:r>
            <a:r>
              <a:rPr spc="-140" dirty="0"/>
              <a:t>says</a:t>
            </a:r>
            <a:r>
              <a:rPr spc="-155" dirty="0"/>
              <a:t> </a:t>
            </a:r>
            <a:r>
              <a:rPr spc="-30" dirty="0"/>
              <a:t>that</a:t>
            </a:r>
            <a:r>
              <a:rPr spc="-175" dirty="0"/>
              <a:t> </a:t>
            </a:r>
            <a:r>
              <a:rPr spc="-120" dirty="0"/>
              <a:t>if</a:t>
            </a:r>
            <a:r>
              <a:rPr spc="-180" dirty="0"/>
              <a:t> </a:t>
            </a:r>
            <a:r>
              <a:rPr spc="-35" dirty="0"/>
              <a:t>you</a:t>
            </a:r>
            <a:r>
              <a:rPr spc="-155" dirty="0"/>
              <a:t> </a:t>
            </a:r>
            <a:r>
              <a:rPr spc="130" dirty="0"/>
              <a:t>can</a:t>
            </a:r>
            <a:r>
              <a:rPr spc="-165" dirty="0"/>
              <a:t> </a:t>
            </a:r>
            <a:r>
              <a:rPr spc="-125" dirty="0"/>
              <a:t>split</a:t>
            </a:r>
            <a:r>
              <a:rPr spc="-180" dirty="0"/>
              <a:t> </a:t>
            </a:r>
            <a:r>
              <a:rPr spc="-20" dirty="0"/>
              <a:t>the</a:t>
            </a:r>
            <a:r>
              <a:rPr spc="-180" dirty="0"/>
              <a:t> </a:t>
            </a:r>
            <a:r>
              <a:rPr spc="-80" dirty="0"/>
              <a:t>quarters</a:t>
            </a:r>
            <a:r>
              <a:rPr spc="-165" dirty="0"/>
              <a:t> </a:t>
            </a:r>
            <a:r>
              <a:rPr spc="-55" dirty="0"/>
              <a:t>into  </a:t>
            </a:r>
            <a:r>
              <a:rPr spc="-185" dirty="0"/>
              <a:t>2 </a:t>
            </a:r>
            <a:r>
              <a:rPr spc="-75" dirty="0"/>
              <a:t>piles </a:t>
            </a:r>
            <a:r>
              <a:rPr spc="-20" dirty="0"/>
              <a:t>where the </a:t>
            </a:r>
            <a:r>
              <a:rPr spc="-40" dirty="0"/>
              <a:t>number </a:t>
            </a:r>
            <a:r>
              <a:rPr spc="10" dirty="0"/>
              <a:t>of </a:t>
            </a:r>
            <a:r>
              <a:rPr spc="-114" dirty="0"/>
              <a:t>tails </a:t>
            </a:r>
            <a:r>
              <a:rPr spc="-80" dirty="0"/>
              <a:t>quarters </a:t>
            </a:r>
            <a:r>
              <a:rPr spc="-225" dirty="0"/>
              <a:t>is </a:t>
            </a:r>
            <a:r>
              <a:rPr spc="-20" dirty="0"/>
              <a:t>the  </a:t>
            </a:r>
            <a:r>
              <a:rPr spc="-25" dirty="0"/>
              <a:t>same</a:t>
            </a:r>
            <a:r>
              <a:rPr spc="-170" dirty="0"/>
              <a:t> </a:t>
            </a:r>
            <a:r>
              <a:rPr spc="-105" dirty="0"/>
              <a:t>in</a:t>
            </a:r>
            <a:r>
              <a:rPr spc="-175" dirty="0"/>
              <a:t> </a:t>
            </a:r>
            <a:r>
              <a:rPr spc="10" dirty="0"/>
              <a:t>both</a:t>
            </a:r>
            <a:r>
              <a:rPr spc="-165" dirty="0"/>
              <a:t> </a:t>
            </a:r>
            <a:r>
              <a:rPr spc="-100" dirty="0"/>
              <a:t>piles,</a:t>
            </a:r>
            <a:r>
              <a:rPr spc="-175" dirty="0"/>
              <a:t> </a:t>
            </a:r>
            <a:r>
              <a:rPr spc="-30" dirty="0"/>
              <a:t>then</a:t>
            </a:r>
            <a:r>
              <a:rPr spc="-180" dirty="0"/>
              <a:t> </a:t>
            </a:r>
            <a:r>
              <a:rPr spc="-35" dirty="0"/>
              <a:t>you</a:t>
            </a:r>
            <a:r>
              <a:rPr spc="-150" dirty="0"/>
              <a:t> </a:t>
            </a:r>
            <a:r>
              <a:rPr spc="-65" dirty="0"/>
              <a:t>win</a:t>
            </a:r>
            <a:r>
              <a:rPr spc="-180" dirty="0"/>
              <a:t> </a:t>
            </a:r>
            <a:r>
              <a:rPr spc="-55" dirty="0"/>
              <a:t>all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-20" dirty="0"/>
              <a:t>the</a:t>
            </a:r>
            <a:r>
              <a:rPr spc="-160" dirty="0"/>
              <a:t> </a:t>
            </a:r>
            <a:r>
              <a:rPr spc="-95" dirty="0"/>
              <a:t>quarters.  </a:t>
            </a:r>
            <a:r>
              <a:rPr spc="-5" dirty="0"/>
              <a:t>You </a:t>
            </a:r>
            <a:r>
              <a:rPr dirty="0"/>
              <a:t>are </a:t>
            </a:r>
            <a:r>
              <a:rPr spc="25" dirty="0"/>
              <a:t>allowed </a:t>
            </a:r>
            <a:r>
              <a:rPr spc="-10" dirty="0"/>
              <a:t>to </a:t>
            </a:r>
            <a:r>
              <a:rPr spc="15" dirty="0"/>
              <a:t>move </a:t>
            </a:r>
            <a:r>
              <a:rPr spc="-20" dirty="0"/>
              <a:t>the </a:t>
            </a:r>
            <a:r>
              <a:rPr spc="-80" dirty="0"/>
              <a:t>quarters </a:t>
            </a:r>
            <a:r>
              <a:rPr spc="85" dirty="0"/>
              <a:t>and </a:t>
            </a:r>
            <a:r>
              <a:rPr spc="-10" dirty="0"/>
              <a:t>to </a:t>
            </a:r>
            <a:r>
              <a:rPr spc="-70" dirty="0"/>
              <a:t>flip  </a:t>
            </a:r>
            <a:r>
              <a:rPr spc="-35" dirty="0"/>
              <a:t>them </a:t>
            </a:r>
            <a:r>
              <a:rPr spc="-65" dirty="0"/>
              <a:t>over, </a:t>
            </a:r>
            <a:r>
              <a:rPr spc="-25" dirty="0"/>
              <a:t>but </a:t>
            </a:r>
            <a:r>
              <a:rPr spc="-30" dirty="0"/>
              <a:t>you </a:t>
            </a:r>
            <a:r>
              <a:rPr spc="130" dirty="0"/>
              <a:t>can </a:t>
            </a:r>
            <a:r>
              <a:rPr spc="-35" dirty="0"/>
              <a:t>never </a:t>
            </a:r>
            <a:r>
              <a:rPr spc="-85" dirty="0"/>
              <a:t>tell </a:t>
            </a:r>
            <a:r>
              <a:rPr dirty="0"/>
              <a:t>what </a:t>
            </a:r>
            <a:r>
              <a:rPr spc="-50" dirty="0"/>
              <a:t>state </a:t>
            </a:r>
            <a:r>
              <a:rPr spc="175" dirty="0"/>
              <a:t>a  </a:t>
            </a:r>
            <a:r>
              <a:rPr spc="-50" dirty="0"/>
              <a:t>quarter </a:t>
            </a:r>
            <a:r>
              <a:rPr spc="-225" dirty="0"/>
              <a:t>is </a:t>
            </a:r>
            <a:r>
              <a:rPr spc="-80" dirty="0"/>
              <a:t>currently </a:t>
            </a:r>
            <a:r>
              <a:rPr spc="-105" dirty="0"/>
              <a:t>in </a:t>
            </a:r>
            <a:r>
              <a:rPr spc="-75" dirty="0"/>
              <a:t>(the </a:t>
            </a:r>
            <a:r>
              <a:rPr spc="-15" dirty="0"/>
              <a:t>blindfold </a:t>
            </a:r>
            <a:r>
              <a:rPr spc="-60" dirty="0"/>
              <a:t>prevents </a:t>
            </a:r>
            <a:r>
              <a:rPr spc="-35" dirty="0"/>
              <a:t>you  </a:t>
            </a:r>
            <a:r>
              <a:rPr spc="-90" dirty="0"/>
              <a:t>from </a:t>
            </a:r>
            <a:r>
              <a:rPr spc="-55" dirty="0"/>
              <a:t>seeing, </a:t>
            </a:r>
            <a:r>
              <a:rPr spc="80" dirty="0"/>
              <a:t>and </a:t>
            </a:r>
            <a:r>
              <a:rPr spc="-20" dirty="0"/>
              <a:t>the </a:t>
            </a:r>
            <a:r>
              <a:rPr spc="-35" dirty="0"/>
              <a:t>gloves </a:t>
            </a:r>
            <a:r>
              <a:rPr spc="-25" dirty="0"/>
              <a:t>prevent </a:t>
            </a:r>
            <a:r>
              <a:rPr spc="-35" dirty="0"/>
              <a:t>you </a:t>
            </a:r>
            <a:r>
              <a:rPr spc="-90" dirty="0"/>
              <a:t>from  </a:t>
            </a:r>
            <a:r>
              <a:rPr spc="-20" dirty="0"/>
              <a:t>feeling </a:t>
            </a:r>
            <a:r>
              <a:rPr spc="5" dirty="0"/>
              <a:t>which </a:t>
            </a:r>
            <a:r>
              <a:rPr spc="-55" dirty="0"/>
              <a:t>side </a:t>
            </a:r>
            <a:r>
              <a:rPr spc="-225" dirty="0"/>
              <a:t>is </a:t>
            </a:r>
            <a:r>
              <a:rPr spc="15" dirty="0"/>
              <a:t>heads </a:t>
            </a:r>
            <a:r>
              <a:rPr spc="-90" dirty="0"/>
              <a:t>or </a:t>
            </a:r>
            <a:r>
              <a:rPr spc="-140" dirty="0"/>
              <a:t>tails). </a:t>
            </a:r>
            <a:r>
              <a:rPr b="1" spc="-5" dirty="0">
                <a:latin typeface="Arial"/>
                <a:cs typeface="Arial"/>
              </a:rPr>
              <a:t>How </a:t>
            </a:r>
            <a:r>
              <a:rPr b="1" spc="80" dirty="0">
                <a:latin typeface="Arial"/>
                <a:cs typeface="Arial"/>
              </a:rPr>
              <a:t>do </a:t>
            </a:r>
            <a:r>
              <a:rPr b="1" spc="20" dirty="0">
                <a:latin typeface="Arial"/>
                <a:cs typeface="Arial"/>
              </a:rPr>
              <a:t>you  </a:t>
            </a:r>
            <a:r>
              <a:rPr b="1" spc="-15" dirty="0">
                <a:latin typeface="Arial"/>
                <a:cs typeface="Arial"/>
              </a:rPr>
              <a:t>partition </a:t>
            </a:r>
            <a:r>
              <a:rPr b="1" spc="25" dirty="0">
                <a:latin typeface="Arial"/>
                <a:cs typeface="Arial"/>
              </a:rPr>
              <a:t>the </a:t>
            </a:r>
            <a:r>
              <a:rPr b="1" spc="-20" dirty="0">
                <a:latin typeface="Arial"/>
                <a:cs typeface="Arial"/>
              </a:rPr>
              <a:t>quarters </a:t>
            </a:r>
            <a:r>
              <a:rPr b="1" spc="-100" dirty="0">
                <a:latin typeface="Arial"/>
                <a:cs typeface="Arial"/>
              </a:rPr>
              <a:t>so </a:t>
            </a:r>
            <a:r>
              <a:rPr b="1" spc="10" dirty="0">
                <a:latin typeface="Arial"/>
                <a:cs typeface="Arial"/>
              </a:rPr>
              <a:t>that </a:t>
            </a:r>
            <a:r>
              <a:rPr b="1" spc="25" dirty="0">
                <a:latin typeface="Arial"/>
                <a:cs typeface="Arial"/>
              </a:rPr>
              <a:t>you </a:t>
            </a:r>
            <a:r>
              <a:rPr b="1" spc="120" dirty="0">
                <a:latin typeface="Arial"/>
                <a:cs typeface="Arial"/>
              </a:rPr>
              <a:t>can </a:t>
            </a:r>
            <a:r>
              <a:rPr b="1" spc="-25" dirty="0">
                <a:latin typeface="Arial"/>
                <a:cs typeface="Arial"/>
              </a:rPr>
              <a:t>win </a:t>
            </a:r>
            <a:r>
              <a:rPr b="1" spc="45" dirty="0">
                <a:latin typeface="Arial"/>
                <a:cs typeface="Arial"/>
              </a:rPr>
              <a:t>them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all?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95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8: </a:t>
            </a:r>
            <a:r>
              <a:rPr spc="-45" dirty="0"/>
              <a:t>Daughters’</a:t>
            </a:r>
            <a:r>
              <a:rPr spc="-320" dirty="0"/>
              <a:t> </a:t>
            </a:r>
            <a:r>
              <a:rPr spc="25" dirty="0"/>
              <a:t>Ages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12493"/>
            <a:ext cx="6621145" cy="5461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540"/>
              </a:spcBef>
            </a:pPr>
            <a:r>
              <a:rPr sz="1900" spc="25" dirty="0">
                <a:latin typeface="Verdana"/>
                <a:cs typeface="Verdana"/>
              </a:rPr>
              <a:t>Local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75" dirty="0">
                <a:latin typeface="Verdana"/>
                <a:cs typeface="Verdana"/>
              </a:rPr>
              <a:t>Berkeley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100" dirty="0">
                <a:latin typeface="Verdana"/>
                <a:cs typeface="Verdana"/>
              </a:rPr>
              <a:t>professors</a:t>
            </a:r>
            <a:r>
              <a:rPr sz="1900" spc="-90" dirty="0">
                <a:latin typeface="Verdana"/>
                <a:cs typeface="Verdana"/>
              </a:rPr>
              <a:t> </a:t>
            </a:r>
            <a:r>
              <a:rPr sz="1900" spc="-155" dirty="0">
                <a:latin typeface="Verdana"/>
                <a:cs typeface="Verdana"/>
              </a:rPr>
              <a:t>Dr. </a:t>
            </a:r>
            <a:r>
              <a:rPr sz="1900" spc="-150" dirty="0">
                <a:latin typeface="Verdana"/>
                <a:cs typeface="Verdana"/>
              </a:rPr>
              <a:t>X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155" dirty="0">
                <a:latin typeface="Verdana"/>
                <a:cs typeface="Verdana"/>
              </a:rPr>
              <a:t>Dr. </a:t>
            </a:r>
            <a:r>
              <a:rPr sz="1900" spc="-50" dirty="0">
                <a:latin typeface="Verdana"/>
                <a:cs typeface="Verdana"/>
              </a:rPr>
              <a:t>Y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20" dirty="0">
                <a:latin typeface="Verdana"/>
                <a:cs typeface="Verdana"/>
              </a:rPr>
              <a:t>bump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into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110" dirty="0">
                <a:latin typeface="Verdana"/>
                <a:cs typeface="Verdana"/>
              </a:rPr>
              <a:t>each  </a:t>
            </a:r>
            <a:r>
              <a:rPr sz="1900" spc="-35" dirty="0">
                <a:latin typeface="Verdana"/>
                <a:cs typeface="Verdana"/>
              </a:rPr>
              <a:t>after </a:t>
            </a:r>
            <a:r>
              <a:rPr sz="1900" spc="150" dirty="0">
                <a:latin typeface="Verdana"/>
                <a:cs typeface="Verdana"/>
              </a:rPr>
              <a:t>a</a:t>
            </a:r>
            <a:r>
              <a:rPr sz="1900" spc="-36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long </a:t>
            </a:r>
            <a:r>
              <a:rPr sz="1900" spc="-75" dirty="0">
                <a:latin typeface="Verdana"/>
                <a:cs typeface="Verdana"/>
              </a:rPr>
              <a:t>time.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0955" y="2223642"/>
            <a:ext cx="172720" cy="1415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-100" dirty="0">
                <a:latin typeface="Verdana"/>
                <a:cs typeface="Verdana"/>
              </a:rPr>
              <a:t>X  </a:t>
            </a:r>
            <a:r>
              <a:rPr sz="1900" spc="-5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1900" spc="-150" dirty="0">
                <a:latin typeface="Verdana"/>
                <a:cs typeface="Verdana"/>
              </a:rPr>
              <a:t>X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0955" y="4077080"/>
            <a:ext cx="172720" cy="1125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150" dirty="0">
                <a:latin typeface="Verdana"/>
                <a:cs typeface="Verdana"/>
              </a:rPr>
              <a:t>X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1900" spc="-5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7079" y="2223642"/>
            <a:ext cx="5969000" cy="297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65" dirty="0">
                <a:latin typeface="Verdana"/>
                <a:cs typeface="Verdana"/>
              </a:rPr>
              <a:t>hey! </a:t>
            </a:r>
            <a:r>
              <a:rPr sz="1900" spc="15" dirty="0">
                <a:latin typeface="Verdana"/>
                <a:cs typeface="Verdana"/>
              </a:rPr>
              <a:t>how </a:t>
            </a:r>
            <a:r>
              <a:rPr sz="1900" spc="35" dirty="0">
                <a:latin typeface="Verdana"/>
                <a:cs typeface="Verdana"/>
              </a:rPr>
              <a:t>have</a:t>
            </a:r>
            <a:r>
              <a:rPr sz="1900" spc="-459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you </a:t>
            </a:r>
            <a:r>
              <a:rPr sz="1900" spc="65" dirty="0">
                <a:latin typeface="Verdana"/>
                <a:cs typeface="Verdana"/>
              </a:rPr>
              <a:t>been?</a:t>
            </a:r>
            <a:endParaRPr sz="1900">
              <a:latin typeface="Verdana"/>
              <a:cs typeface="Verdana"/>
            </a:endParaRPr>
          </a:p>
          <a:p>
            <a:pPr marL="12700" marR="409575">
              <a:lnSpc>
                <a:spcPct val="80000"/>
              </a:lnSpc>
              <a:spcBef>
                <a:spcPts val="455"/>
              </a:spcBef>
            </a:pPr>
            <a:r>
              <a:rPr sz="1900" spc="-35" dirty="0">
                <a:latin typeface="Verdana"/>
                <a:cs typeface="Verdana"/>
              </a:rPr>
              <a:t>great!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20" dirty="0">
                <a:latin typeface="Verdana"/>
                <a:cs typeface="Verdana"/>
              </a:rPr>
              <a:t>got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married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35" dirty="0">
                <a:latin typeface="Verdana"/>
                <a:cs typeface="Verdana"/>
              </a:rPr>
              <a:t>have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three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daughters  </a:t>
            </a:r>
            <a:r>
              <a:rPr sz="1900" spc="15" dirty="0">
                <a:latin typeface="Verdana"/>
                <a:cs typeface="Verdana"/>
              </a:rPr>
              <a:t>now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Verdana"/>
                <a:cs typeface="Verdana"/>
              </a:rPr>
              <a:t>really? </a:t>
            </a:r>
            <a:r>
              <a:rPr sz="1900" spc="15" dirty="0">
                <a:latin typeface="Verdana"/>
                <a:cs typeface="Verdana"/>
              </a:rPr>
              <a:t>how old </a:t>
            </a:r>
            <a:r>
              <a:rPr sz="1900" dirty="0">
                <a:latin typeface="Verdana"/>
                <a:cs typeface="Verdana"/>
              </a:rPr>
              <a:t>are</a:t>
            </a:r>
            <a:r>
              <a:rPr sz="1900" spc="-509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they?</a:t>
            </a:r>
            <a:endParaRPr sz="1900">
              <a:latin typeface="Verdana"/>
              <a:cs typeface="Verdana"/>
            </a:endParaRPr>
          </a:p>
          <a:p>
            <a:pPr marL="12700" marR="5080">
              <a:lnSpc>
                <a:spcPts val="1820"/>
              </a:lnSpc>
              <a:spcBef>
                <a:spcPts val="445"/>
              </a:spcBef>
            </a:pPr>
            <a:r>
              <a:rPr sz="1900" spc="-75" dirty="0">
                <a:latin typeface="Verdana"/>
                <a:cs typeface="Verdana"/>
              </a:rPr>
              <a:t>well,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product</a:t>
            </a:r>
            <a:r>
              <a:rPr sz="1900" spc="-114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85" dirty="0">
                <a:latin typeface="Verdana"/>
                <a:cs typeface="Verdana"/>
              </a:rPr>
              <a:t>their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ages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195" dirty="0">
                <a:latin typeface="Verdana"/>
                <a:cs typeface="Verdana"/>
              </a:rPr>
              <a:t>is</a:t>
            </a:r>
            <a:r>
              <a:rPr sz="1900" spc="-170" dirty="0">
                <a:latin typeface="Verdana"/>
                <a:cs typeface="Verdana"/>
              </a:rPr>
              <a:t> </a:t>
            </a:r>
            <a:r>
              <a:rPr sz="1900" spc="-165" dirty="0">
                <a:latin typeface="Verdana"/>
                <a:cs typeface="Verdana"/>
              </a:rPr>
              <a:t>72,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30" dirty="0">
                <a:latin typeface="Verdana"/>
                <a:cs typeface="Verdana"/>
              </a:rPr>
              <a:t> sum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  </a:t>
            </a:r>
            <a:r>
              <a:rPr sz="1900" spc="-85" dirty="0">
                <a:latin typeface="Verdana"/>
                <a:cs typeface="Verdana"/>
              </a:rPr>
              <a:t>their </a:t>
            </a:r>
            <a:r>
              <a:rPr sz="1900" spc="15" dirty="0">
                <a:latin typeface="Verdana"/>
                <a:cs typeface="Verdana"/>
              </a:rPr>
              <a:t>ages </a:t>
            </a:r>
            <a:r>
              <a:rPr sz="1900" spc="-195" dirty="0">
                <a:latin typeface="Verdana"/>
                <a:cs typeface="Verdana"/>
              </a:rPr>
              <a:t>is </a:t>
            </a:r>
            <a:r>
              <a:rPr sz="1900" spc="-20" dirty="0">
                <a:latin typeface="Verdana"/>
                <a:cs typeface="Verdana"/>
              </a:rPr>
              <a:t>the </a:t>
            </a:r>
            <a:r>
              <a:rPr sz="1900" spc="-25" dirty="0">
                <a:latin typeface="Verdana"/>
                <a:cs typeface="Verdana"/>
              </a:rPr>
              <a:t>same </a:t>
            </a:r>
            <a:r>
              <a:rPr sz="1900" spc="-55" dirty="0">
                <a:latin typeface="Verdana"/>
                <a:cs typeface="Verdana"/>
              </a:rPr>
              <a:t>as </a:t>
            </a:r>
            <a:r>
              <a:rPr sz="1900" spc="-20" dirty="0">
                <a:latin typeface="Verdana"/>
                <a:cs typeface="Verdana"/>
              </a:rPr>
              <a:t>the </a:t>
            </a:r>
            <a:r>
              <a:rPr sz="1900" spc="-40" dirty="0">
                <a:latin typeface="Verdana"/>
                <a:cs typeface="Verdana"/>
              </a:rPr>
              <a:t>number </a:t>
            </a:r>
            <a:r>
              <a:rPr sz="1900" spc="15" dirty="0">
                <a:latin typeface="Verdana"/>
                <a:cs typeface="Verdana"/>
              </a:rPr>
              <a:t>on </a:t>
            </a:r>
            <a:r>
              <a:rPr sz="1900" spc="-30" dirty="0">
                <a:latin typeface="Verdana"/>
                <a:cs typeface="Verdana"/>
              </a:rPr>
              <a:t>that  building </a:t>
            </a:r>
            <a:r>
              <a:rPr sz="1900" spc="-35" dirty="0">
                <a:latin typeface="Verdana"/>
                <a:cs typeface="Verdana"/>
              </a:rPr>
              <a:t>over</a:t>
            </a:r>
            <a:r>
              <a:rPr sz="1900" spc="-285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there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900" spc="-100" dirty="0">
                <a:latin typeface="Verdana"/>
                <a:cs typeface="Verdana"/>
              </a:rPr>
              <a:t>right, </a:t>
            </a:r>
            <a:r>
              <a:rPr sz="1900" spc="-50" dirty="0">
                <a:latin typeface="Verdana"/>
                <a:cs typeface="Verdana"/>
              </a:rPr>
              <a:t>ok </a:t>
            </a:r>
            <a:r>
              <a:rPr sz="1900" spc="-175" dirty="0">
                <a:latin typeface="Verdana"/>
                <a:cs typeface="Verdana"/>
              </a:rPr>
              <a:t>... </a:t>
            </a:r>
            <a:r>
              <a:rPr sz="1900" spc="15" dirty="0">
                <a:latin typeface="Verdana"/>
                <a:cs typeface="Verdana"/>
              </a:rPr>
              <a:t>oh </a:t>
            </a:r>
            <a:r>
              <a:rPr sz="1900" spc="-20" dirty="0">
                <a:latin typeface="Verdana"/>
                <a:cs typeface="Verdana"/>
              </a:rPr>
              <a:t>wait </a:t>
            </a:r>
            <a:r>
              <a:rPr sz="1900" spc="-175" dirty="0">
                <a:latin typeface="Verdana"/>
                <a:cs typeface="Verdana"/>
              </a:rPr>
              <a:t>... </a:t>
            </a:r>
            <a:r>
              <a:rPr sz="1900" spc="-95" dirty="0">
                <a:latin typeface="Verdana"/>
                <a:cs typeface="Verdana"/>
              </a:rPr>
              <a:t>hmm, </a:t>
            </a:r>
            <a:r>
              <a:rPr sz="1900" spc="-145" dirty="0">
                <a:latin typeface="Verdana"/>
                <a:cs typeface="Verdana"/>
              </a:rPr>
              <a:t>i </a:t>
            </a:r>
            <a:r>
              <a:rPr sz="1900" spc="-160" dirty="0">
                <a:latin typeface="Verdana"/>
                <a:cs typeface="Verdana"/>
              </a:rPr>
              <a:t>still </a:t>
            </a:r>
            <a:r>
              <a:rPr sz="1900" spc="-25" dirty="0">
                <a:latin typeface="Verdana"/>
                <a:cs typeface="Verdana"/>
              </a:rPr>
              <a:t>don't</a:t>
            </a:r>
            <a:r>
              <a:rPr sz="1900" spc="-440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know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055"/>
              </a:lnSpc>
            </a:pPr>
            <a:r>
              <a:rPr sz="1900" spc="15" dirty="0">
                <a:latin typeface="Verdana"/>
                <a:cs typeface="Verdana"/>
              </a:rPr>
              <a:t>oh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160" dirty="0">
                <a:latin typeface="Verdana"/>
                <a:cs typeface="Verdana"/>
              </a:rPr>
              <a:t>sorry,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oldest</a:t>
            </a:r>
            <a:r>
              <a:rPr sz="1900" spc="-114" dirty="0">
                <a:latin typeface="Verdana"/>
                <a:cs typeface="Verdana"/>
              </a:rPr>
              <a:t> </a:t>
            </a:r>
            <a:r>
              <a:rPr sz="1900" spc="40" dirty="0">
                <a:latin typeface="Verdana"/>
                <a:cs typeface="Verdana"/>
              </a:rPr>
              <a:t>one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170" dirty="0">
                <a:latin typeface="Verdana"/>
                <a:cs typeface="Verdana"/>
              </a:rPr>
              <a:t>just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started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to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play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055"/>
              </a:lnSpc>
            </a:pPr>
            <a:r>
              <a:rPr sz="1900" spc="30" dirty="0">
                <a:latin typeface="Verdana"/>
                <a:cs typeface="Verdana"/>
              </a:rPr>
              <a:t>piano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45" dirty="0">
                <a:latin typeface="Verdana"/>
                <a:cs typeface="Verdana"/>
              </a:rPr>
              <a:t>wonderful! </a:t>
            </a:r>
            <a:r>
              <a:rPr sz="1900" spc="-90" dirty="0">
                <a:latin typeface="Verdana"/>
                <a:cs typeface="Verdana"/>
              </a:rPr>
              <a:t>my </a:t>
            </a:r>
            <a:r>
              <a:rPr sz="1900" spc="-40" dirty="0">
                <a:latin typeface="Verdana"/>
                <a:cs typeface="Verdana"/>
              </a:rPr>
              <a:t>oldest </a:t>
            </a:r>
            <a:r>
              <a:rPr sz="1900" spc="-195" dirty="0">
                <a:latin typeface="Verdana"/>
                <a:cs typeface="Verdana"/>
              </a:rPr>
              <a:t>is </a:t>
            </a:r>
            <a:r>
              <a:rPr sz="1900" spc="-20" dirty="0">
                <a:latin typeface="Verdana"/>
                <a:cs typeface="Verdana"/>
              </a:rPr>
              <a:t>the </a:t>
            </a:r>
            <a:r>
              <a:rPr sz="1900" spc="-25" dirty="0">
                <a:latin typeface="Verdana"/>
                <a:cs typeface="Verdana"/>
              </a:rPr>
              <a:t>same</a:t>
            </a:r>
            <a:r>
              <a:rPr sz="1900" spc="-415" dirty="0">
                <a:latin typeface="Verdana"/>
                <a:cs typeface="Verdana"/>
              </a:rPr>
              <a:t> </a:t>
            </a:r>
            <a:r>
              <a:rPr sz="1900" spc="30" dirty="0">
                <a:latin typeface="Verdana"/>
                <a:cs typeface="Verdana"/>
              </a:rPr>
              <a:t>age!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0955" y="5468823"/>
            <a:ext cx="32505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Arial"/>
                <a:cs typeface="Arial"/>
              </a:rPr>
              <a:t>How </a:t>
            </a:r>
            <a:r>
              <a:rPr sz="1900" b="1" spc="20" dirty="0">
                <a:latin typeface="Arial"/>
                <a:cs typeface="Arial"/>
              </a:rPr>
              <a:t>old </a:t>
            </a:r>
            <a:r>
              <a:rPr sz="1900" b="1" spc="70" dirty="0">
                <a:latin typeface="Arial"/>
                <a:cs typeface="Arial"/>
              </a:rPr>
              <a:t>are </a:t>
            </a:r>
            <a:r>
              <a:rPr sz="1900" b="1" spc="20" dirty="0">
                <a:latin typeface="Arial"/>
                <a:cs typeface="Arial"/>
              </a:rPr>
              <a:t>the</a:t>
            </a:r>
            <a:r>
              <a:rPr sz="1900" b="1" spc="-10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daughters?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56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Warm</a:t>
            </a:r>
            <a:r>
              <a:rPr spc="-315" dirty="0"/>
              <a:t> </a:t>
            </a:r>
            <a:r>
              <a:rPr spc="-70" dirty="0"/>
              <a:t>up!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92658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Verdana"/>
                <a:cs typeface="Verdana"/>
              </a:rPr>
              <a:t>Write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10" dirty="0">
                <a:latin typeface="Verdana"/>
                <a:cs typeface="Verdana"/>
              </a:rPr>
              <a:t>which </a:t>
            </a:r>
            <a:r>
              <a:rPr sz="2400" spc="-70" dirty="0">
                <a:latin typeface="Verdana"/>
                <a:cs typeface="Verdana"/>
              </a:rPr>
              <a:t>takes </a:t>
            </a:r>
            <a:r>
              <a:rPr sz="2400" spc="-105" dirty="0">
                <a:latin typeface="Verdana"/>
                <a:cs typeface="Verdana"/>
              </a:rPr>
              <a:t>initial </a:t>
            </a:r>
            <a:r>
              <a:rPr sz="2400" spc="-35" dirty="0">
                <a:latin typeface="Verdana"/>
                <a:cs typeface="Verdana"/>
              </a:rPr>
              <a:t>value, </a:t>
            </a:r>
            <a:r>
              <a:rPr sz="2400" spc="-60" dirty="0">
                <a:latin typeface="Verdana"/>
                <a:cs typeface="Verdana"/>
              </a:rPr>
              <a:t>final 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50" dirty="0">
                <a:latin typeface="Verdana"/>
                <a:cs typeface="Verdana"/>
              </a:rPr>
              <a:t>step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45" dirty="0">
                <a:latin typeface="Verdana"/>
                <a:cs typeface="Verdana"/>
              </a:rPr>
              <a:t>prints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30" dirty="0">
                <a:latin typeface="Verdana"/>
                <a:cs typeface="Verdana"/>
              </a:rPr>
              <a:t>table </a:t>
            </a:r>
            <a:r>
              <a:rPr sz="2400" spc="-95" dirty="0">
                <a:latin typeface="Verdana"/>
                <a:cs typeface="Verdana"/>
              </a:rPr>
              <a:t>for  </a:t>
            </a:r>
            <a:r>
              <a:rPr sz="2400" spc="-55" dirty="0">
                <a:latin typeface="Verdana"/>
                <a:cs typeface="Verdana"/>
              </a:rPr>
              <a:t>Fahrenheit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Celsius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formula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275" dirty="0">
                <a:latin typeface="Verdana"/>
                <a:cs typeface="Verdana"/>
              </a:rPr>
              <a:t>C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(5/9)(F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95" dirty="0">
                <a:latin typeface="Verdana"/>
                <a:cs typeface="Verdana"/>
              </a:rPr>
              <a:t>E.g: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initial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0,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final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300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step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20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output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is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47800" y="3505200"/>
            <a:ext cx="1278636" cy="2474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56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Warm</a:t>
            </a:r>
            <a:r>
              <a:rPr spc="-315" dirty="0"/>
              <a:t> </a:t>
            </a:r>
            <a:r>
              <a:rPr spc="-70" dirty="0"/>
              <a:t>up!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926580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Verdana"/>
                <a:cs typeface="Verdana"/>
              </a:rPr>
              <a:t>Write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10" dirty="0">
                <a:latin typeface="Verdana"/>
                <a:cs typeface="Verdana"/>
              </a:rPr>
              <a:t>which</a:t>
            </a:r>
            <a:r>
              <a:rPr lang="en-US" sz="2400" spc="10" dirty="0">
                <a:latin typeface="Verdana"/>
                <a:cs typeface="Verdana"/>
              </a:rPr>
              <a:t> takes and character input and check that whether a number is an Upper Case or a Lower Case.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10" dirty="0">
                <a:latin typeface="Verdana"/>
                <a:cs typeface="Verdana"/>
              </a:rPr>
              <a:t>A to Z – Upper Case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10" dirty="0">
                <a:latin typeface="Verdana"/>
                <a:cs typeface="Verdana"/>
              </a:rPr>
              <a:t>a to z- Lower Case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</TotalTime>
  <Words>1102</Words>
  <Application>Microsoft Macintosh PowerPoint</Application>
  <PresentationFormat>On-screen Show (4:3)</PresentationFormat>
  <Paragraphs>124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Verdana</vt:lpstr>
      <vt:lpstr>Office Theme</vt:lpstr>
      <vt:lpstr>Lecture-3</vt:lpstr>
      <vt:lpstr>Any doubts?</vt:lpstr>
      <vt:lpstr>Brain Teasers?</vt:lpstr>
      <vt:lpstr>BT – 5: Circular Jail Cell</vt:lpstr>
      <vt:lpstr>BT – 6: Greedy Pirates</vt:lpstr>
      <vt:lpstr>BT – 7: Infinite Quarter Sequence</vt:lpstr>
      <vt:lpstr>BT – 8: Daughters’ Ages</vt:lpstr>
      <vt:lpstr>Warm up!</vt:lpstr>
      <vt:lpstr>Warm up!</vt:lpstr>
      <vt:lpstr>Square root of a given number?</vt:lpstr>
      <vt:lpstr>Sizeof( ) operator ?</vt:lpstr>
      <vt:lpstr>Constants</vt:lpstr>
      <vt:lpstr>Type conversion!</vt:lpstr>
      <vt:lpstr>Operators we have seen</vt:lpstr>
      <vt:lpstr>Some more operators!</vt:lpstr>
      <vt:lpstr>Precedence &amp; Associativity</vt:lpstr>
      <vt:lpstr>Another type of a loop!</vt:lpstr>
      <vt:lpstr>Lets convert some problems to use for</vt:lpstr>
      <vt:lpstr>To alter normal flow of a loop</vt:lpstr>
      <vt:lpstr>Easy?</vt:lpstr>
      <vt:lpstr>Time to try?</vt:lpstr>
      <vt:lpstr>What is next class about?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8</cp:revision>
  <dcterms:created xsi:type="dcterms:W3CDTF">2018-06-14T13:43:06Z</dcterms:created>
  <dcterms:modified xsi:type="dcterms:W3CDTF">2022-06-21T11:00:55Z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2018-06-14T00:00:00Z</vt:filetime>
  </property>
</Properties>
</file>