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670550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d3297b4c_1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d3297b4c_1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s://www.pngfind.com/mpng/imhmxh_compass-rose-png-transparent-background-compass-rose-p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arthquake.usgs.gov/fdsnws/event/1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clipartix.com/globe-clipart-image-329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docs.astronomyapi.com/v/v2/" TargetMode="External"/><Relationship Id="rId5" Type="http://schemas.openxmlformats.org/officeDocument/2006/relationships/hyperlink" Target="https://en.wikipedia.org/wiki/Horizontal_coordinate_syste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Great-circle_distance" TargetMode="External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 to Earth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4000" y="1781885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rgbClr val="AD2995"/>
                </a:solidFill>
              </a:rPr>
              <a:t>Do our neighbors in the Solar System influence the timing or strength of earthquakes?</a:t>
            </a:r>
            <a:endParaRPr i="0" sz="3600" u="none" cap="none" strike="noStrike">
              <a:solidFill>
                <a:srgbClr val="AD299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Christopher Galloway</a:t>
            </a:r>
            <a:endParaRPr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177213" y="5270350"/>
            <a:ext cx="172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</a:rPr>
              <a:t>Image credit: Stellarium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240" y="903960"/>
            <a:ext cx="10079640" cy="50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 rot="-1800000">
            <a:off x="1829880" y="2511360"/>
            <a:ext cx="66294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Statistically </a:t>
            </a:r>
            <a:br>
              <a:rPr lang="en-US" sz="1800"/>
            </a:br>
            <a:r>
              <a:rPr b="0" lang="en-US" sz="4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Insignificant</a:t>
            </a:r>
            <a:endParaRPr b="0" sz="4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" y="903960"/>
            <a:ext cx="10079640" cy="50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5473800" y="1371600"/>
            <a:ext cx="3886200" cy="429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914400" y="1371600"/>
            <a:ext cx="4114800" cy="20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" y="903960"/>
            <a:ext cx="10079640" cy="50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/>
          <p:nvPr/>
        </p:nvSpPr>
        <p:spPr>
          <a:xfrm>
            <a:off x="5473800" y="1371600"/>
            <a:ext cx="3886200" cy="429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" y="903960"/>
            <a:ext cx="10079640" cy="50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5257800" y="1371600"/>
            <a:ext cx="4114800" cy="20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3960"/>
            <a:ext cx="10079640" cy="503964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7"/>
          <p:cNvSpPr txBox="1"/>
          <p:nvPr/>
        </p:nvSpPr>
        <p:spPr>
          <a:xfrm>
            <a:off x="2286000" y="3582360"/>
            <a:ext cx="1371600" cy="19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78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sz="1278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6629400" y="3582360"/>
            <a:ext cx="1371600" cy="19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78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sz="1278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629400" y="1524960"/>
            <a:ext cx="1371600" cy="19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78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sz="1278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349800" y="1981800"/>
            <a:ext cx="1600200" cy="685800"/>
          </a:xfrm>
          <a:prstGeom prst="ellipse">
            <a:avLst/>
          </a:prstGeom>
          <a:noFill/>
          <a:ln cap="flat" cmpd="sng" w="36700">
            <a:solidFill>
              <a:srgbClr val="81D4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3657600" y="274320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α = 0.03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214560" y="22860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1600200"/>
            <a:ext cx="2971800" cy="29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503000"/>
            <a:ext cx="4343400" cy="30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 flipH="1">
            <a:off x="6628680" y="3657600"/>
            <a:ext cx="456840" cy="457200"/>
          </a:xfrm>
          <a:prstGeom prst="sun">
            <a:avLst>
              <a:gd fmla="val 22125" name="adj"/>
            </a:avLst>
          </a:prstGeom>
          <a:solidFill>
            <a:srgbClr val="FFFF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6244200" y="4608000"/>
            <a:ext cx="2514600" cy="2617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" strike="noStrike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lang="en-US" sz="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https://www.pngfind.com/mpng/imhmxh_compass-rose-png-transparent-background-compass-rose-png/</a:t>
            </a:r>
            <a:endParaRPr b="0" sz="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Data Collection - Earthquakes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4000" y="1326600"/>
            <a:ext cx="4525200" cy="3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AD2995"/>
                </a:solidFill>
              </a:rPr>
              <a:t>Core events:</a:t>
            </a:r>
            <a:endParaRPr b="1" i="0" sz="2700" u="none" cap="none" strike="noStrike">
              <a:solidFill>
                <a:srgbClr val="AD2995"/>
              </a:solidFill>
            </a:endParaRPr>
          </a:p>
          <a:p>
            <a:pPr indent="-3811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Magnitude 7+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1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Worldwide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1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01/01/1980 – 23/02/2023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702080" y="4984200"/>
            <a:ext cx="662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Earthquake data collected with use of USGS Earthquake API: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https://earthquake.usgs.gov/fdsnws/event/1/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029200" y="1224725"/>
            <a:ext cx="45720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AD2995"/>
                </a:solidFill>
              </a:rPr>
              <a:t>Precursors:</a:t>
            </a:r>
            <a:endParaRPr b="1" i="0" sz="2700" u="none" cap="none" strike="noStrike">
              <a:solidFill>
                <a:srgbClr val="AD2995"/>
              </a:solidFill>
            </a:endParaRPr>
          </a:p>
          <a:p>
            <a:pPr indent="-38114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Magnitude &lt; 7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14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Within 100 km of core event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14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Occurring 6 months or less before core event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Data Collection - Control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AD2995"/>
                </a:solidFill>
              </a:rPr>
              <a:t>Control dataset:</a:t>
            </a:r>
            <a:endParaRPr b="1" sz="2700">
              <a:solidFill>
                <a:srgbClr val="AD2995"/>
              </a:solidFill>
            </a:endParaRPr>
          </a:p>
          <a:p>
            <a:pPr indent="-381149" lvl="1" marL="86400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Time, date, and coordinates randomly generated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149" lvl="1" marL="86400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Worldwide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149" lvl="1" marL="86400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01/01/1980 – 23/02/2023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80003">
            <a:off x="6621200" y="2782526"/>
            <a:ext cx="2526751" cy="26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946475" y="5328650"/>
            <a:ext cx="206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Source: </a:t>
            </a:r>
            <a:r>
              <a:rPr lang="en-US" sz="600" u="sng">
                <a:solidFill>
                  <a:schemeClr val="hlink"/>
                </a:solidFill>
                <a:hlinkClick r:id="rId4"/>
              </a:rPr>
              <a:t>https://clipartix.com/globe-clipart-image-329/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Data Collection - Astronomy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04000" y="1434975"/>
            <a:ext cx="4942200" cy="3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AD2995"/>
                </a:solidFill>
              </a:rPr>
              <a:t>Sun, Moon, and 9 planets</a:t>
            </a:r>
            <a:endParaRPr b="1" i="0" sz="2700" u="none" cap="none" strike="noStrike">
              <a:solidFill>
                <a:srgbClr val="AD2995"/>
              </a:solidFill>
            </a:endParaRPr>
          </a:p>
          <a:p>
            <a:pPr indent="-3430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Altitude and Azimuth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AD2995"/>
              </a:buClr>
              <a:buSzPts val="2250"/>
              <a:buFont typeface="Times New Roman"/>
              <a:buChar char="●"/>
            </a:pPr>
            <a:r>
              <a:rPr i="0" lang="en-US" sz="27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As seen at earthquake or control event</a:t>
            </a:r>
            <a:endParaRPr i="0" sz="27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ource: https://en.wikipedia.org/wiki/Horizontal_coordinate_system"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480320"/>
            <a:ext cx="2743200" cy="26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269000" y="4921200"/>
            <a:ext cx="7772400" cy="6022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Astronomy data collected with use of Astronomy API: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https://docs.astronomyapi.com/v/v2/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172200" y="41148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-US" sz="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https://en.wikipedia.org/wiki/Horizontal_coordinate_system</a:t>
            </a:r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Alignments and Clusters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26" y="1610550"/>
            <a:ext cx="3190050" cy="31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77525" y="48006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-US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https://en.wikipedia.org/wiki/Great-circle_distance</a:t>
            </a:r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5400" y="1301040"/>
            <a:ext cx="518184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015245" y="1404395"/>
            <a:ext cx="25146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Arial"/>
                <a:ea typeface="Arial"/>
                <a:cs typeface="Arial"/>
                <a:sym typeface="Arial"/>
              </a:rPr>
              <a:t>Central angle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6600"/>
            <a:ext cx="7765200" cy="38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of Alignments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828800" y="4800600"/>
            <a:ext cx="61722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No discernible difference to control set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of Clusters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777276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828800" y="4800600"/>
            <a:ext cx="61722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No discernible difference to control set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240" y="903960"/>
            <a:ext cx="10079640" cy="50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3886200" y="1143000"/>
            <a:ext cx="5257800" cy="45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Effects on Magnitude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240" y="903960"/>
            <a:ext cx="10079640" cy="50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6400800" y="1143000"/>
            <a:ext cx="2971800" cy="457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