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3b82a9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3b82a9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6d6b06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6d6b06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6d6b06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6d6b06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3b82a9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3b82a9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3b82a9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3b82a9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4bffa0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4bffa0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bffa06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bffa06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bffa06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bffa06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4bffa06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4bffa06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Client/Server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Armin Alipour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555150" y="2096850"/>
            <a:ext cx="20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Thank you!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Implementation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814150"/>
            <a:ext cx="85206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Server accepts new TCP connections from client and assigns that Socket to a new Handler Thread.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At the same time server is still listening for new connections. </a:t>
            </a:r>
            <a:endParaRPr sz="1300"/>
          </a:p>
        </p:txBody>
      </p:sp>
      <p:sp>
        <p:nvSpPr>
          <p:cNvPr id="62" name="Google Shape;62;p14"/>
          <p:cNvSpPr/>
          <p:nvPr/>
        </p:nvSpPr>
        <p:spPr>
          <a:xfrm>
            <a:off x="1042700" y="1246000"/>
            <a:ext cx="1528200" cy="2253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17100" y="1513300"/>
            <a:ext cx="779400" cy="373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585175" y="1220850"/>
            <a:ext cx="908400" cy="40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579025" y="2213438"/>
            <a:ext cx="908400" cy="40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85175" y="1717150"/>
            <a:ext cx="908400" cy="40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585175" y="3271800"/>
            <a:ext cx="908400" cy="40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374050" y="2618450"/>
            <a:ext cx="865500" cy="527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cxnSp>
        <p:nvCxnSpPr>
          <p:cNvPr id="69" name="Google Shape;69;p14"/>
          <p:cNvCxnSpPr>
            <a:stCxn id="63" idx="1"/>
            <a:endCxn id="68" idx="1"/>
          </p:cNvCxnSpPr>
          <p:nvPr/>
        </p:nvCxnSpPr>
        <p:spPr>
          <a:xfrm flipH="1">
            <a:off x="1374200" y="1700200"/>
            <a:ext cx="42900" cy="1182000"/>
          </a:xfrm>
          <a:prstGeom prst="curvedConnector3">
            <a:avLst>
              <a:gd fmla="val 65542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2"/>
            <a:endCxn id="67" idx="0"/>
          </p:cNvCxnSpPr>
          <p:nvPr/>
        </p:nvCxnSpPr>
        <p:spPr>
          <a:xfrm>
            <a:off x="7033225" y="2618438"/>
            <a:ext cx="6300" cy="653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endCxn id="63" idx="3"/>
          </p:cNvCxnSpPr>
          <p:nvPr/>
        </p:nvCxnSpPr>
        <p:spPr>
          <a:xfrm flipH="1">
            <a:off x="2196500" y="1423300"/>
            <a:ext cx="4388700" cy="27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6" idx="1"/>
            <a:endCxn id="63" idx="3"/>
          </p:cNvCxnSpPr>
          <p:nvPr/>
        </p:nvCxnSpPr>
        <p:spPr>
          <a:xfrm rot="10800000">
            <a:off x="2196475" y="1700050"/>
            <a:ext cx="4388700" cy="21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1"/>
            <a:endCxn id="63" idx="3"/>
          </p:cNvCxnSpPr>
          <p:nvPr/>
        </p:nvCxnSpPr>
        <p:spPr>
          <a:xfrm rot="10800000">
            <a:off x="2196625" y="1700138"/>
            <a:ext cx="4382400" cy="715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7" idx="1"/>
            <a:endCxn id="63" idx="3"/>
          </p:cNvCxnSpPr>
          <p:nvPr/>
        </p:nvCxnSpPr>
        <p:spPr>
          <a:xfrm rot="10800000">
            <a:off x="2196475" y="1700100"/>
            <a:ext cx="4388700" cy="177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92700" y="4032100"/>
            <a:ext cx="8439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Each client’s socket is assigned to an single thread while living inside the Server.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Each thread has the power to access global list </a:t>
            </a:r>
            <a:r>
              <a:rPr lang="en" sz="1300"/>
              <a:t>variables inside the Server</a:t>
            </a:r>
            <a:r>
              <a:rPr lang="en" sz="1300"/>
              <a:t>. Hence synchronization is used to block two or more threads try to access the same resource at the same time.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Handler class, also uses the global list </a:t>
            </a:r>
            <a:r>
              <a:rPr lang="en" sz="1300"/>
              <a:t>variable</a:t>
            </a:r>
            <a:r>
              <a:rPr lang="en" sz="1300"/>
              <a:t> to broadcast the message to each client.</a:t>
            </a:r>
            <a:endParaRPr sz="1300"/>
          </a:p>
        </p:txBody>
      </p:sp>
      <p:sp>
        <p:nvSpPr>
          <p:cNvPr id="81" name="Google Shape;81;p15"/>
          <p:cNvSpPr/>
          <p:nvPr/>
        </p:nvSpPr>
        <p:spPr>
          <a:xfrm>
            <a:off x="557150" y="1081525"/>
            <a:ext cx="7877700" cy="282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017800" y="1185725"/>
            <a:ext cx="956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Server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34950" y="2620275"/>
            <a:ext cx="956400" cy="50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855975" y="2620275"/>
            <a:ext cx="956400" cy="50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84825" y="2620275"/>
            <a:ext cx="956400" cy="50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977000" y="2620275"/>
            <a:ext cx="956400" cy="50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098025" y="2620275"/>
            <a:ext cx="956400" cy="50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87450" y="2684675"/>
            <a:ext cx="903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1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908475" y="2684675"/>
            <a:ext cx="903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2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124275" y="2684675"/>
            <a:ext cx="903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4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003250" y="2684675"/>
            <a:ext cx="903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3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7461100" y="2684675"/>
            <a:ext cx="9564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N</a:t>
            </a:r>
            <a:endParaRPr/>
          </a:p>
        </p:txBody>
      </p:sp>
      <p:cxnSp>
        <p:nvCxnSpPr>
          <p:cNvPr id="93" name="Google Shape;93;p15"/>
          <p:cNvCxnSpPr>
            <a:stCxn id="82" idx="2"/>
            <a:endCxn id="83" idx="0"/>
          </p:cNvCxnSpPr>
          <p:nvPr/>
        </p:nvCxnSpPr>
        <p:spPr>
          <a:xfrm flipH="1">
            <a:off x="1213100" y="1535225"/>
            <a:ext cx="3282900" cy="1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2" idx="2"/>
            <a:endCxn id="84" idx="0"/>
          </p:cNvCxnSpPr>
          <p:nvPr/>
        </p:nvCxnSpPr>
        <p:spPr>
          <a:xfrm flipH="1">
            <a:off x="2334200" y="1535225"/>
            <a:ext cx="2161800" cy="1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2" idx="2"/>
            <a:endCxn id="86" idx="0"/>
          </p:cNvCxnSpPr>
          <p:nvPr/>
        </p:nvCxnSpPr>
        <p:spPr>
          <a:xfrm flipH="1">
            <a:off x="3455300" y="1535225"/>
            <a:ext cx="1040700" cy="1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2" idx="2"/>
            <a:endCxn id="87" idx="0"/>
          </p:cNvCxnSpPr>
          <p:nvPr/>
        </p:nvCxnSpPr>
        <p:spPr>
          <a:xfrm>
            <a:off x="4496000" y="1535225"/>
            <a:ext cx="80100" cy="1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82" idx="2"/>
            <a:endCxn id="85" idx="0"/>
          </p:cNvCxnSpPr>
          <p:nvPr/>
        </p:nvCxnSpPr>
        <p:spPr>
          <a:xfrm>
            <a:off x="4496000" y="1535225"/>
            <a:ext cx="3366900" cy="1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endCxn id="85" idx="1"/>
          </p:cNvCxnSpPr>
          <p:nvPr/>
        </p:nvCxnSpPr>
        <p:spPr>
          <a:xfrm>
            <a:off x="5095525" y="2874675"/>
            <a:ext cx="228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3548500"/>
            <a:ext cx="8520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To communicate over a socket connection, in Client class, streams are initialized to both input and output the data.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Then, the reference of the input/output objects are send to the </a:t>
            </a:r>
            <a:r>
              <a:rPr lang="en" sz="1300"/>
              <a:t>constructor</a:t>
            </a:r>
            <a:r>
              <a:rPr lang="en" sz="1300"/>
              <a:t> of Received Thread at which the thread starts.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During the initial communication between Received Thread and Server, Send Thread also gets started.</a:t>
            </a:r>
            <a:endParaRPr sz="1300"/>
          </a:p>
        </p:txBody>
      </p:sp>
      <p:sp>
        <p:nvSpPr>
          <p:cNvPr id="105" name="Google Shape;105;p16"/>
          <p:cNvSpPr/>
          <p:nvPr/>
        </p:nvSpPr>
        <p:spPr>
          <a:xfrm>
            <a:off x="501525" y="1684725"/>
            <a:ext cx="2093700" cy="139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>
            <a:stCxn id="105" idx="3"/>
          </p:cNvCxnSpPr>
          <p:nvPr/>
        </p:nvCxnSpPr>
        <p:spPr>
          <a:xfrm flipH="1" rot="10800000">
            <a:off x="2595225" y="1485075"/>
            <a:ext cx="3019500" cy="89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5584425" y="988875"/>
            <a:ext cx="2940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614725" y="2453250"/>
            <a:ext cx="29106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173200" y="2130150"/>
            <a:ext cx="1264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310675" y="1245975"/>
            <a:ext cx="185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Thread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366250" y="2678275"/>
            <a:ext cx="1851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Thread</a:t>
            </a:r>
            <a:endParaRPr/>
          </a:p>
        </p:txBody>
      </p:sp>
      <p:cxnSp>
        <p:nvCxnSpPr>
          <p:cNvPr id="112" name="Google Shape;112;p16"/>
          <p:cNvCxnSpPr>
            <a:stCxn id="107" idx="3"/>
            <a:endCxn id="108" idx="3"/>
          </p:cNvCxnSpPr>
          <p:nvPr/>
        </p:nvCxnSpPr>
        <p:spPr>
          <a:xfrm>
            <a:off x="8525325" y="1388175"/>
            <a:ext cx="600" cy="1464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71100" y="41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implementation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3599800"/>
            <a:ext cx="8520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more clients join, a new Handler Thread is assigned to that client which will live inside the server.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name and the output stream of the client is saved inside the Server in order for messages to be send globally to everyone.   </a:t>
            </a:r>
            <a:endParaRPr sz="1400"/>
          </a:p>
        </p:txBody>
      </p:sp>
      <p:sp>
        <p:nvSpPr>
          <p:cNvPr id="119" name="Google Shape;119;p17"/>
          <p:cNvSpPr txBox="1"/>
          <p:nvPr/>
        </p:nvSpPr>
        <p:spPr>
          <a:xfrm>
            <a:off x="725500" y="14500"/>
            <a:ext cx="345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792450" y="2069350"/>
            <a:ext cx="2063400" cy="4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792450" y="2765475"/>
            <a:ext cx="20634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792450" y="2112100"/>
            <a:ext cx="222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Received Thread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5921450" y="2792175"/>
            <a:ext cx="18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Send</a:t>
            </a:r>
            <a:r>
              <a:rPr lang="en"/>
              <a:t> Thread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11700" y="1017725"/>
            <a:ext cx="2388600" cy="207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126050" y="1224875"/>
            <a:ext cx="759900" cy="35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Server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576400" y="1017725"/>
            <a:ext cx="2388600" cy="768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444200" y="1224875"/>
            <a:ext cx="759900" cy="35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28" name="Google Shape;128;p17"/>
          <p:cNvCxnSpPr>
            <a:stCxn id="126" idx="3"/>
          </p:cNvCxnSpPr>
          <p:nvPr/>
        </p:nvCxnSpPr>
        <p:spPr>
          <a:xfrm flipH="1">
            <a:off x="7869000" y="1401875"/>
            <a:ext cx="96000" cy="905100"/>
          </a:xfrm>
          <a:prstGeom prst="curvedConnector4">
            <a:avLst>
              <a:gd fmla="val -248047" name="adj1"/>
              <a:gd fmla="val 7122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21" idx="3"/>
            <a:endCxn id="122" idx="3"/>
          </p:cNvCxnSpPr>
          <p:nvPr/>
        </p:nvCxnSpPr>
        <p:spPr>
          <a:xfrm flipH="1" rot="10800000">
            <a:off x="7855850" y="2289075"/>
            <a:ext cx="165900" cy="678000"/>
          </a:xfrm>
          <a:prstGeom prst="curvedConnector3">
            <a:avLst>
              <a:gd fmla="val 24353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22" idx="3"/>
          </p:cNvCxnSpPr>
          <p:nvPr/>
        </p:nvCxnSpPr>
        <p:spPr>
          <a:xfrm flipH="1">
            <a:off x="7863050" y="2289100"/>
            <a:ext cx="1587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/>
          <p:nvPr/>
        </p:nvSpPr>
        <p:spPr>
          <a:xfrm>
            <a:off x="409125" y="2306950"/>
            <a:ext cx="2256900" cy="7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754650" y="2492200"/>
            <a:ext cx="150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 Thread</a:t>
            </a:r>
            <a:endParaRPr/>
          </a:p>
        </p:txBody>
      </p:sp>
      <p:cxnSp>
        <p:nvCxnSpPr>
          <p:cNvPr id="133" name="Google Shape;133;p17"/>
          <p:cNvCxnSpPr>
            <a:stCxn id="124" idx="1"/>
            <a:endCxn id="131" idx="1"/>
          </p:cNvCxnSpPr>
          <p:nvPr/>
        </p:nvCxnSpPr>
        <p:spPr>
          <a:xfrm>
            <a:off x="311700" y="2054375"/>
            <a:ext cx="97500" cy="614700"/>
          </a:xfrm>
          <a:prstGeom prst="curvedConnector3">
            <a:avLst>
              <a:gd fmla="val -24423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121" idx="1"/>
            <a:endCxn id="131" idx="3"/>
          </p:cNvCxnSpPr>
          <p:nvPr/>
        </p:nvCxnSpPr>
        <p:spPr>
          <a:xfrm rot="10800000">
            <a:off x="2666150" y="2669175"/>
            <a:ext cx="3126300" cy="2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31" idx="3"/>
            <a:endCxn id="122" idx="1"/>
          </p:cNvCxnSpPr>
          <p:nvPr/>
        </p:nvCxnSpPr>
        <p:spPr>
          <a:xfrm flipH="1" rot="10800000">
            <a:off x="2666025" y="2289100"/>
            <a:ext cx="3126300" cy="38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26" idx="1"/>
          </p:cNvCxnSpPr>
          <p:nvPr/>
        </p:nvCxnSpPr>
        <p:spPr>
          <a:xfrm flipH="1">
            <a:off x="2719500" y="1401875"/>
            <a:ext cx="2856900" cy="4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1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3814350"/>
            <a:ext cx="85206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At this example we see two users entering the chat Server at the same time without any issues.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second line is an </a:t>
            </a:r>
            <a:r>
              <a:rPr lang="en" sz="1300"/>
              <a:t>acknowledgment</a:t>
            </a:r>
            <a:r>
              <a:rPr lang="en" sz="1300"/>
              <a:t> message from server stating the name has been </a:t>
            </a:r>
            <a:r>
              <a:rPr lang="en" sz="1300"/>
              <a:t>received</a:t>
            </a:r>
            <a:r>
              <a:rPr lang="en" sz="1300"/>
              <a:t> and the user is ready to chat.  </a:t>
            </a:r>
            <a:endParaRPr sz="13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78949" cy="2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2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3996175"/>
            <a:ext cx="85206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At this example two users enter the chat, and as soon as they enter they exit the chat but at the same time.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For the sake of </a:t>
            </a:r>
            <a:r>
              <a:rPr lang="en" sz="1300"/>
              <a:t>cosmetics</a:t>
            </a:r>
            <a:r>
              <a:rPr lang="en" sz="1300"/>
              <a:t> I choose “bye” to be the exit phrase.</a:t>
            </a:r>
            <a:endParaRPr sz="13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5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Example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3899475"/>
            <a:ext cx="85206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 example of a chat that performs with two clients on the server.</a:t>
            </a:r>
            <a:endParaRPr sz="140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5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3891800"/>
            <a:ext cx="85206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Another example of chat server with 3 clients talking to each other simultaneously.</a:t>
            </a:r>
            <a:endParaRPr sz="130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