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66" r:id="rId3"/>
    <p:sldId id="265" r:id="rId4"/>
    <p:sldId id="257" r:id="rId5"/>
    <p:sldId id="258" r:id="rId6"/>
    <p:sldId id="259" r:id="rId7"/>
    <p:sldId id="264" r:id="rId8"/>
    <p:sldId id="261" r:id="rId9"/>
    <p:sldId id="262" r:id="rId10"/>
    <p:sldId id="263"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405"/>
  </p:normalViewPr>
  <p:slideViewPr>
    <p:cSldViewPr snapToGrid="0" snapToObjects="1">
      <p:cViewPr varScale="1">
        <p:scale>
          <a:sx n="163" d="100"/>
          <a:sy n="163" d="100"/>
        </p:scale>
        <p:origin x="174"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3D011D-19CE-4BF3-A278-90D686896E8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6CB9BB4-F659-4C21-B79D-117B446925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1B23902-322C-4AD0-8837-39E38A395EB9}"/>
              </a:ext>
            </a:extLst>
          </p:cNvPr>
          <p:cNvSpPr>
            <a:spLocks noGrp="1"/>
          </p:cNvSpPr>
          <p:nvPr>
            <p:ph type="dt" sz="half" idx="10"/>
          </p:nvPr>
        </p:nvSpPr>
        <p:spPr/>
        <p:txBody>
          <a:bodyPr/>
          <a:lstStyle/>
          <a:p>
            <a:fld id="{B61BEF0D-F0BB-DE4B-95CE-6DB70DBA9567}" type="datetimeFigureOut">
              <a:rPr lang="en-US" smtClean="0"/>
              <a:pPr/>
              <a:t>7/17/2021</a:t>
            </a:fld>
            <a:endParaRPr lang="en-US" dirty="0"/>
          </a:p>
        </p:txBody>
      </p:sp>
      <p:sp>
        <p:nvSpPr>
          <p:cNvPr id="5" name="页脚占位符 4">
            <a:extLst>
              <a:ext uri="{FF2B5EF4-FFF2-40B4-BE49-F238E27FC236}">
                <a16:creationId xmlns:a16="http://schemas.microsoft.com/office/drawing/2014/main" id="{84FE6BCB-C313-424B-95E9-FDFF4FA3B0C9}"/>
              </a:ext>
            </a:extLst>
          </p:cNvPr>
          <p:cNvSpPr>
            <a:spLocks noGrp="1"/>
          </p:cNvSpPr>
          <p:nvPr>
            <p:ph type="ftr" sz="quarter" idx="11"/>
          </p:nvPr>
        </p:nvSpPr>
        <p:spPr/>
        <p:txBody>
          <a:bodyPr/>
          <a:lstStyle/>
          <a:p>
            <a:endParaRPr lang="en-US" dirty="0"/>
          </a:p>
        </p:txBody>
      </p:sp>
      <p:sp>
        <p:nvSpPr>
          <p:cNvPr id="6" name="灯片编号占位符 5">
            <a:extLst>
              <a:ext uri="{FF2B5EF4-FFF2-40B4-BE49-F238E27FC236}">
                <a16:creationId xmlns:a16="http://schemas.microsoft.com/office/drawing/2014/main" id="{AB04F952-46B7-4CD3-B3AC-213A3320C24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105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C99834-FF13-4E7A-A2DB-BE33D213684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F61A4F8-90BF-4310-8817-C42CD92D7CD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B45FE3F-6777-4436-98CE-AD02BAAF1797}"/>
              </a:ext>
            </a:extLst>
          </p:cNvPr>
          <p:cNvSpPr>
            <a:spLocks noGrp="1"/>
          </p:cNvSpPr>
          <p:nvPr>
            <p:ph type="dt" sz="half" idx="10"/>
          </p:nvPr>
        </p:nvSpPr>
        <p:spPr/>
        <p:txBody>
          <a:bodyPr/>
          <a:lstStyle/>
          <a:p>
            <a:fld id="{55C6B4A9-1611-4792-9094-5F34BCA07E0B}" type="datetimeFigureOut">
              <a:rPr lang="en-US" smtClean="0"/>
              <a:t>7/17/2021</a:t>
            </a:fld>
            <a:endParaRPr lang="en-US" dirty="0"/>
          </a:p>
        </p:txBody>
      </p:sp>
      <p:sp>
        <p:nvSpPr>
          <p:cNvPr id="5" name="页脚占位符 4">
            <a:extLst>
              <a:ext uri="{FF2B5EF4-FFF2-40B4-BE49-F238E27FC236}">
                <a16:creationId xmlns:a16="http://schemas.microsoft.com/office/drawing/2014/main" id="{C1F84502-65BF-4397-91FC-1D555AF39697}"/>
              </a:ext>
            </a:extLst>
          </p:cNvPr>
          <p:cNvSpPr>
            <a:spLocks noGrp="1"/>
          </p:cNvSpPr>
          <p:nvPr>
            <p:ph type="ftr" sz="quarter" idx="11"/>
          </p:nvPr>
        </p:nvSpPr>
        <p:spPr/>
        <p:txBody>
          <a:bodyPr/>
          <a:lstStyle/>
          <a:p>
            <a:endParaRPr lang="en-US" dirty="0"/>
          </a:p>
        </p:txBody>
      </p:sp>
      <p:sp>
        <p:nvSpPr>
          <p:cNvPr id="6" name="灯片编号占位符 5">
            <a:extLst>
              <a:ext uri="{FF2B5EF4-FFF2-40B4-BE49-F238E27FC236}">
                <a16:creationId xmlns:a16="http://schemas.microsoft.com/office/drawing/2014/main" id="{5835A461-F9B9-4095-938F-7E7F57FC0A37}"/>
              </a:ext>
            </a:extLst>
          </p:cNvPr>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728701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89050B4-D941-42AE-99B9-B4B875872E6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27AFA99-AE3B-4EA5-BED9-0D12EC8D8CC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0492A8E-5176-4B8C-9974-64744CE7635C}"/>
              </a:ext>
            </a:extLst>
          </p:cNvPr>
          <p:cNvSpPr>
            <a:spLocks noGrp="1"/>
          </p:cNvSpPr>
          <p:nvPr>
            <p:ph type="dt" sz="half" idx="10"/>
          </p:nvPr>
        </p:nvSpPr>
        <p:spPr/>
        <p:txBody>
          <a:bodyPr/>
          <a:lstStyle/>
          <a:p>
            <a:fld id="{B61BEF0D-F0BB-DE4B-95CE-6DB70DBA9567}" type="datetimeFigureOut">
              <a:rPr lang="en-US" smtClean="0"/>
              <a:pPr/>
              <a:t>7/17/2021</a:t>
            </a:fld>
            <a:endParaRPr lang="en-US" dirty="0"/>
          </a:p>
        </p:txBody>
      </p:sp>
      <p:sp>
        <p:nvSpPr>
          <p:cNvPr id="5" name="页脚占位符 4">
            <a:extLst>
              <a:ext uri="{FF2B5EF4-FFF2-40B4-BE49-F238E27FC236}">
                <a16:creationId xmlns:a16="http://schemas.microsoft.com/office/drawing/2014/main" id="{E40B9ACB-D0C0-4320-83A3-A50FA51562C1}"/>
              </a:ext>
            </a:extLst>
          </p:cNvPr>
          <p:cNvSpPr>
            <a:spLocks noGrp="1"/>
          </p:cNvSpPr>
          <p:nvPr>
            <p:ph type="ftr" sz="quarter" idx="11"/>
          </p:nvPr>
        </p:nvSpPr>
        <p:spPr/>
        <p:txBody>
          <a:bodyPr/>
          <a:lstStyle/>
          <a:p>
            <a:endParaRPr lang="en-US" dirty="0"/>
          </a:p>
        </p:txBody>
      </p:sp>
      <p:sp>
        <p:nvSpPr>
          <p:cNvPr id="6" name="灯片编号占位符 5">
            <a:extLst>
              <a:ext uri="{FF2B5EF4-FFF2-40B4-BE49-F238E27FC236}">
                <a16:creationId xmlns:a16="http://schemas.microsoft.com/office/drawing/2014/main" id="{106A01E7-AC36-4B84-A4F5-DECE6E8BF48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6258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C9B353-1192-4959-A1BD-72892EDA71D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581A9EA-7994-48BC-877C-9B034150F99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7106B36-C82C-4F59-BD52-87E1AF8FA3F8}"/>
              </a:ext>
            </a:extLst>
          </p:cNvPr>
          <p:cNvSpPr>
            <a:spLocks noGrp="1"/>
          </p:cNvSpPr>
          <p:nvPr>
            <p:ph type="dt" sz="half" idx="10"/>
          </p:nvPr>
        </p:nvSpPr>
        <p:spPr/>
        <p:txBody>
          <a:bodyPr/>
          <a:lstStyle/>
          <a:p>
            <a:fld id="{B61BEF0D-F0BB-DE4B-95CE-6DB70DBA9567}" type="datetimeFigureOut">
              <a:rPr lang="en-US" smtClean="0"/>
              <a:pPr/>
              <a:t>7/17/2021</a:t>
            </a:fld>
            <a:endParaRPr lang="en-US" dirty="0"/>
          </a:p>
        </p:txBody>
      </p:sp>
      <p:sp>
        <p:nvSpPr>
          <p:cNvPr id="5" name="页脚占位符 4">
            <a:extLst>
              <a:ext uri="{FF2B5EF4-FFF2-40B4-BE49-F238E27FC236}">
                <a16:creationId xmlns:a16="http://schemas.microsoft.com/office/drawing/2014/main" id="{6CF91EDA-D354-4F78-AF2F-39681A07EA4C}"/>
              </a:ext>
            </a:extLst>
          </p:cNvPr>
          <p:cNvSpPr>
            <a:spLocks noGrp="1"/>
          </p:cNvSpPr>
          <p:nvPr>
            <p:ph type="ftr" sz="quarter" idx="11"/>
          </p:nvPr>
        </p:nvSpPr>
        <p:spPr/>
        <p:txBody>
          <a:bodyPr/>
          <a:lstStyle/>
          <a:p>
            <a:endParaRPr lang="en-US" dirty="0"/>
          </a:p>
        </p:txBody>
      </p:sp>
      <p:sp>
        <p:nvSpPr>
          <p:cNvPr id="6" name="灯片编号占位符 5">
            <a:extLst>
              <a:ext uri="{FF2B5EF4-FFF2-40B4-BE49-F238E27FC236}">
                <a16:creationId xmlns:a16="http://schemas.microsoft.com/office/drawing/2014/main" id="{9F8BE625-C50B-440F-8F7A-C7086AAFFB29}"/>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5297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BC62A0-181A-453B-B337-8F46A8C496B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7CD8A62-2580-44FA-9274-82BEE14C25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57E5BC4-854D-49E7-B44B-77736C8B591E}"/>
              </a:ext>
            </a:extLst>
          </p:cNvPr>
          <p:cNvSpPr>
            <a:spLocks noGrp="1"/>
          </p:cNvSpPr>
          <p:nvPr>
            <p:ph type="dt" sz="half" idx="10"/>
          </p:nvPr>
        </p:nvSpPr>
        <p:spPr/>
        <p:txBody>
          <a:bodyPr/>
          <a:lstStyle/>
          <a:p>
            <a:fld id="{B61BEF0D-F0BB-DE4B-95CE-6DB70DBA9567}" type="datetimeFigureOut">
              <a:rPr lang="en-US" smtClean="0"/>
              <a:pPr/>
              <a:t>7/17/2021</a:t>
            </a:fld>
            <a:endParaRPr lang="en-US" dirty="0"/>
          </a:p>
        </p:txBody>
      </p:sp>
      <p:sp>
        <p:nvSpPr>
          <p:cNvPr id="5" name="页脚占位符 4">
            <a:extLst>
              <a:ext uri="{FF2B5EF4-FFF2-40B4-BE49-F238E27FC236}">
                <a16:creationId xmlns:a16="http://schemas.microsoft.com/office/drawing/2014/main" id="{1DD37109-E809-4690-944F-DBB7833484DB}"/>
              </a:ext>
            </a:extLst>
          </p:cNvPr>
          <p:cNvSpPr>
            <a:spLocks noGrp="1"/>
          </p:cNvSpPr>
          <p:nvPr>
            <p:ph type="ftr" sz="quarter" idx="11"/>
          </p:nvPr>
        </p:nvSpPr>
        <p:spPr/>
        <p:txBody>
          <a:bodyPr/>
          <a:lstStyle/>
          <a:p>
            <a:endParaRPr lang="en-US" dirty="0"/>
          </a:p>
        </p:txBody>
      </p:sp>
      <p:sp>
        <p:nvSpPr>
          <p:cNvPr id="6" name="灯片编号占位符 5">
            <a:extLst>
              <a:ext uri="{FF2B5EF4-FFF2-40B4-BE49-F238E27FC236}">
                <a16:creationId xmlns:a16="http://schemas.microsoft.com/office/drawing/2014/main" id="{0F37061C-CFDB-4EE6-A3D4-6359A3FAB8B9}"/>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80157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9F9FF3-E015-473B-9830-F1AA9D5206B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0150B8B-F363-4B58-9C1F-C90F5EE5AFD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B0989B5-4437-4522-BF6B-D33A3C7CC3F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9DD3700-50B9-4550-B59E-0B796A60AC52}"/>
              </a:ext>
            </a:extLst>
          </p:cNvPr>
          <p:cNvSpPr>
            <a:spLocks noGrp="1"/>
          </p:cNvSpPr>
          <p:nvPr>
            <p:ph type="dt" sz="half" idx="10"/>
          </p:nvPr>
        </p:nvSpPr>
        <p:spPr/>
        <p:txBody>
          <a:bodyPr/>
          <a:lstStyle/>
          <a:p>
            <a:fld id="{EB712588-04B1-427B-82EE-E8DB90309F08}" type="datetimeFigureOut">
              <a:rPr lang="en-US" smtClean="0"/>
              <a:t>7/17/2021</a:t>
            </a:fld>
            <a:endParaRPr lang="en-US" dirty="0"/>
          </a:p>
        </p:txBody>
      </p:sp>
      <p:sp>
        <p:nvSpPr>
          <p:cNvPr id="6" name="页脚占位符 5">
            <a:extLst>
              <a:ext uri="{FF2B5EF4-FFF2-40B4-BE49-F238E27FC236}">
                <a16:creationId xmlns:a16="http://schemas.microsoft.com/office/drawing/2014/main" id="{EBF6B0FE-5E2E-4750-8382-C30503E430C3}"/>
              </a:ext>
            </a:extLst>
          </p:cNvPr>
          <p:cNvSpPr>
            <a:spLocks noGrp="1"/>
          </p:cNvSpPr>
          <p:nvPr>
            <p:ph type="ftr" sz="quarter" idx="11"/>
          </p:nvPr>
        </p:nvSpPr>
        <p:spPr/>
        <p:txBody>
          <a:bodyPr/>
          <a:lstStyle/>
          <a:p>
            <a:endParaRPr lang="en-US" dirty="0"/>
          </a:p>
        </p:txBody>
      </p:sp>
      <p:sp>
        <p:nvSpPr>
          <p:cNvPr id="7" name="灯片编号占位符 6">
            <a:extLst>
              <a:ext uri="{FF2B5EF4-FFF2-40B4-BE49-F238E27FC236}">
                <a16:creationId xmlns:a16="http://schemas.microsoft.com/office/drawing/2014/main" id="{4A105609-9C6E-44D6-830F-AF60CA2AFE69}"/>
              </a:ext>
            </a:extLst>
          </p:cNvPr>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305055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B063DC-4E85-44E9-853C-E55CFDB1955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698A699-1903-4254-842D-E0E1AEA0FE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866862F-9D92-4CBC-A97B-7625A1796AB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6B20F2E-252F-4DE9-819B-C030751DAE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66057A6-5605-42C6-9483-3C14FDEE00A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A04C9A3-5B27-4194-BF33-C237E851523E}"/>
              </a:ext>
            </a:extLst>
          </p:cNvPr>
          <p:cNvSpPr>
            <a:spLocks noGrp="1"/>
          </p:cNvSpPr>
          <p:nvPr>
            <p:ph type="dt" sz="half" idx="10"/>
          </p:nvPr>
        </p:nvSpPr>
        <p:spPr/>
        <p:txBody>
          <a:bodyPr/>
          <a:lstStyle/>
          <a:p>
            <a:fld id="{B61BEF0D-F0BB-DE4B-95CE-6DB70DBA9567}" type="datetimeFigureOut">
              <a:rPr lang="en-US" smtClean="0"/>
              <a:pPr/>
              <a:t>7/17/2021</a:t>
            </a:fld>
            <a:endParaRPr lang="en-US" dirty="0"/>
          </a:p>
        </p:txBody>
      </p:sp>
      <p:sp>
        <p:nvSpPr>
          <p:cNvPr id="8" name="页脚占位符 7">
            <a:extLst>
              <a:ext uri="{FF2B5EF4-FFF2-40B4-BE49-F238E27FC236}">
                <a16:creationId xmlns:a16="http://schemas.microsoft.com/office/drawing/2014/main" id="{340AC9BC-B413-44D4-AA1E-78053044B5F2}"/>
              </a:ext>
            </a:extLst>
          </p:cNvPr>
          <p:cNvSpPr>
            <a:spLocks noGrp="1"/>
          </p:cNvSpPr>
          <p:nvPr>
            <p:ph type="ftr" sz="quarter" idx="11"/>
          </p:nvPr>
        </p:nvSpPr>
        <p:spPr/>
        <p:txBody>
          <a:bodyPr/>
          <a:lstStyle/>
          <a:p>
            <a:endParaRPr lang="en-US" dirty="0"/>
          </a:p>
        </p:txBody>
      </p:sp>
      <p:sp>
        <p:nvSpPr>
          <p:cNvPr id="9" name="灯片编号占位符 8">
            <a:extLst>
              <a:ext uri="{FF2B5EF4-FFF2-40B4-BE49-F238E27FC236}">
                <a16:creationId xmlns:a16="http://schemas.microsoft.com/office/drawing/2014/main" id="{2F8BA3A1-5D9C-4545-9E7A-A4D2BD87C61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364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A17CEF-4671-43E5-8C89-34B753DE7C6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5370871-E3AE-4327-A4EB-D56ED9F43BED}"/>
              </a:ext>
            </a:extLst>
          </p:cNvPr>
          <p:cNvSpPr>
            <a:spLocks noGrp="1"/>
          </p:cNvSpPr>
          <p:nvPr>
            <p:ph type="dt" sz="half" idx="10"/>
          </p:nvPr>
        </p:nvSpPr>
        <p:spPr/>
        <p:txBody>
          <a:bodyPr/>
          <a:lstStyle/>
          <a:p>
            <a:fld id="{B61BEF0D-F0BB-DE4B-95CE-6DB70DBA9567}" type="datetimeFigureOut">
              <a:rPr lang="en-US" smtClean="0"/>
              <a:pPr/>
              <a:t>7/17/2021</a:t>
            </a:fld>
            <a:endParaRPr lang="en-US" dirty="0"/>
          </a:p>
        </p:txBody>
      </p:sp>
      <p:sp>
        <p:nvSpPr>
          <p:cNvPr id="4" name="页脚占位符 3">
            <a:extLst>
              <a:ext uri="{FF2B5EF4-FFF2-40B4-BE49-F238E27FC236}">
                <a16:creationId xmlns:a16="http://schemas.microsoft.com/office/drawing/2014/main" id="{B0B8E8E8-35CF-4A5C-895D-871D9224505E}"/>
              </a:ext>
            </a:extLst>
          </p:cNvPr>
          <p:cNvSpPr>
            <a:spLocks noGrp="1"/>
          </p:cNvSpPr>
          <p:nvPr>
            <p:ph type="ftr" sz="quarter" idx="11"/>
          </p:nvPr>
        </p:nvSpPr>
        <p:spPr/>
        <p:txBody>
          <a:bodyPr/>
          <a:lstStyle/>
          <a:p>
            <a:endParaRPr lang="en-US" dirty="0"/>
          </a:p>
        </p:txBody>
      </p:sp>
      <p:sp>
        <p:nvSpPr>
          <p:cNvPr id="5" name="灯片编号占位符 4">
            <a:extLst>
              <a:ext uri="{FF2B5EF4-FFF2-40B4-BE49-F238E27FC236}">
                <a16:creationId xmlns:a16="http://schemas.microsoft.com/office/drawing/2014/main" id="{394BC504-44A2-461D-83F6-68B8E6AAAC9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69659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64C8169-B355-4670-88F8-80C56AE22C1F}"/>
              </a:ext>
            </a:extLst>
          </p:cNvPr>
          <p:cNvSpPr>
            <a:spLocks noGrp="1"/>
          </p:cNvSpPr>
          <p:nvPr>
            <p:ph type="dt" sz="half" idx="10"/>
          </p:nvPr>
        </p:nvSpPr>
        <p:spPr/>
        <p:txBody>
          <a:bodyPr/>
          <a:lstStyle/>
          <a:p>
            <a:fld id="{B61BEF0D-F0BB-DE4B-95CE-6DB70DBA9567}" type="datetimeFigureOut">
              <a:rPr lang="en-US" smtClean="0"/>
              <a:pPr/>
              <a:t>7/17/2021</a:t>
            </a:fld>
            <a:endParaRPr lang="en-US" dirty="0"/>
          </a:p>
        </p:txBody>
      </p:sp>
      <p:sp>
        <p:nvSpPr>
          <p:cNvPr id="3" name="页脚占位符 2">
            <a:extLst>
              <a:ext uri="{FF2B5EF4-FFF2-40B4-BE49-F238E27FC236}">
                <a16:creationId xmlns:a16="http://schemas.microsoft.com/office/drawing/2014/main" id="{43C58454-7F57-440F-8C8A-816794B09BF3}"/>
              </a:ext>
            </a:extLst>
          </p:cNvPr>
          <p:cNvSpPr>
            <a:spLocks noGrp="1"/>
          </p:cNvSpPr>
          <p:nvPr>
            <p:ph type="ftr" sz="quarter" idx="11"/>
          </p:nvPr>
        </p:nvSpPr>
        <p:spPr/>
        <p:txBody>
          <a:bodyPr/>
          <a:lstStyle/>
          <a:p>
            <a:endParaRPr lang="en-US" dirty="0"/>
          </a:p>
        </p:txBody>
      </p:sp>
      <p:sp>
        <p:nvSpPr>
          <p:cNvPr id="4" name="灯片编号占位符 3">
            <a:extLst>
              <a:ext uri="{FF2B5EF4-FFF2-40B4-BE49-F238E27FC236}">
                <a16:creationId xmlns:a16="http://schemas.microsoft.com/office/drawing/2014/main" id="{7E0DFF9A-93A5-4EB8-8143-03812EE5800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66267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BE943E-9C72-4FAF-B1C9-8AD2ED9BB75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4672E26-8554-4573-B729-071C6A0372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0AEB49D-0E21-4EED-B56C-267AC84500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75C8C5D-25B5-4E27-A251-B668DAEC6F89}"/>
              </a:ext>
            </a:extLst>
          </p:cNvPr>
          <p:cNvSpPr>
            <a:spLocks noGrp="1"/>
          </p:cNvSpPr>
          <p:nvPr>
            <p:ph type="dt" sz="half" idx="10"/>
          </p:nvPr>
        </p:nvSpPr>
        <p:spPr/>
        <p:txBody>
          <a:bodyPr/>
          <a:lstStyle/>
          <a:p>
            <a:fld id="{42A54C80-263E-416B-A8E0-580EDEADCBDC}" type="datetimeFigureOut">
              <a:rPr lang="en-US" smtClean="0"/>
              <a:t>7/17/2021</a:t>
            </a:fld>
            <a:endParaRPr lang="en-US" dirty="0"/>
          </a:p>
        </p:txBody>
      </p:sp>
      <p:sp>
        <p:nvSpPr>
          <p:cNvPr id="6" name="页脚占位符 5">
            <a:extLst>
              <a:ext uri="{FF2B5EF4-FFF2-40B4-BE49-F238E27FC236}">
                <a16:creationId xmlns:a16="http://schemas.microsoft.com/office/drawing/2014/main" id="{3B72CAA6-FB80-4E93-8AA4-CFF73F125D95}"/>
              </a:ext>
            </a:extLst>
          </p:cNvPr>
          <p:cNvSpPr>
            <a:spLocks noGrp="1"/>
          </p:cNvSpPr>
          <p:nvPr>
            <p:ph type="ftr" sz="quarter" idx="11"/>
          </p:nvPr>
        </p:nvSpPr>
        <p:spPr/>
        <p:txBody>
          <a:bodyPr/>
          <a:lstStyle/>
          <a:p>
            <a:endParaRPr lang="en-US" dirty="0"/>
          </a:p>
        </p:txBody>
      </p:sp>
      <p:sp>
        <p:nvSpPr>
          <p:cNvPr id="7" name="灯片编号占位符 6">
            <a:extLst>
              <a:ext uri="{FF2B5EF4-FFF2-40B4-BE49-F238E27FC236}">
                <a16:creationId xmlns:a16="http://schemas.microsoft.com/office/drawing/2014/main" id="{ABD50536-EE41-4DD3-B379-78A627E69A57}"/>
              </a:ext>
            </a:extLst>
          </p:cNvPr>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220220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290913-8F96-485D-AA1F-F2E8A2C55BD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F2B0258-C5E4-4051-A235-6BEB82B429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BE93E90-CF40-483A-98F3-16C3D9D75F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17805F8-8C0C-467C-A3BB-6DB12954F2EC}"/>
              </a:ext>
            </a:extLst>
          </p:cNvPr>
          <p:cNvSpPr>
            <a:spLocks noGrp="1"/>
          </p:cNvSpPr>
          <p:nvPr>
            <p:ph type="dt" sz="half" idx="10"/>
          </p:nvPr>
        </p:nvSpPr>
        <p:spPr/>
        <p:txBody>
          <a:bodyPr/>
          <a:lstStyle/>
          <a:p>
            <a:fld id="{B61BEF0D-F0BB-DE4B-95CE-6DB70DBA9567}" type="datetimeFigureOut">
              <a:rPr lang="en-US" smtClean="0"/>
              <a:pPr/>
              <a:t>7/17/2021</a:t>
            </a:fld>
            <a:endParaRPr lang="en-US" dirty="0"/>
          </a:p>
        </p:txBody>
      </p:sp>
      <p:sp>
        <p:nvSpPr>
          <p:cNvPr id="6" name="页脚占位符 5">
            <a:extLst>
              <a:ext uri="{FF2B5EF4-FFF2-40B4-BE49-F238E27FC236}">
                <a16:creationId xmlns:a16="http://schemas.microsoft.com/office/drawing/2014/main" id="{6C99FB7E-7651-44D2-95B8-FCEF79546146}"/>
              </a:ext>
            </a:extLst>
          </p:cNvPr>
          <p:cNvSpPr>
            <a:spLocks noGrp="1"/>
          </p:cNvSpPr>
          <p:nvPr>
            <p:ph type="ftr" sz="quarter" idx="11"/>
          </p:nvPr>
        </p:nvSpPr>
        <p:spPr/>
        <p:txBody>
          <a:bodyPr/>
          <a:lstStyle/>
          <a:p>
            <a:endParaRPr lang="en-US" dirty="0"/>
          </a:p>
        </p:txBody>
      </p:sp>
      <p:sp>
        <p:nvSpPr>
          <p:cNvPr id="7" name="灯片编号占位符 6">
            <a:extLst>
              <a:ext uri="{FF2B5EF4-FFF2-40B4-BE49-F238E27FC236}">
                <a16:creationId xmlns:a16="http://schemas.microsoft.com/office/drawing/2014/main" id="{888511BF-595B-4D3F-97C9-2C22C3F4935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07359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4578D11-9F84-4629-BDBE-BBB3502169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D72D64D-8CAB-4C91-A15A-3360BA9C99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E62930F-4D52-43C6-9470-674AE04DE1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7/17/2021</a:t>
            </a:fld>
            <a:endParaRPr lang="en-US" dirty="0"/>
          </a:p>
        </p:txBody>
      </p:sp>
      <p:sp>
        <p:nvSpPr>
          <p:cNvPr id="5" name="页脚占位符 4">
            <a:extLst>
              <a:ext uri="{FF2B5EF4-FFF2-40B4-BE49-F238E27FC236}">
                <a16:creationId xmlns:a16="http://schemas.microsoft.com/office/drawing/2014/main" id="{6243D84A-0245-4D46-9534-4B60EBB9F0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灯片编号占位符 5">
            <a:extLst>
              <a:ext uri="{FF2B5EF4-FFF2-40B4-BE49-F238E27FC236}">
                <a16:creationId xmlns:a16="http://schemas.microsoft.com/office/drawing/2014/main" id="{47A73621-0CB8-46B4-B459-AA072D3FFF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90469525"/>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6E1841-209E-D247-9FD2-37C1976067E7}"/>
              </a:ext>
            </a:extLst>
          </p:cNvPr>
          <p:cNvSpPr>
            <a:spLocks noGrp="1"/>
          </p:cNvSpPr>
          <p:nvPr>
            <p:ph type="ctrTitle"/>
          </p:nvPr>
        </p:nvSpPr>
        <p:spPr>
          <a:xfrm>
            <a:off x="1429054" y="1559541"/>
            <a:ext cx="7766936" cy="1646302"/>
          </a:xfrm>
        </p:spPr>
        <p:txBody>
          <a:bodyPr/>
          <a:lstStyle/>
          <a:p>
            <a:r>
              <a:rPr kumimoji="1" lang="zh-CN" altLang="en-US" dirty="0">
                <a:solidFill>
                  <a:srgbClr val="FFFF00"/>
                </a:solidFill>
              </a:rPr>
              <a:t>社交网络分析</a:t>
            </a:r>
          </a:p>
        </p:txBody>
      </p:sp>
      <p:sp>
        <p:nvSpPr>
          <p:cNvPr id="3" name="副标题 2">
            <a:extLst>
              <a:ext uri="{FF2B5EF4-FFF2-40B4-BE49-F238E27FC236}">
                <a16:creationId xmlns:a16="http://schemas.microsoft.com/office/drawing/2014/main" id="{A92C44E0-E2C7-D641-9119-053F3F0996E1}"/>
              </a:ext>
            </a:extLst>
          </p:cNvPr>
          <p:cNvSpPr>
            <a:spLocks noGrp="1"/>
          </p:cNvSpPr>
          <p:nvPr>
            <p:ph type="subTitle" idx="1"/>
          </p:nvPr>
        </p:nvSpPr>
        <p:spPr>
          <a:xfrm>
            <a:off x="3297767" y="4191953"/>
            <a:ext cx="7766936" cy="1096899"/>
          </a:xfrm>
        </p:spPr>
        <p:txBody>
          <a:bodyPr/>
          <a:lstStyle/>
          <a:p>
            <a:r>
              <a:rPr kumimoji="1" lang="en-US" altLang="zh-CN" dirty="0">
                <a:solidFill>
                  <a:schemeClr val="bg1"/>
                </a:solidFill>
              </a:rPr>
              <a:t>《</a:t>
            </a:r>
            <a:r>
              <a:rPr kumimoji="1" lang="zh-CN" altLang="en-US" dirty="0">
                <a:solidFill>
                  <a:schemeClr val="bg1"/>
                </a:solidFill>
              </a:rPr>
              <a:t>猎魔人</a:t>
            </a:r>
            <a:r>
              <a:rPr kumimoji="1" lang="en-US" altLang="zh-CN" dirty="0">
                <a:solidFill>
                  <a:schemeClr val="bg1"/>
                </a:solidFill>
              </a:rPr>
              <a:t>》</a:t>
            </a:r>
            <a:endParaRPr kumimoji="1" lang="zh-CN" altLang="en-US" dirty="0">
              <a:solidFill>
                <a:schemeClr val="bg1"/>
              </a:solidFill>
            </a:endParaRPr>
          </a:p>
        </p:txBody>
      </p:sp>
    </p:spTree>
    <p:extLst>
      <p:ext uri="{BB962C8B-B14F-4D97-AF65-F5344CB8AC3E}">
        <p14:creationId xmlns:p14="http://schemas.microsoft.com/office/powerpoint/2010/main" val="2796695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9AA107-9829-1340-BAF5-EACE77067F51}"/>
              </a:ext>
            </a:extLst>
          </p:cNvPr>
          <p:cNvSpPr>
            <a:spLocks noGrp="1"/>
          </p:cNvSpPr>
          <p:nvPr>
            <p:ph type="title"/>
          </p:nvPr>
        </p:nvSpPr>
        <p:spPr/>
        <p:txBody>
          <a:bodyPr/>
          <a:lstStyle/>
          <a:p>
            <a:r>
              <a:rPr kumimoji="1" lang="zh-CN" altLang="en-US" dirty="0">
                <a:solidFill>
                  <a:srgbClr val="FFFF00"/>
                </a:solidFill>
              </a:rPr>
              <a:t>结论：</a:t>
            </a:r>
          </a:p>
        </p:txBody>
      </p:sp>
      <p:sp>
        <p:nvSpPr>
          <p:cNvPr id="3" name="内容占位符 2">
            <a:extLst>
              <a:ext uri="{FF2B5EF4-FFF2-40B4-BE49-F238E27FC236}">
                <a16:creationId xmlns:a16="http://schemas.microsoft.com/office/drawing/2014/main" id="{C18E5151-E53C-B742-99B0-D883FED6FE4A}"/>
              </a:ext>
            </a:extLst>
          </p:cNvPr>
          <p:cNvSpPr>
            <a:spLocks noGrp="1"/>
          </p:cNvSpPr>
          <p:nvPr>
            <p:ph idx="1"/>
          </p:nvPr>
        </p:nvSpPr>
        <p:spPr>
          <a:xfrm>
            <a:off x="838200" y="1825625"/>
            <a:ext cx="7756071" cy="4351338"/>
          </a:xfrm>
        </p:spPr>
        <p:txBody>
          <a:bodyPr/>
          <a:lstStyle/>
          <a:p>
            <a:pPr lvl="0"/>
            <a:r>
              <a:rPr lang="zh-CN" altLang="zh-CN" dirty="0">
                <a:solidFill>
                  <a:schemeClr val="bg1"/>
                </a:solidFill>
              </a:rPr>
              <a:t>在本次实验中“六度分离”假说为真。</a:t>
            </a:r>
          </a:p>
          <a:p>
            <a:pPr lvl="0"/>
            <a:r>
              <a:rPr lang="zh-CN" altLang="zh-CN" dirty="0">
                <a:solidFill>
                  <a:schemeClr val="bg1"/>
                </a:solidFill>
              </a:rPr>
              <a:t>游戏内的人物社交网络及其复杂。</a:t>
            </a:r>
          </a:p>
          <a:p>
            <a:r>
              <a:rPr lang="zh-CN" altLang="zh-CN" dirty="0">
                <a:solidFill>
                  <a:schemeClr val="bg1"/>
                </a:solidFill>
              </a:rPr>
              <a:t>得出游戏中最重要的</a:t>
            </a:r>
            <a:r>
              <a:rPr lang="zh-CN" altLang="en-US" dirty="0">
                <a:solidFill>
                  <a:schemeClr val="bg1"/>
                </a:solidFill>
              </a:rPr>
              <a:t>三</a:t>
            </a:r>
            <a:r>
              <a:rPr lang="zh-CN" altLang="zh-CN" dirty="0">
                <a:solidFill>
                  <a:schemeClr val="bg1"/>
                </a:solidFill>
              </a:rPr>
              <a:t>大人物分别为：</a:t>
            </a:r>
            <a:r>
              <a:rPr lang="en-US" altLang="zh-CN" dirty="0" err="1">
                <a:solidFill>
                  <a:schemeClr val="bg1"/>
                </a:solidFill>
              </a:rPr>
              <a:t>Geralt</a:t>
            </a:r>
            <a:r>
              <a:rPr lang="zh-CN" altLang="zh-CN" dirty="0">
                <a:solidFill>
                  <a:schemeClr val="bg1"/>
                </a:solidFill>
              </a:rPr>
              <a:t>（主角）</a:t>
            </a:r>
            <a:r>
              <a:rPr lang="zh-CN" altLang="en-US" dirty="0">
                <a:solidFill>
                  <a:schemeClr val="bg1"/>
                </a:solidFill>
              </a:rPr>
              <a:t>，</a:t>
            </a:r>
            <a:r>
              <a:rPr lang="en-US" altLang="zh-CN" dirty="0">
                <a:solidFill>
                  <a:schemeClr val="bg1"/>
                </a:solidFill>
              </a:rPr>
              <a:t>Saskia</a:t>
            </a:r>
            <a:r>
              <a:rPr lang="zh-CN" altLang="en-US" dirty="0">
                <a:solidFill>
                  <a:schemeClr val="bg1"/>
                </a:solidFill>
              </a:rPr>
              <a:t>，</a:t>
            </a:r>
            <a:r>
              <a:rPr lang="en-US" altLang="zh-CN" dirty="0" err="1">
                <a:solidFill>
                  <a:schemeClr val="bg1"/>
                </a:solidFill>
              </a:rPr>
              <a:t>Foltest</a:t>
            </a:r>
            <a:r>
              <a:rPr lang="zh-CN" altLang="en-US" dirty="0">
                <a:solidFill>
                  <a:schemeClr val="bg1"/>
                </a:solidFill>
              </a:rPr>
              <a:t>。</a:t>
            </a:r>
            <a:r>
              <a:rPr lang="zh-CN" altLang="zh-CN" dirty="0">
                <a:solidFill>
                  <a:schemeClr val="bg1"/>
                </a:solidFill>
              </a:rPr>
              <a:t>（重要性定义：单源最短路径之和大小。）</a:t>
            </a:r>
          </a:p>
          <a:p>
            <a:r>
              <a:rPr lang="zh-CN" altLang="zh-CN" dirty="0">
                <a:solidFill>
                  <a:schemeClr val="bg1"/>
                </a:solidFill>
              </a:rPr>
              <a:t>朋友关系大概率可以传递，敌对关系大概率会导致该二人与另一人关系不同。 “敌人的敌人是朋友”这一假说也大致成立。</a:t>
            </a:r>
            <a:endParaRPr kumimoji="1" lang="zh-CN" altLang="en-US" dirty="0">
              <a:solidFill>
                <a:schemeClr val="bg1"/>
              </a:solidFill>
            </a:endParaRPr>
          </a:p>
        </p:txBody>
      </p:sp>
    </p:spTree>
    <p:extLst>
      <p:ext uri="{BB962C8B-B14F-4D97-AF65-F5344CB8AC3E}">
        <p14:creationId xmlns:p14="http://schemas.microsoft.com/office/powerpoint/2010/main" val="2329578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79A5DD-21C4-460D-9DBF-B3F45F187CBA}"/>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E80F2C28-B669-4CAF-B66C-5D9664A7E454}"/>
              </a:ext>
            </a:extLst>
          </p:cNvPr>
          <p:cNvPicPr>
            <a:picLocks noGrp="1" noChangeAspect="1"/>
          </p:cNvPicPr>
          <p:nvPr>
            <p:ph idx="1"/>
          </p:nvPr>
        </p:nvPicPr>
        <p:blipFill>
          <a:blip r:embed="rId2"/>
          <a:stretch>
            <a:fillRect/>
          </a:stretch>
        </p:blipFill>
        <p:spPr>
          <a:xfrm>
            <a:off x="0" y="0"/>
            <a:ext cx="12192000" cy="6858000"/>
          </a:xfrm>
        </p:spPr>
      </p:pic>
    </p:spTree>
    <p:extLst>
      <p:ext uri="{BB962C8B-B14F-4D97-AF65-F5344CB8AC3E}">
        <p14:creationId xmlns:p14="http://schemas.microsoft.com/office/powerpoint/2010/main" val="1421557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F7322F-B8AD-4B99-9163-7F4231DDAAEE}"/>
              </a:ext>
            </a:extLst>
          </p:cNvPr>
          <p:cNvSpPr>
            <a:spLocks noGrp="1"/>
          </p:cNvSpPr>
          <p:nvPr>
            <p:ph type="title"/>
          </p:nvPr>
        </p:nvSpPr>
        <p:spPr/>
        <p:txBody>
          <a:bodyPr/>
          <a:lstStyle/>
          <a:p>
            <a:r>
              <a:rPr lang="zh-CN" altLang="en-US" dirty="0">
                <a:solidFill>
                  <a:srgbClr val="FFFF00"/>
                </a:solidFill>
              </a:rPr>
              <a:t>分工：</a:t>
            </a:r>
          </a:p>
        </p:txBody>
      </p:sp>
      <p:sp>
        <p:nvSpPr>
          <p:cNvPr id="3" name="内容占位符 2">
            <a:extLst>
              <a:ext uri="{FF2B5EF4-FFF2-40B4-BE49-F238E27FC236}">
                <a16:creationId xmlns:a16="http://schemas.microsoft.com/office/drawing/2014/main" id="{5E20683B-71D5-4EBB-8023-1E6097337204}"/>
              </a:ext>
            </a:extLst>
          </p:cNvPr>
          <p:cNvSpPr>
            <a:spLocks noGrp="1"/>
          </p:cNvSpPr>
          <p:nvPr>
            <p:ph idx="1"/>
          </p:nvPr>
        </p:nvSpPr>
        <p:spPr/>
        <p:txBody>
          <a:bodyPr/>
          <a:lstStyle/>
          <a:p>
            <a:r>
              <a:rPr lang="zh-CN" altLang="en-US">
                <a:solidFill>
                  <a:schemeClr val="bg1"/>
                </a:solidFill>
              </a:rPr>
              <a:t>伊蕾娜：</a:t>
            </a:r>
            <a:r>
              <a:rPr lang="zh-CN" altLang="en-US" dirty="0">
                <a:solidFill>
                  <a:schemeClr val="bg1"/>
                </a:solidFill>
              </a:rPr>
              <a:t>数据收集和处理、建立模型、代码编写和调试。</a:t>
            </a:r>
            <a:endParaRPr lang="en-US" altLang="zh-CN" dirty="0">
              <a:solidFill>
                <a:schemeClr val="bg1"/>
              </a:solidFill>
            </a:endParaRPr>
          </a:p>
          <a:p>
            <a:r>
              <a:rPr lang="zh-CN" altLang="en-US" dirty="0">
                <a:solidFill>
                  <a:schemeClr val="bg1"/>
                </a:solidFill>
              </a:rPr>
              <a:t>沙耶：数据收集和处理、报告撰写、实验结果分析。</a:t>
            </a:r>
            <a:endParaRPr lang="en-US" altLang="zh-CN" dirty="0">
              <a:solidFill>
                <a:schemeClr val="bg1"/>
              </a:solidFill>
            </a:endParaRPr>
          </a:p>
          <a:p>
            <a:r>
              <a:rPr lang="zh-CN" altLang="en-US" dirty="0">
                <a:solidFill>
                  <a:schemeClr val="bg1"/>
                </a:solidFill>
              </a:rPr>
              <a:t>扫帚小姐：报告撰写、查阅文献。</a:t>
            </a:r>
            <a:endParaRPr lang="en-US" altLang="zh-CN" dirty="0">
              <a:solidFill>
                <a:schemeClr val="bg1"/>
              </a:solidFill>
            </a:endParaRPr>
          </a:p>
          <a:p>
            <a:r>
              <a:rPr lang="zh-CN" altLang="en-US" dirty="0">
                <a:solidFill>
                  <a:schemeClr val="bg1"/>
                </a:solidFill>
              </a:rPr>
              <a:t>艾姆妮西亚：代码编写、</a:t>
            </a:r>
            <a:r>
              <a:rPr lang="en-US" altLang="zh-CN" dirty="0">
                <a:solidFill>
                  <a:schemeClr val="bg1"/>
                </a:solidFill>
              </a:rPr>
              <a:t>PPT</a:t>
            </a:r>
            <a:r>
              <a:rPr lang="zh-CN" altLang="en-US" dirty="0">
                <a:solidFill>
                  <a:schemeClr val="bg1"/>
                </a:solidFill>
              </a:rPr>
              <a:t>制作。</a:t>
            </a:r>
            <a:endParaRPr lang="en-US" altLang="zh-CN" dirty="0">
              <a:solidFill>
                <a:schemeClr val="bg1"/>
              </a:solidFill>
            </a:endParaRPr>
          </a:p>
          <a:p>
            <a:endParaRPr lang="en-US" altLang="zh-CN" dirty="0"/>
          </a:p>
          <a:p>
            <a:endParaRPr lang="zh-CN" altLang="en-US" dirty="0"/>
          </a:p>
        </p:txBody>
      </p:sp>
    </p:spTree>
    <p:extLst>
      <p:ext uri="{BB962C8B-B14F-4D97-AF65-F5344CB8AC3E}">
        <p14:creationId xmlns:p14="http://schemas.microsoft.com/office/powerpoint/2010/main" val="2685505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829179-847F-8A4C-9955-02462C53B9ED}"/>
              </a:ext>
            </a:extLst>
          </p:cNvPr>
          <p:cNvSpPr>
            <a:spLocks noGrp="1"/>
          </p:cNvSpPr>
          <p:nvPr>
            <p:ph type="title"/>
          </p:nvPr>
        </p:nvSpPr>
        <p:spPr/>
        <p:txBody>
          <a:bodyPr/>
          <a:lstStyle/>
          <a:p>
            <a:r>
              <a:rPr kumimoji="1" lang="zh-CN" altLang="en-US" dirty="0">
                <a:solidFill>
                  <a:srgbClr val="FFFF00"/>
                </a:solidFill>
              </a:rPr>
              <a:t>问题背景：</a:t>
            </a:r>
          </a:p>
        </p:txBody>
      </p:sp>
      <p:sp>
        <p:nvSpPr>
          <p:cNvPr id="3" name="内容占位符 2">
            <a:extLst>
              <a:ext uri="{FF2B5EF4-FFF2-40B4-BE49-F238E27FC236}">
                <a16:creationId xmlns:a16="http://schemas.microsoft.com/office/drawing/2014/main" id="{5B5AFC6D-0F5B-3C48-8191-A23D1EF969C7}"/>
              </a:ext>
            </a:extLst>
          </p:cNvPr>
          <p:cNvSpPr>
            <a:spLocks noGrp="1"/>
          </p:cNvSpPr>
          <p:nvPr>
            <p:ph idx="1"/>
          </p:nvPr>
        </p:nvSpPr>
        <p:spPr>
          <a:xfrm>
            <a:off x="429986" y="1450067"/>
            <a:ext cx="6460671" cy="4351338"/>
          </a:xfrm>
        </p:spPr>
        <p:txBody>
          <a:bodyPr>
            <a:normAutofit/>
          </a:bodyPr>
          <a:lstStyle/>
          <a:p>
            <a:r>
              <a:rPr lang="en-US" altLang="zh-CN" sz="1800" dirty="0">
                <a:solidFill>
                  <a:schemeClr val="bg1"/>
                </a:solidFill>
              </a:rPr>
              <a:t>1997 </a:t>
            </a:r>
            <a:r>
              <a:rPr lang="zh-CN" altLang="zh-CN" sz="1800" dirty="0">
                <a:solidFill>
                  <a:schemeClr val="bg1"/>
                </a:solidFill>
              </a:rPr>
              <a:t>年三个大学生发明了一个名叫</a:t>
            </a:r>
            <a:r>
              <a:rPr lang="en-US" altLang="zh-CN" sz="1800" dirty="0">
                <a:solidFill>
                  <a:schemeClr val="bg1"/>
                </a:solidFill>
              </a:rPr>
              <a:t>“Kevin Bacon”</a:t>
            </a:r>
            <a:r>
              <a:rPr lang="zh-CN" altLang="zh-CN" sz="1800" dirty="0">
                <a:solidFill>
                  <a:schemeClr val="bg1"/>
                </a:solidFill>
              </a:rPr>
              <a:t>的游戏。他们认为电影演员</a:t>
            </a:r>
            <a:r>
              <a:rPr lang="en-US" altLang="zh-CN" sz="1800" dirty="0">
                <a:solidFill>
                  <a:schemeClr val="bg1"/>
                </a:solidFill>
              </a:rPr>
              <a:t>Kevin Bacon</a:t>
            </a:r>
            <a:r>
              <a:rPr lang="zh-CN" altLang="zh-CN" sz="1800" dirty="0">
                <a:solidFill>
                  <a:schemeClr val="bg1"/>
                </a:solidFill>
              </a:rPr>
              <a:t>是世界的中心，世界上每位电影演员，通过跟他共同演过电影的演员，可以最终练习到</a:t>
            </a:r>
            <a:r>
              <a:rPr lang="en-US" altLang="zh-CN" sz="1800" dirty="0">
                <a:solidFill>
                  <a:schemeClr val="bg1"/>
                </a:solidFill>
              </a:rPr>
              <a:t> Kevin Bacon</a:t>
            </a:r>
            <a:r>
              <a:rPr lang="zh-CN" altLang="zh-CN" sz="1800" dirty="0">
                <a:solidFill>
                  <a:schemeClr val="bg1"/>
                </a:solidFill>
              </a:rPr>
              <a:t>。 如果一个人和</a:t>
            </a:r>
            <a:r>
              <a:rPr lang="en-US" altLang="zh-CN" sz="1800" dirty="0">
                <a:solidFill>
                  <a:schemeClr val="bg1"/>
                </a:solidFill>
              </a:rPr>
              <a:t> Kevin Bacon </a:t>
            </a:r>
            <a:r>
              <a:rPr lang="zh-CN" altLang="zh-CN" sz="1800" dirty="0">
                <a:solidFill>
                  <a:schemeClr val="bg1"/>
                </a:solidFill>
              </a:rPr>
              <a:t>演过电影，他的</a:t>
            </a:r>
            <a:r>
              <a:rPr lang="en-US" altLang="zh-CN" sz="1800" dirty="0">
                <a:solidFill>
                  <a:schemeClr val="bg1"/>
                </a:solidFill>
              </a:rPr>
              <a:t> Bacon </a:t>
            </a:r>
            <a:r>
              <a:rPr lang="zh-CN" altLang="zh-CN" sz="1800" dirty="0">
                <a:solidFill>
                  <a:schemeClr val="bg1"/>
                </a:solidFill>
              </a:rPr>
              <a:t>数就是</a:t>
            </a:r>
            <a:r>
              <a:rPr lang="en-US" altLang="zh-CN" sz="1800" dirty="0">
                <a:solidFill>
                  <a:schemeClr val="bg1"/>
                </a:solidFill>
              </a:rPr>
              <a:t> 1</a:t>
            </a:r>
            <a:r>
              <a:rPr lang="zh-CN" altLang="zh-CN" sz="1800" dirty="0">
                <a:solidFill>
                  <a:schemeClr val="bg1"/>
                </a:solidFill>
              </a:rPr>
              <a:t>。如果一个人跟</a:t>
            </a:r>
            <a:r>
              <a:rPr lang="en-US" altLang="zh-CN" sz="1800" dirty="0">
                <a:solidFill>
                  <a:schemeClr val="bg1"/>
                </a:solidFill>
              </a:rPr>
              <a:t> Kevin Bacon</a:t>
            </a:r>
            <a:r>
              <a:rPr lang="zh-CN" altLang="zh-CN" sz="1800" dirty="0">
                <a:solidFill>
                  <a:schemeClr val="bg1"/>
                </a:solidFill>
              </a:rPr>
              <a:t>演过电影的人演过电影，他的</a:t>
            </a:r>
            <a:r>
              <a:rPr lang="en-US" altLang="zh-CN" sz="1800" dirty="0">
                <a:solidFill>
                  <a:schemeClr val="bg1"/>
                </a:solidFill>
              </a:rPr>
              <a:t> Bacon </a:t>
            </a:r>
            <a:r>
              <a:rPr lang="zh-CN" altLang="zh-CN" sz="1800" dirty="0">
                <a:solidFill>
                  <a:schemeClr val="bg1"/>
                </a:solidFill>
              </a:rPr>
              <a:t>数就是</a:t>
            </a:r>
            <a:r>
              <a:rPr lang="en-US" altLang="zh-CN" sz="1800" dirty="0">
                <a:solidFill>
                  <a:schemeClr val="bg1"/>
                </a:solidFill>
              </a:rPr>
              <a:t> 2</a:t>
            </a:r>
            <a:r>
              <a:rPr lang="zh-CN" altLang="zh-CN" sz="1800" dirty="0">
                <a:solidFill>
                  <a:schemeClr val="bg1"/>
                </a:solidFill>
              </a:rPr>
              <a:t>，依此类推。人们可以通过访问网站</a:t>
            </a:r>
            <a:r>
              <a:rPr lang="en-US" altLang="zh-CN" sz="1800" dirty="0">
                <a:solidFill>
                  <a:schemeClr val="bg1"/>
                </a:solidFill>
              </a:rPr>
              <a:t>oracleofbacon.org</a:t>
            </a:r>
            <a:r>
              <a:rPr lang="zh-CN" altLang="zh-CN" sz="1800" dirty="0">
                <a:solidFill>
                  <a:schemeClr val="bg1"/>
                </a:solidFill>
              </a:rPr>
              <a:t>去查任何一个人的</a:t>
            </a:r>
            <a:r>
              <a:rPr lang="en-US" altLang="zh-CN" sz="1800" dirty="0">
                <a:solidFill>
                  <a:schemeClr val="bg1"/>
                </a:solidFill>
              </a:rPr>
              <a:t> Bacon </a:t>
            </a:r>
            <a:r>
              <a:rPr lang="zh-CN" altLang="zh-CN" sz="1800" dirty="0">
                <a:solidFill>
                  <a:schemeClr val="bg1"/>
                </a:solidFill>
              </a:rPr>
              <a:t>数。</a:t>
            </a:r>
          </a:p>
          <a:p>
            <a:r>
              <a:rPr lang="en-US" altLang="zh-CN" sz="1800" dirty="0">
                <a:solidFill>
                  <a:schemeClr val="bg1"/>
                </a:solidFill>
              </a:rPr>
              <a:t>“Kevin Bacon”</a:t>
            </a:r>
            <a:r>
              <a:rPr lang="zh-CN" altLang="zh-CN" sz="1800" dirty="0">
                <a:solidFill>
                  <a:schemeClr val="bg1"/>
                </a:solidFill>
              </a:rPr>
              <a:t>的游戏初步验证了社交网络中的</a:t>
            </a:r>
            <a:r>
              <a:rPr lang="en-US" altLang="zh-CN" sz="1800" dirty="0">
                <a:solidFill>
                  <a:schemeClr val="bg1"/>
                </a:solidFill>
              </a:rPr>
              <a:t>“</a:t>
            </a:r>
            <a:r>
              <a:rPr lang="zh-CN" altLang="zh-CN" sz="1800" dirty="0">
                <a:solidFill>
                  <a:schemeClr val="bg1"/>
                </a:solidFill>
              </a:rPr>
              <a:t>六度分离</a:t>
            </a:r>
            <a:r>
              <a:rPr lang="en-US" altLang="zh-CN" sz="1800" dirty="0">
                <a:solidFill>
                  <a:schemeClr val="bg1"/>
                </a:solidFill>
              </a:rPr>
              <a:t>”</a:t>
            </a:r>
            <a:r>
              <a:rPr lang="zh-CN" altLang="zh-CN" sz="1800" dirty="0">
                <a:solidFill>
                  <a:schemeClr val="bg1"/>
                </a:solidFill>
              </a:rPr>
              <a:t>假设：在大多数人中，任意两个素不相识的人通过朋友的朋友，平均最多通过</a:t>
            </a:r>
            <a:r>
              <a:rPr lang="en-US" altLang="zh-CN" sz="1800" dirty="0">
                <a:solidFill>
                  <a:schemeClr val="bg1"/>
                </a:solidFill>
              </a:rPr>
              <a:t> 6 </a:t>
            </a:r>
            <a:r>
              <a:rPr lang="zh-CN" altLang="zh-CN" sz="1800" dirty="0">
                <a:solidFill>
                  <a:schemeClr val="bg1"/>
                </a:solidFill>
              </a:rPr>
              <a:t>个人就能彼此认识。</a:t>
            </a:r>
            <a:r>
              <a:rPr lang="en-US" altLang="zh-CN" sz="1800" dirty="0">
                <a:solidFill>
                  <a:schemeClr val="bg1"/>
                </a:solidFill>
              </a:rPr>
              <a:t>1998 </a:t>
            </a:r>
            <a:r>
              <a:rPr lang="zh-CN" altLang="zh-CN" sz="1800" dirty="0">
                <a:solidFill>
                  <a:schemeClr val="bg1"/>
                </a:solidFill>
              </a:rPr>
              <a:t>年，瓦茨和斯特罗加茨在</a:t>
            </a:r>
            <a:r>
              <a:rPr lang="en-US" altLang="zh-CN" sz="1800" dirty="0">
                <a:solidFill>
                  <a:schemeClr val="bg1"/>
                </a:solidFill>
              </a:rPr>
              <a:t> Nature </a:t>
            </a:r>
            <a:r>
              <a:rPr lang="zh-CN" altLang="zh-CN" sz="1800" dirty="0">
                <a:solidFill>
                  <a:schemeClr val="bg1"/>
                </a:solidFill>
              </a:rPr>
              <a:t>上发表了《</a:t>
            </a:r>
            <a:r>
              <a:rPr lang="en-US" altLang="zh-CN" sz="1800" dirty="0">
                <a:solidFill>
                  <a:schemeClr val="bg1"/>
                </a:solidFill>
              </a:rPr>
              <a:t>“</a:t>
            </a:r>
            <a:r>
              <a:rPr lang="zh-CN" altLang="zh-CN" sz="1800" dirty="0">
                <a:solidFill>
                  <a:schemeClr val="bg1"/>
                </a:solidFill>
              </a:rPr>
              <a:t>小世界</a:t>
            </a:r>
            <a:r>
              <a:rPr lang="en-US" altLang="zh-CN" sz="1800" dirty="0">
                <a:solidFill>
                  <a:schemeClr val="bg1"/>
                </a:solidFill>
              </a:rPr>
              <a:t>”</a:t>
            </a:r>
            <a:r>
              <a:rPr lang="zh-CN" altLang="zh-CN" sz="1800" dirty="0">
                <a:solidFill>
                  <a:schemeClr val="bg1"/>
                </a:solidFill>
              </a:rPr>
              <a:t>网络的全体动力行为》的论文，推广了</a:t>
            </a:r>
            <a:r>
              <a:rPr lang="en-US" altLang="zh-CN" sz="1800" dirty="0">
                <a:solidFill>
                  <a:schemeClr val="bg1"/>
                </a:solidFill>
              </a:rPr>
              <a:t>“</a:t>
            </a:r>
            <a:r>
              <a:rPr lang="zh-CN" altLang="zh-CN" sz="1800" dirty="0">
                <a:solidFill>
                  <a:schemeClr val="bg1"/>
                </a:solidFill>
              </a:rPr>
              <a:t>六度分离</a:t>
            </a:r>
            <a:r>
              <a:rPr lang="en-US" altLang="zh-CN" sz="1800" dirty="0">
                <a:solidFill>
                  <a:schemeClr val="bg1"/>
                </a:solidFill>
              </a:rPr>
              <a:t>”</a:t>
            </a:r>
            <a:r>
              <a:rPr lang="zh-CN" altLang="zh-CN" sz="1800" dirty="0">
                <a:solidFill>
                  <a:schemeClr val="bg1"/>
                </a:solidFill>
              </a:rPr>
              <a:t>假设，提出了小世界网络模型。</a:t>
            </a:r>
          </a:p>
          <a:p>
            <a:r>
              <a:rPr lang="zh-CN" altLang="zh-CN" sz="1800" dirty="0">
                <a:solidFill>
                  <a:schemeClr val="bg1"/>
                </a:solidFill>
              </a:rPr>
              <a:t>据此，我们对小说《猎魔人》的人物社交网络建立模型并进行分析。</a:t>
            </a:r>
            <a:endParaRPr kumimoji="1" lang="zh-CN" altLang="en-US" sz="1800" dirty="0">
              <a:solidFill>
                <a:schemeClr val="bg1"/>
              </a:solidFill>
            </a:endParaRPr>
          </a:p>
        </p:txBody>
      </p:sp>
    </p:spTree>
    <p:extLst>
      <p:ext uri="{BB962C8B-B14F-4D97-AF65-F5344CB8AC3E}">
        <p14:creationId xmlns:p14="http://schemas.microsoft.com/office/powerpoint/2010/main" val="2994493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325139-F661-5F4E-8AFC-A8AF47FDB9B6}"/>
              </a:ext>
            </a:extLst>
          </p:cNvPr>
          <p:cNvSpPr>
            <a:spLocks noGrp="1"/>
          </p:cNvSpPr>
          <p:nvPr>
            <p:ph type="title"/>
          </p:nvPr>
        </p:nvSpPr>
        <p:spPr/>
        <p:txBody>
          <a:bodyPr/>
          <a:lstStyle/>
          <a:p>
            <a:r>
              <a:rPr kumimoji="1" lang="zh-CN" altLang="en-US" dirty="0">
                <a:solidFill>
                  <a:srgbClr val="FFFF00"/>
                </a:solidFill>
              </a:rPr>
              <a:t>实验目的：</a:t>
            </a:r>
          </a:p>
        </p:txBody>
      </p:sp>
      <p:sp>
        <p:nvSpPr>
          <p:cNvPr id="3" name="内容占位符 2">
            <a:extLst>
              <a:ext uri="{FF2B5EF4-FFF2-40B4-BE49-F238E27FC236}">
                <a16:creationId xmlns:a16="http://schemas.microsoft.com/office/drawing/2014/main" id="{805BE407-71DE-5C45-B1A1-FB68BA505416}"/>
              </a:ext>
            </a:extLst>
          </p:cNvPr>
          <p:cNvSpPr>
            <a:spLocks noGrp="1"/>
          </p:cNvSpPr>
          <p:nvPr>
            <p:ph idx="1"/>
          </p:nvPr>
        </p:nvSpPr>
        <p:spPr>
          <a:xfrm>
            <a:off x="677334" y="1488613"/>
            <a:ext cx="8596668" cy="3880773"/>
          </a:xfrm>
        </p:spPr>
        <p:txBody>
          <a:bodyPr/>
          <a:lstStyle/>
          <a:p>
            <a:r>
              <a:rPr lang="zh-CN" altLang="zh-CN" dirty="0">
                <a:solidFill>
                  <a:schemeClr val="bg1"/>
                </a:solidFill>
              </a:rPr>
              <a:t>利用图论知识，探索社交网络。</a:t>
            </a:r>
          </a:p>
          <a:p>
            <a:r>
              <a:rPr lang="zh-CN" altLang="zh-CN" dirty="0">
                <a:solidFill>
                  <a:schemeClr val="bg1"/>
                </a:solidFill>
              </a:rPr>
              <a:t>探究小说《猎魔人》中的主要人物关系，根据“友善”、“敌对”、“利益”</a:t>
            </a:r>
            <a:r>
              <a:rPr lang="en-US" altLang="zh-CN" dirty="0">
                <a:solidFill>
                  <a:schemeClr val="bg1"/>
                </a:solidFill>
              </a:rPr>
              <a:t>3</a:t>
            </a:r>
            <a:r>
              <a:rPr lang="zh-CN" altLang="zh-CN" dirty="0">
                <a:solidFill>
                  <a:schemeClr val="bg1"/>
                </a:solidFill>
              </a:rPr>
              <a:t>种关系建立人物社交网络，检验“六度分离”并进行初步的网络分析。</a:t>
            </a:r>
          </a:p>
          <a:p>
            <a:r>
              <a:rPr lang="zh-CN" altLang="zh-CN" dirty="0">
                <a:solidFill>
                  <a:schemeClr val="bg1"/>
                </a:solidFill>
              </a:rPr>
              <a:t>由于该小说世界观的架空性，我们同时针对该模型提出了“敌人的敌人是朋友”这一假说，并进行验证。</a:t>
            </a:r>
            <a:endParaRPr kumimoji="1" lang="zh-CN" altLang="en-US" dirty="0">
              <a:solidFill>
                <a:schemeClr val="bg1"/>
              </a:solidFill>
            </a:endParaRPr>
          </a:p>
        </p:txBody>
      </p:sp>
      <p:sp>
        <p:nvSpPr>
          <p:cNvPr id="4" name="标题 1">
            <a:extLst>
              <a:ext uri="{FF2B5EF4-FFF2-40B4-BE49-F238E27FC236}">
                <a16:creationId xmlns:a16="http://schemas.microsoft.com/office/drawing/2014/main" id="{157E6C82-7837-7A44-8CDE-47C7BEC12122}"/>
              </a:ext>
            </a:extLst>
          </p:cNvPr>
          <p:cNvSpPr txBox="1">
            <a:spLocks/>
          </p:cNvSpPr>
          <p:nvPr/>
        </p:nvSpPr>
        <p:spPr>
          <a:xfrm>
            <a:off x="677334" y="3281464"/>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kumimoji="1" lang="zh-CN" altLang="en-US" dirty="0"/>
          </a:p>
        </p:txBody>
      </p:sp>
      <p:sp>
        <p:nvSpPr>
          <p:cNvPr id="5" name="内容占位符 2">
            <a:extLst>
              <a:ext uri="{FF2B5EF4-FFF2-40B4-BE49-F238E27FC236}">
                <a16:creationId xmlns:a16="http://schemas.microsoft.com/office/drawing/2014/main" id="{660383F2-E633-7844-BE9A-834020F21AA3}"/>
              </a:ext>
            </a:extLst>
          </p:cNvPr>
          <p:cNvSpPr txBox="1">
            <a:spLocks/>
          </p:cNvSpPr>
          <p:nvPr/>
        </p:nvSpPr>
        <p:spPr>
          <a:xfrm>
            <a:off x="677334" y="4602264"/>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kumimoji="1" lang="zh-CN" altLang="en-US" dirty="0"/>
          </a:p>
        </p:txBody>
      </p:sp>
    </p:spTree>
    <p:extLst>
      <p:ext uri="{BB962C8B-B14F-4D97-AF65-F5344CB8AC3E}">
        <p14:creationId xmlns:p14="http://schemas.microsoft.com/office/powerpoint/2010/main" val="2893044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8172F4-B035-074E-A1EF-DA9783356BC5}"/>
              </a:ext>
            </a:extLst>
          </p:cNvPr>
          <p:cNvSpPr>
            <a:spLocks noGrp="1"/>
          </p:cNvSpPr>
          <p:nvPr>
            <p:ph type="title"/>
          </p:nvPr>
        </p:nvSpPr>
        <p:spPr/>
        <p:txBody>
          <a:bodyPr/>
          <a:lstStyle/>
          <a:p>
            <a:r>
              <a:rPr kumimoji="1" lang="zh-CN" altLang="en-US" dirty="0">
                <a:solidFill>
                  <a:srgbClr val="FFFF00"/>
                </a:solidFill>
              </a:rPr>
              <a:t>数据准备：</a:t>
            </a:r>
          </a:p>
        </p:txBody>
      </p:sp>
      <p:sp>
        <p:nvSpPr>
          <p:cNvPr id="3" name="内容占位符 2">
            <a:extLst>
              <a:ext uri="{FF2B5EF4-FFF2-40B4-BE49-F238E27FC236}">
                <a16:creationId xmlns:a16="http://schemas.microsoft.com/office/drawing/2014/main" id="{F2593378-2A3D-554C-9529-4FD28DC9094B}"/>
              </a:ext>
            </a:extLst>
          </p:cNvPr>
          <p:cNvSpPr>
            <a:spLocks noGrp="1"/>
          </p:cNvSpPr>
          <p:nvPr>
            <p:ph idx="1"/>
          </p:nvPr>
        </p:nvSpPr>
        <p:spPr/>
        <p:txBody>
          <a:bodyPr>
            <a:normAutofit fontScale="92500"/>
          </a:bodyPr>
          <a:lstStyle/>
          <a:p>
            <a:pPr lvl="0"/>
            <a:r>
              <a:rPr lang="zh-CN" altLang="zh-CN" dirty="0">
                <a:solidFill>
                  <a:schemeClr val="bg1"/>
                </a:solidFill>
              </a:rPr>
              <a:t>小说《猎魔人》中的部分主要人物包括如下关系：如</a:t>
            </a:r>
            <a:r>
              <a:rPr lang="en-US" altLang="zh-CN" dirty="0" err="1">
                <a:solidFill>
                  <a:schemeClr val="bg1"/>
                </a:solidFill>
              </a:rPr>
              <a:t>Geralt</a:t>
            </a:r>
            <a:r>
              <a:rPr lang="zh-CN" altLang="zh-CN" dirty="0">
                <a:solidFill>
                  <a:schemeClr val="bg1"/>
                </a:solidFill>
              </a:rPr>
              <a:t>与</a:t>
            </a:r>
            <a:r>
              <a:rPr lang="en-US" altLang="zh-CN" dirty="0">
                <a:solidFill>
                  <a:schemeClr val="bg1"/>
                </a:solidFill>
              </a:rPr>
              <a:t>Dandelion</a:t>
            </a:r>
            <a:r>
              <a:rPr lang="zh-CN" altLang="zh-CN" dirty="0">
                <a:solidFill>
                  <a:schemeClr val="bg1"/>
                </a:solidFill>
              </a:rPr>
              <a:t>，</a:t>
            </a:r>
            <a:r>
              <a:rPr lang="en-US" altLang="zh-CN" dirty="0" err="1">
                <a:solidFill>
                  <a:schemeClr val="bg1"/>
                </a:solidFill>
              </a:rPr>
              <a:t>Vesemir</a:t>
            </a:r>
            <a:r>
              <a:rPr lang="zh-CN" altLang="zh-CN" dirty="0">
                <a:solidFill>
                  <a:schemeClr val="bg1"/>
                </a:solidFill>
              </a:rPr>
              <a:t>和</a:t>
            </a:r>
            <a:r>
              <a:rPr lang="en-US" altLang="zh-CN" dirty="0" err="1">
                <a:solidFill>
                  <a:schemeClr val="bg1"/>
                </a:solidFill>
              </a:rPr>
              <a:t>Triss</a:t>
            </a:r>
            <a:r>
              <a:rPr lang="zh-CN" altLang="zh-CN" dirty="0">
                <a:solidFill>
                  <a:schemeClr val="bg1"/>
                </a:solidFill>
              </a:rPr>
              <a:t>之间存在旧友、师徒、恋爱关系，因此可以建立友善边；与</a:t>
            </a:r>
            <a:r>
              <a:rPr lang="en-US" altLang="zh-CN" dirty="0">
                <a:solidFill>
                  <a:schemeClr val="bg1"/>
                </a:solidFill>
              </a:rPr>
              <a:t>Philippa</a:t>
            </a:r>
            <a:r>
              <a:rPr lang="zh-CN" altLang="zh-CN" dirty="0">
                <a:solidFill>
                  <a:schemeClr val="bg1"/>
                </a:solidFill>
              </a:rPr>
              <a:t>认识，但仅存在“交易”，因此可以建立“利益”边；而与</a:t>
            </a:r>
            <a:r>
              <a:rPr lang="en-US" altLang="zh-CN" dirty="0" err="1">
                <a:solidFill>
                  <a:schemeClr val="bg1"/>
                </a:solidFill>
              </a:rPr>
              <a:t>Javed</a:t>
            </a:r>
            <a:r>
              <a:rPr lang="zh-CN" altLang="zh-CN" dirty="0">
                <a:solidFill>
                  <a:schemeClr val="bg1"/>
                </a:solidFill>
              </a:rPr>
              <a:t>和刺客</a:t>
            </a:r>
            <a:r>
              <a:rPr lang="en-US" altLang="zh-CN" dirty="0">
                <a:solidFill>
                  <a:schemeClr val="bg1"/>
                </a:solidFill>
              </a:rPr>
              <a:t>A</a:t>
            </a:r>
            <a:r>
              <a:rPr lang="zh-CN" altLang="zh-CN" dirty="0">
                <a:solidFill>
                  <a:schemeClr val="bg1"/>
                </a:solidFill>
              </a:rPr>
              <a:t>之间处于</a:t>
            </a:r>
            <a:r>
              <a:rPr lang="zh-CN" altLang="en-US" dirty="0">
                <a:solidFill>
                  <a:schemeClr val="bg1"/>
                </a:solidFill>
              </a:rPr>
              <a:t>仇杀</a:t>
            </a:r>
            <a:r>
              <a:rPr lang="zh-CN" altLang="zh-CN" dirty="0">
                <a:solidFill>
                  <a:schemeClr val="bg1"/>
                </a:solidFill>
              </a:rPr>
              <a:t>、被陷害关系，因此可以建立敌对边。</a:t>
            </a:r>
          </a:p>
          <a:p>
            <a:pPr lvl="0"/>
            <a:r>
              <a:rPr lang="zh-CN" altLang="zh-CN" dirty="0">
                <a:solidFill>
                  <a:schemeClr val="bg1"/>
                </a:solidFill>
              </a:rPr>
              <a:t>通过知乎、豆瓣等论坛中关于小说《猎魔人》的赏析，理出游戏内主要人物及其经历，作为图中的点建立人物社交网络。再通过剧情分析得到主要人物关系并在社交网络模型中建立不同种类关系（边）。</a:t>
            </a:r>
          </a:p>
          <a:p>
            <a:r>
              <a:rPr lang="zh-CN" altLang="zh-CN" dirty="0">
                <a:solidFill>
                  <a:schemeClr val="bg1"/>
                </a:solidFill>
              </a:rPr>
              <a:t>小说《猎魔人》有衍生游戏《巫师》系列。游玩或者观看游戏视频收集数据，进一步理清主角</a:t>
            </a:r>
            <a:r>
              <a:rPr lang="en-US" altLang="zh-CN" dirty="0" err="1">
                <a:solidFill>
                  <a:schemeClr val="bg1"/>
                </a:solidFill>
              </a:rPr>
              <a:t>Geralt</a:t>
            </a:r>
            <a:r>
              <a:rPr lang="zh-CN" altLang="zh-CN" dirty="0">
                <a:solidFill>
                  <a:schemeClr val="bg1"/>
                </a:solidFill>
              </a:rPr>
              <a:t>与各人物之间关系、不同阵营之间关系。</a:t>
            </a:r>
            <a:endParaRPr kumimoji="1" lang="zh-CN" altLang="en-US" dirty="0">
              <a:solidFill>
                <a:schemeClr val="bg1"/>
              </a:solidFill>
            </a:endParaRPr>
          </a:p>
        </p:txBody>
      </p:sp>
    </p:spTree>
    <p:extLst>
      <p:ext uri="{BB962C8B-B14F-4D97-AF65-F5344CB8AC3E}">
        <p14:creationId xmlns:p14="http://schemas.microsoft.com/office/powerpoint/2010/main" val="3231108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8172F4-B035-074E-A1EF-DA9783356BC5}"/>
              </a:ext>
            </a:extLst>
          </p:cNvPr>
          <p:cNvSpPr>
            <a:spLocks noGrp="1"/>
          </p:cNvSpPr>
          <p:nvPr>
            <p:ph type="title"/>
          </p:nvPr>
        </p:nvSpPr>
        <p:spPr/>
        <p:txBody>
          <a:bodyPr/>
          <a:lstStyle/>
          <a:p>
            <a:r>
              <a:rPr kumimoji="1" lang="zh-CN" altLang="en-US" dirty="0">
                <a:solidFill>
                  <a:srgbClr val="FFFF00"/>
                </a:solidFill>
              </a:rPr>
              <a:t>算法设计：</a:t>
            </a:r>
          </a:p>
        </p:txBody>
      </p:sp>
      <p:sp>
        <p:nvSpPr>
          <p:cNvPr id="3" name="内容占位符 2">
            <a:extLst>
              <a:ext uri="{FF2B5EF4-FFF2-40B4-BE49-F238E27FC236}">
                <a16:creationId xmlns:a16="http://schemas.microsoft.com/office/drawing/2014/main" id="{F2593378-2A3D-554C-9529-4FD28DC9094B}"/>
              </a:ext>
            </a:extLst>
          </p:cNvPr>
          <p:cNvSpPr>
            <a:spLocks noGrp="1"/>
          </p:cNvSpPr>
          <p:nvPr>
            <p:ph idx="1"/>
          </p:nvPr>
        </p:nvSpPr>
        <p:spPr/>
        <p:txBody>
          <a:bodyPr/>
          <a:lstStyle/>
          <a:p>
            <a:r>
              <a:rPr lang="zh-CN" altLang="zh-CN" dirty="0">
                <a:solidFill>
                  <a:schemeClr val="bg1"/>
                </a:solidFill>
              </a:rPr>
              <a:t>在建立完社交网络后，通过分析图中各点度数、图直径、任意路径中边的变化，以及最大团、割点和桥等等，进一步分析得出结论。</a:t>
            </a:r>
          </a:p>
          <a:p>
            <a:r>
              <a:rPr lang="zh-CN" altLang="zh-CN" dirty="0">
                <a:solidFill>
                  <a:schemeClr val="bg1"/>
                </a:solidFill>
              </a:rPr>
              <a:t>所用到的算法有：</a:t>
            </a:r>
          </a:p>
          <a:p>
            <a:pPr lvl="4"/>
            <a:r>
              <a:rPr lang="en-US" altLang="zh-CN" sz="1800" dirty="0">
                <a:solidFill>
                  <a:schemeClr val="bg1"/>
                </a:solidFill>
              </a:rPr>
              <a:t>Floyd</a:t>
            </a:r>
            <a:endParaRPr lang="zh-CN" altLang="zh-CN" sz="1800" dirty="0">
              <a:solidFill>
                <a:schemeClr val="bg1"/>
              </a:solidFill>
            </a:endParaRPr>
          </a:p>
          <a:p>
            <a:pPr lvl="4"/>
            <a:r>
              <a:rPr lang="zh-CN" altLang="zh-CN" sz="1800" dirty="0">
                <a:solidFill>
                  <a:schemeClr val="bg1"/>
                </a:solidFill>
              </a:rPr>
              <a:t>搜索</a:t>
            </a:r>
          </a:p>
          <a:p>
            <a:pPr lvl="4"/>
            <a:r>
              <a:rPr lang="zh-CN" altLang="en-US" sz="1800" dirty="0">
                <a:solidFill>
                  <a:schemeClr val="bg1"/>
                </a:solidFill>
              </a:rPr>
              <a:t>拓扑排序</a:t>
            </a:r>
            <a:endParaRPr lang="zh-CN" altLang="zh-CN" sz="1800" dirty="0">
              <a:solidFill>
                <a:schemeClr val="bg1"/>
              </a:solidFill>
            </a:endParaRPr>
          </a:p>
          <a:p>
            <a:endParaRPr kumimoji="1" lang="zh-CN" altLang="en-US" dirty="0">
              <a:solidFill>
                <a:schemeClr val="bg1"/>
              </a:solidFill>
            </a:endParaRPr>
          </a:p>
        </p:txBody>
      </p:sp>
    </p:spTree>
    <p:extLst>
      <p:ext uri="{BB962C8B-B14F-4D97-AF65-F5344CB8AC3E}">
        <p14:creationId xmlns:p14="http://schemas.microsoft.com/office/powerpoint/2010/main" val="2081534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65F583-7F2E-734E-A698-F320AE61A71A}"/>
              </a:ext>
            </a:extLst>
          </p:cNvPr>
          <p:cNvSpPr>
            <a:spLocks noGrp="1"/>
          </p:cNvSpPr>
          <p:nvPr>
            <p:ph type="title"/>
          </p:nvPr>
        </p:nvSpPr>
        <p:spPr/>
        <p:txBody>
          <a:bodyPr/>
          <a:lstStyle/>
          <a:p>
            <a:r>
              <a:rPr kumimoji="1" lang="zh-CN" altLang="en-US" dirty="0">
                <a:solidFill>
                  <a:srgbClr val="FFFF00"/>
                </a:solidFill>
              </a:rPr>
              <a:t>研究内容：</a:t>
            </a:r>
          </a:p>
        </p:txBody>
      </p:sp>
      <p:sp>
        <p:nvSpPr>
          <p:cNvPr id="3" name="内容占位符 2">
            <a:extLst>
              <a:ext uri="{FF2B5EF4-FFF2-40B4-BE49-F238E27FC236}">
                <a16:creationId xmlns:a16="http://schemas.microsoft.com/office/drawing/2014/main" id="{6E35CCF2-8784-BF47-9C51-A56A5C74DCFB}"/>
              </a:ext>
            </a:extLst>
          </p:cNvPr>
          <p:cNvSpPr>
            <a:spLocks noGrp="1"/>
          </p:cNvSpPr>
          <p:nvPr>
            <p:ph idx="1"/>
          </p:nvPr>
        </p:nvSpPr>
        <p:spPr/>
        <p:txBody>
          <a:bodyPr/>
          <a:lstStyle/>
          <a:p>
            <a:pPr lvl="0"/>
            <a:r>
              <a:rPr lang="zh-CN" altLang="zh-CN" dirty="0">
                <a:solidFill>
                  <a:schemeClr val="bg1"/>
                </a:solidFill>
              </a:rPr>
              <a:t>《猎魔人》中人物关系及派系。</a:t>
            </a:r>
          </a:p>
          <a:p>
            <a:pPr lvl="0"/>
            <a:r>
              <a:rPr lang="zh-CN" altLang="zh-CN" dirty="0">
                <a:solidFill>
                  <a:schemeClr val="bg1"/>
                </a:solidFill>
              </a:rPr>
              <a:t>《猎魔人》中的人物重要性。</a:t>
            </a:r>
          </a:p>
          <a:p>
            <a:pPr lvl="0"/>
            <a:r>
              <a:rPr lang="zh-CN" altLang="zh-CN" dirty="0">
                <a:solidFill>
                  <a:schemeClr val="bg1"/>
                </a:solidFill>
              </a:rPr>
              <a:t>“六度分离”假说在模型中的真伪性。</a:t>
            </a:r>
          </a:p>
          <a:p>
            <a:pPr lvl="0"/>
            <a:r>
              <a:rPr lang="zh-CN" altLang="zh-CN" dirty="0">
                <a:solidFill>
                  <a:schemeClr val="bg1"/>
                </a:solidFill>
              </a:rPr>
              <a:t>“敌人的敌人是朋友”假说在模型中的真伪性。</a:t>
            </a:r>
          </a:p>
          <a:p>
            <a:pPr lvl="0"/>
            <a:r>
              <a:rPr lang="zh-CN" altLang="zh-CN" dirty="0">
                <a:solidFill>
                  <a:schemeClr val="bg1"/>
                </a:solidFill>
              </a:rPr>
              <a:t>人物关系的</a:t>
            </a:r>
            <a:r>
              <a:rPr lang="zh-CN" altLang="en-US" dirty="0">
                <a:solidFill>
                  <a:schemeClr val="bg1"/>
                </a:solidFill>
              </a:rPr>
              <a:t>疏密</a:t>
            </a:r>
            <a:r>
              <a:rPr lang="zh-CN" altLang="zh-CN" dirty="0">
                <a:solidFill>
                  <a:schemeClr val="bg1"/>
                </a:solidFill>
              </a:rPr>
              <a:t>。</a:t>
            </a:r>
          </a:p>
          <a:p>
            <a:pPr lvl="0"/>
            <a:r>
              <a:rPr lang="zh-CN" altLang="zh-CN" dirty="0">
                <a:solidFill>
                  <a:schemeClr val="bg1"/>
                </a:solidFill>
              </a:rPr>
              <a:t>人物关系的传递性。</a:t>
            </a:r>
          </a:p>
          <a:p>
            <a:endParaRPr kumimoji="1" lang="zh-CN" altLang="en-US" dirty="0">
              <a:solidFill>
                <a:schemeClr val="bg1"/>
              </a:solidFill>
            </a:endParaRPr>
          </a:p>
        </p:txBody>
      </p:sp>
    </p:spTree>
    <p:extLst>
      <p:ext uri="{BB962C8B-B14F-4D97-AF65-F5344CB8AC3E}">
        <p14:creationId xmlns:p14="http://schemas.microsoft.com/office/powerpoint/2010/main" val="3411019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611FAE-9B3E-9C47-91F2-F86DB87E45B3}"/>
              </a:ext>
            </a:extLst>
          </p:cNvPr>
          <p:cNvSpPr>
            <a:spLocks noGrp="1"/>
          </p:cNvSpPr>
          <p:nvPr>
            <p:ph type="title"/>
          </p:nvPr>
        </p:nvSpPr>
        <p:spPr>
          <a:xfrm>
            <a:off x="598715" y="169182"/>
            <a:ext cx="10515600" cy="1325563"/>
          </a:xfrm>
        </p:spPr>
        <p:txBody>
          <a:bodyPr/>
          <a:lstStyle/>
          <a:p>
            <a:r>
              <a:rPr kumimoji="1" lang="zh-CN" altLang="en-US" dirty="0">
                <a:solidFill>
                  <a:srgbClr val="FFFF00"/>
                </a:solidFill>
              </a:rPr>
              <a:t>实验结果及分析：</a:t>
            </a:r>
          </a:p>
        </p:txBody>
      </p:sp>
      <p:sp>
        <p:nvSpPr>
          <p:cNvPr id="3" name="内容占位符 2">
            <a:extLst>
              <a:ext uri="{FF2B5EF4-FFF2-40B4-BE49-F238E27FC236}">
                <a16:creationId xmlns:a16="http://schemas.microsoft.com/office/drawing/2014/main" id="{D50B59EB-3FE3-9147-8C9C-1298E456AF0E}"/>
              </a:ext>
            </a:extLst>
          </p:cNvPr>
          <p:cNvSpPr>
            <a:spLocks noGrp="1"/>
          </p:cNvSpPr>
          <p:nvPr>
            <p:ph idx="1"/>
          </p:nvPr>
        </p:nvSpPr>
        <p:spPr>
          <a:xfrm>
            <a:off x="677334" y="1296990"/>
            <a:ext cx="7949595" cy="4472440"/>
          </a:xfrm>
        </p:spPr>
        <p:txBody>
          <a:bodyPr>
            <a:normAutofit fontScale="92500" lnSpcReduction="10000"/>
          </a:bodyPr>
          <a:lstStyle/>
          <a:p>
            <a:pPr lvl="0"/>
            <a:r>
              <a:rPr lang="zh-CN" altLang="zh-CN" sz="1800" dirty="0">
                <a:solidFill>
                  <a:schemeClr val="bg1"/>
                </a:solidFill>
              </a:rPr>
              <a:t>在建立人物社交网络后，发现图的直径小于</a:t>
            </a:r>
            <a:r>
              <a:rPr lang="en-US" altLang="zh-CN" sz="1800" dirty="0">
                <a:solidFill>
                  <a:schemeClr val="bg1"/>
                </a:solidFill>
              </a:rPr>
              <a:t>6</a:t>
            </a:r>
            <a:r>
              <a:rPr lang="zh-CN" altLang="zh-CN" sz="1800" dirty="0">
                <a:solidFill>
                  <a:schemeClr val="bg1"/>
                </a:solidFill>
              </a:rPr>
              <a:t>（为</a:t>
            </a:r>
            <a:r>
              <a:rPr lang="en-US" altLang="zh-CN" sz="1800" dirty="0">
                <a:solidFill>
                  <a:schemeClr val="bg1"/>
                </a:solidFill>
              </a:rPr>
              <a:t>5</a:t>
            </a:r>
            <a:r>
              <a:rPr lang="zh-CN" altLang="zh-CN" sz="1800" dirty="0">
                <a:solidFill>
                  <a:schemeClr val="bg1"/>
                </a:solidFill>
              </a:rPr>
              <a:t>）。</a:t>
            </a:r>
          </a:p>
          <a:p>
            <a:pPr lvl="0"/>
            <a:r>
              <a:rPr lang="zh-CN" altLang="zh-CN" sz="1800" dirty="0">
                <a:solidFill>
                  <a:schemeClr val="bg1"/>
                </a:solidFill>
              </a:rPr>
              <a:t>发现社交网络中的桥边与割点数量较少。</a:t>
            </a:r>
          </a:p>
          <a:p>
            <a:pPr lvl="0"/>
            <a:r>
              <a:rPr lang="zh-CN" altLang="zh-CN" sz="1800" dirty="0">
                <a:solidFill>
                  <a:schemeClr val="bg1"/>
                </a:solidFill>
              </a:rPr>
              <a:t>根据图中各点度数，对比游戏剧情，可以发现人物重要程度与其在社交网络中的度数成正比，与单源最短路径之和成反比。</a:t>
            </a:r>
            <a:endParaRPr lang="en-US" altLang="zh-CN" sz="1800" dirty="0">
              <a:solidFill>
                <a:schemeClr val="bg1"/>
              </a:solidFill>
            </a:endParaRPr>
          </a:p>
          <a:p>
            <a:pPr lvl="0"/>
            <a:r>
              <a:rPr lang="zh-CN" altLang="en-US" sz="1800" dirty="0">
                <a:solidFill>
                  <a:schemeClr val="bg1"/>
                </a:solidFill>
              </a:rPr>
              <a:t>人物平均度数约为</a:t>
            </a:r>
            <a:r>
              <a:rPr lang="en-US" altLang="zh-CN" sz="1800" dirty="0">
                <a:solidFill>
                  <a:schemeClr val="bg1"/>
                </a:solidFill>
              </a:rPr>
              <a:t>4.6</a:t>
            </a:r>
            <a:r>
              <a:rPr lang="zh-CN" altLang="en-US" sz="1800" dirty="0">
                <a:solidFill>
                  <a:schemeClr val="bg1"/>
                </a:solidFill>
              </a:rPr>
              <a:t>，人物间平均距离约为</a:t>
            </a:r>
            <a:r>
              <a:rPr lang="en-US" altLang="zh-CN" sz="1800" dirty="0">
                <a:solidFill>
                  <a:schemeClr val="bg1"/>
                </a:solidFill>
              </a:rPr>
              <a:t>2.4</a:t>
            </a:r>
            <a:r>
              <a:rPr lang="zh-CN" altLang="en-US" sz="1800" dirty="0">
                <a:solidFill>
                  <a:schemeClr val="bg1"/>
                </a:solidFill>
              </a:rPr>
              <a:t>，人物到</a:t>
            </a:r>
            <a:r>
              <a:rPr lang="en-US" altLang="zh-CN" sz="1800" dirty="0" err="1">
                <a:solidFill>
                  <a:schemeClr val="bg1"/>
                </a:solidFill>
              </a:rPr>
              <a:t>Geralt</a:t>
            </a:r>
            <a:r>
              <a:rPr lang="zh-CN" altLang="en-US" sz="1800" dirty="0">
                <a:solidFill>
                  <a:schemeClr val="bg1"/>
                </a:solidFill>
              </a:rPr>
              <a:t>平均距离约为</a:t>
            </a:r>
            <a:r>
              <a:rPr lang="en-US" altLang="zh-CN" sz="1800" dirty="0">
                <a:solidFill>
                  <a:schemeClr val="bg1"/>
                </a:solidFill>
              </a:rPr>
              <a:t>1.5</a:t>
            </a:r>
            <a:r>
              <a:rPr lang="zh-CN" altLang="en-US" sz="1800" dirty="0">
                <a:solidFill>
                  <a:schemeClr val="bg1"/>
                </a:solidFill>
              </a:rPr>
              <a:t>。</a:t>
            </a:r>
            <a:endParaRPr lang="zh-CN" altLang="zh-CN" sz="1800" dirty="0">
              <a:solidFill>
                <a:schemeClr val="bg1"/>
              </a:solidFill>
            </a:endParaRPr>
          </a:p>
          <a:p>
            <a:pPr lvl="0"/>
            <a:r>
              <a:rPr lang="zh-CN" altLang="zh-CN" sz="1800" dirty="0">
                <a:solidFill>
                  <a:schemeClr val="bg1"/>
                </a:solidFill>
              </a:rPr>
              <a:t>根据路径中边的变化，发现“友善”边存在传递性。这里传递性定义为点</a:t>
            </a:r>
            <a:r>
              <a:rPr lang="en-US" altLang="zh-CN" sz="1800" dirty="0">
                <a:solidFill>
                  <a:schemeClr val="bg1"/>
                </a:solidFill>
              </a:rPr>
              <a:t>A</a:t>
            </a:r>
            <a:r>
              <a:rPr lang="zh-CN" altLang="zh-CN" sz="1800" dirty="0">
                <a:solidFill>
                  <a:schemeClr val="bg1"/>
                </a:solidFill>
              </a:rPr>
              <a:t>、</a:t>
            </a:r>
            <a:r>
              <a:rPr lang="en-US" altLang="zh-CN" sz="1800" dirty="0">
                <a:solidFill>
                  <a:schemeClr val="bg1"/>
                </a:solidFill>
              </a:rPr>
              <a:t>B</a:t>
            </a:r>
            <a:r>
              <a:rPr lang="zh-CN" altLang="zh-CN" sz="1800" dirty="0">
                <a:solidFill>
                  <a:schemeClr val="bg1"/>
                </a:solidFill>
              </a:rPr>
              <a:t>、</a:t>
            </a:r>
            <a:r>
              <a:rPr lang="en-US" altLang="zh-CN" sz="1800" dirty="0">
                <a:solidFill>
                  <a:schemeClr val="bg1"/>
                </a:solidFill>
              </a:rPr>
              <a:t>C</a:t>
            </a:r>
            <a:r>
              <a:rPr lang="zh-CN" altLang="zh-CN" sz="1800" dirty="0">
                <a:solidFill>
                  <a:schemeClr val="bg1"/>
                </a:solidFill>
              </a:rPr>
              <a:t>两两相连，若</a:t>
            </a:r>
            <a:r>
              <a:rPr lang="en-US" altLang="zh-CN" sz="1800" dirty="0">
                <a:solidFill>
                  <a:schemeClr val="bg1"/>
                </a:solidFill>
              </a:rPr>
              <a:t>AB</a:t>
            </a:r>
            <a:r>
              <a:rPr lang="zh-CN" altLang="zh-CN" sz="1800" dirty="0">
                <a:solidFill>
                  <a:schemeClr val="bg1"/>
                </a:solidFill>
              </a:rPr>
              <a:t>为“友善”边，则</a:t>
            </a:r>
            <a:r>
              <a:rPr lang="en-US" altLang="zh-CN" sz="1800" dirty="0">
                <a:solidFill>
                  <a:schemeClr val="bg1"/>
                </a:solidFill>
              </a:rPr>
              <a:t>AC</a:t>
            </a:r>
            <a:r>
              <a:rPr lang="zh-CN" altLang="zh-CN" sz="1800" dirty="0">
                <a:solidFill>
                  <a:schemeClr val="bg1"/>
                </a:solidFill>
              </a:rPr>
              <a:t>与</a:t>
            </a:r>
            <a:r>
              <a:rPr lang="en-US" altLang="zh-CN" sz="1800" dirty="0">
                <a:solidFill>
                  <a:schemeClr val="bg1"/>
                </a:solidFill>
              </a:rPr>
              <a:t>BC</a:t>
            </a:r>
            <a:r>
              <a:rPr lang="zh-CN" altLang="zh-CN" sz="1800" dirty="0">
                <a:solidFill>
                  <a:schemeClr val="bg1"/>
                </a:solidFill>
              </a:rPr>
              <a:t>大概率为同种边。</a:t>
            </a:r>
          </a:p>
          <a:p>
            <a:pPr lvl="0"/>
            <a:r>
              <a:rPr lang="zh-CN" altLang="zh-CN" sz="1800" dirty="0">
                <a:solidFill>
                  <a:schemeClr val="bg1"/>
                </a:solidFill>
              </a:rPr>
              <a:t>根据路径中边的变化，发现“敌对”边存在反传递性。这里反传递性定义为点</a:t>
            </a:r>
            <a:r>
              <a:rPr lang="en-US" altLang="zh-CN" sz="1800" dirty="0">
                <a:solidFill>
                  <a:schemeClr val="bg1"/>
                </a:solidFill>
              </a:rPr>
              <a:t>A</a:t>
            </a:r>
            <a:r>
              <a:rPr lang="zh-CN" altLang="zh-CN" sz="1800" dirty="0">
                <a:solidFill>
                  <a:schemeClr val="bg1"/>
                </a:solidFill>
              </a:rPr>
              <a:t>、</a:t>
            </a:r>
            <a:r>
              <a:rPr lang="en-US" altLang="zh-CN" sz="1800" dirty="0">
                <a:solidFill>
                  <a:schemeClr val="bg1"/>
                </a:solidFill>
              </a:rPr>
              <a:t>B</a:t>
            </a:r>
            <a:r>
              <a:rPr lang="zh-CN" altLang="zh-CN" sz="1800" dirty="0">
                <a:solidFill>
                  <a:schemeClr val="bg1"/>
                </a:solidFill>
              </a:rPr>
              <a:t>、</a:t>
            </a:r>
            <a:r>
              <a:rPr lang="en-US" altLang="zh-CN" sz="1800" dirty="0">
                <a:solidFill>
                  <a:schemeClr val="bg1"/>
                </a:solidFill>
              </a:rPr>
              <a:t>C</a:t>
            </a:r>
            <a:r>
              <a:rPr lang="zh-CN" altLang="zh-CN" sz="1800" dirty="0">
                <a:solidFill>
                  <a:schemeClr val="bg1"/>
                </a:solidFill>
              </a:rPr>
              <a:t>两两相连，若</a:t>
            </a:r>
            <a:r>
              <a:rPr lang="en-US" altLang="zh-CN" sz="1800" dirty="0">
                <a:solidFill>
                  <a:schemeClr val="bg1"/>
                </a:solidFill>
              </a:rPr>
              <a:t>AB</a:t>
            </a:r>
            <a:r>
              <a:rPr lang="zh-CN" altLang="zh-CN" sz="1800" dirty="0">
                <a:solidFill>
                  <a:schemeClr val="bg1"/>
                </a:solidFill>
              </a:rPr>
              <a:t>为“敌对”边，则</a:t>
            </a:r>
            <a:r>
              <a:rPr lang="en-US" altLang="zh-CN" sz="1800" dirty="0">
                <a:solidFill>
                  <a:schemeClr val="bg1"/>
                </a:solidFill>
              </a:rPr>
              <a:t>AC</a:t>
            </a:r>
            <a:r>
              <a:rPr lang="zh-CN" altLang="zh-CN" sz="1800" dirty="0">
                <a:solidFill>
                  <a:schemeClr val="bg1"/>
                </a:solidFill>
              </a:rPr>
              <a:t>与</a:t>
            </a:r>
            <a:r>
              <a:rPr lang="en-US" altLang="zh-CN" sz="1800" dirty="0">
                <a:solidFill>
                  <a:schemeClr val="bg1"/>
                </a:solidFill>
              </a:rPr>
              <a:t>BC</a:t>
            </a:r>
            <a:r>
              <a:rPr lang="zh-CN" altLang="zh-CN" sz="1800" dirty="0">
                <a:solidFill>
                  <a:schemeClr val="bg1"/>
                </a:solidFill>
              </a:rPr>
              <a:t>大概率不为同种边。</a:t>
            </a:r>
          </a:p>
          <a:p>
            <a:pPr lvl="0"/>
            <a:r>
              <a:rPr lang="zh-CN" altLang="zh-CN" sz="1800" dirty="0">
                <a:solidFill>
                  <a:schemeClr val="bg1"/>
                </a:solidFill>
              </a:rPr>
              <a:t>通过观察，发现人物社交网络可大致视作五分图（五个阵营），与小说剧情结合，五个阵营可以描述为</a:t>
            </a:r>
            <a:r>
              <a:rPr lang="en-US" altLang="zh-CN" sz="1800" dirty="0">
                <a:solidFill>
                  <a:schemeClr val="bg1"/>
                </a:solidFill>
              </a:rPr>
              <a:t>3</a:t>
            </a:r>
            <a:r>
              <a:rPr lang="zh-CN" altLang="zh-CN" sz="1800" dirty="0">
                <a:solidFill>
                  <a:schemeClr val="bg1"/>
                </a:solidFill>
              </a:rPr>
              <a:t>个国家和“</a:t>
            </a:r>
            <a:r>
              <a:rPr lang="en-US" altLang="zh-CN" sz="1800" dirty="0" err="1">
                <a:solidFill>
                  <a:schemeClr val="bg1"/>
                </a:solidFill>
              </a:rPr>
              <a:t>Geralt</a:t>
            </a:r>
            <a:r>
              <a:rPr lang="zh-CN" altLang="zh-CN" sz="1800" dirty="0">
                <a:solidFill>
                  <a:schemeClr val="bg1"/>
                </a:solidFill>
              </a:rPr>
              <a:t>的敌人”、“</a:t>
            </a:r>
            <a:r>
              <a:rPr lang="en-US" altLang="zh-CN" sz="1800" dirty="0" err="1">
                <a:solidFill>
                  <a:schemeClr val="bg1"/>
                </a:solidFill>
              </a:rPr>
              <a:t>Geralt</a:t>
            </a:r>
            <a:r>
              <a:rPr lang="zh-CN" altLang="zh-CN" sz="1800" dirty="0">
                <a:solidFill>
                  <a:schemeClr val="bg1"/>
                </a:solidFill>
              </a:rPr>
              <a:t>的朋友”。这与小说中的阵营数目不符，这是因为一些阵营之间友善、与其他阵营边大致相同。</a:t>
            </a:r>
          </a:p>
          <a:p>
            <a:pPr lvl="0"/>
            <a:r>
              <a:rPr lang="zh-CN" altLang="zh-CN" sz="1800" dirty="0">
                <a:solidFill>
                  <a:schemeClr val="bg1"/>
                </a:solidFill>
              </a:rPr>
              <a:t>小说中的女术士阵营、亚人阵营及</a:t>
            </a:r>
            <a:r>
              <a:rPr lang="en-US" altLang="zh-CN" sz="1800" dirty="0" err="1">
                <a:solidFill>
                  <a:schemeClr val="bg1"/>
                </a:solidFill>
              </a:rPr>
              <a:t>Geralt</a:t>
            </a:r>
            <a:r>
              <a:rPr lang="zh-CN" altLang="zh-CN" sz="1800" dirty="0">
                <a:solidFill>
                  <a:schemeClr val="bg1"/>
                </a:solidFill>
              </a:rPr>
              <a:t>在模型中被划分到统一阵营，意味着三者之间以友善关系为主、传递性强。这符合小说剧情。</a:t>
            </a:r>
          </a:p>
          <a:p>
            <a:r>
              <a:rPr lang="zh-CN" altLang="zh-CN" sz="1800" dirty="0">
                <a:solidFill>
                  <a:schemeClr val="bg1"/>
                </a:solidFill>
              </a:rPr>
              <a:t>仅由敌对边构成的最大团规模为</a:t>
            </a:r>
            <a:r>
              <a:rPr lang="en-US" altLang="zh-CN" sz="1800" dirty="0">
                <a:solidFill>
                  <a:schemeClr val="bg1"/>
                </a:solidFill>
              </a:rPr>
              <a:t>3</a:t>
            </a:r>
            <a:r>
              <a:rPr lang="zh-CN" altLang="zh-CN" sz="1800" dirty="0">
                <a:solidFill>
                  <a:schemeClr val="bg1"/>
                </a:solidFill>
              </a:rPr>
              <a:t>。</a:t>
            </a:r>
            <a:endParaRPr kumimoji="1" lang="zh-CN" altLang="en-US" sz="1800" dirty="0">
              <a:solidFill>
                <a:schemeClr val="bg1"/>
              </a:solidFill>
            </a:endParaRPr>
          </a:p>
        </p:txBody>
      </p:sp>
    </p:spTree>
    <p:extLst>
      <p:ext uri="{BB962C8B-B14F-4D97-AF65-F5344CB8AC3E}">
        <p14:creationId xmlns:p14="http://schemas.microsoft.com/office/powerpoint/2010/main" val="296978103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150</TotalTime>
  <Words>989</Words>
  <Application>Microsoft Office PowerPoint</Application>
  <PresentationFormat>宽屏</PresentationFormat>
  <Paragraphs>47</Paragraphs>
  <Slides>10</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10</vt:i4>
      </vt:variant>
    </vt:vector>
  </HeadingPairs>
  <TitlesOfParts>
    <vt:vector size="15" baseType="lpstr">
      <vt:lpstr>等线</vt:lpstr>
      <vt:lpstr>等线 Light</vt:lpstr>
      <vt:lpstr>Arial</vt:lpstr>
      <vt:lpstr>Wingdings 3</vt:lpstr>
      <vt:lpstr>Office 主题​​</vt:lpstr>
      <vt:lpstr>社交网络分析</vt:lpstr>
      <vt:lpstr>PowerPoint 演示文稿</vt:lpstr>
      <vt:lpstr>分工：</vt:lpstr>
      <vt:lpstr>问题背景：</vt:lpstr>
      <vt:lpstr>实验目的：</vt:lpstr>
      <vt:lpstr>数据准备：</vt:lpstr>
      <vt:lpstr>算法设计：</vt:lpstr>
      <vt:lpstr>研究内容：</vt:lpstr>
      <vt:lpstr>实验结果及分析：</vt:lpstr>
      <vt:lpstr>结论：</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社交网络</dc:title>
  <dc:creator>Microsoft Office User</dc:creator>
  <cp:lastModifiedBy>yu</cp:lastModifiedBy>
  <cp:revision>25</cp:revision>
  <dcterms:created xsi:type="dcterms:W3CDTF">2020-06-04T05:25:39Z</dcterms:created>
  <dcterms:modified xsi:type="dcterms:W3CDTF">2021-07-17T02:08:38Z</dcterms:modified>
</cp:coreProperties>
</file>