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75" r:id="rId3"/>
    <p:sldId id="274" r:id="rId4"/>
    <p:sldId id="257" r:id="rId5"/>
    <p:sldId id="258" r:id="rId6"/>
    <p:sldId id="259" r:id="rId7"/>
    <p:sldId id="260" r:id="rId8"/>
    <p:sldId id="263" r:id="rId9"/>
    <p:sldId id="265" r:id="rId10"/>
    <p:sldId id="273" r:id="rId11"/>
    <p:sldId id="277" r:id="rId12"/>
    <p:sldId id="266" r:id="rId13"/>
    <p:sldId id="267" r:id="rId14"/>
    <p:sldId id="268" r:id="rId15"/>
    <p:sldId id="269" r:id="rId16"/>
    <p:sldId id="27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5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6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0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9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9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5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1AA10A-9AB5-4A0F-BBD0-476A56C1154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F1CA637-4202-40DA-9707-27AA2B803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8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38CFC-AEA8-4368-BF6D-9F36F88A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数据标准化对分类效果影响的探究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D69463-38A1-4ADE-A782-B2A6EA63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212081"/>
          </a:xfrm>
        </p:spPr>
        <p:txBody>
          <a:bodyPr>
            <a:normAutofit/>
          </a:bodyPr>
          <a:lstStyle/>
          <a:p>
            <a:r>
              <a:rPr lang="zh-CN" altLang="en-US" dirty="0"/>
              <a:t>组长：</a:t>
            </a:r>
            <a:endParaRPr lang="en-US" altLang="zh-CN" dirty="0"/>
          </a:p>
          <a:p>
            <a:r>
              <a:rPr lang="zh-CN" altLang="en-US" dirty="0"/>
              <a:t>组员：</a:t>
            </a:r>
          </a:p>
        </p:txBody>
      </p:sp>
    </p:spTree>
    <p:extLst>
      <p:ext uri="{BB962C8B-B14F-4D97-AF65-F5344CB8AC3E}">
        <p14:creationId xmlns:p14="http://schemas.microsoft.com/office/powerpoint/2010/main" val="71119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0FE7-8630-44AD-A7B7-96558DAA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和</a:t>
            </a:r>
            <a:r>
              <a:rPr lang="en-US" altLang="zh-CN" dirty="0"/>
              <a:t>SVM</a:t>
            </a:r>
            <a:r>
              <a:rPr lang="zh-CN" altLang="en-US" dirty="0"/>
              <a:t>选取特征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A0EFFC-3B4D-40E1-B01E-53B32C376444}"/>
              </a:ext>
            </a:extLst>
          </p:cNvPr>
          <p:cNvSpPr txBox="1"/>
          <p:nvPr/>
        </p:nvSpPr>
        <p:spPr>
          <a:xfrm>
            <a:off x="4383464" y="838986"/>
            <a:ext cx="614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其他分类器的分类效果没有明显改变，说明这种特征选择方法选取出来的特征有较大的局限性（仅在部分分类器上有好的表现）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F65ADF-3509-4F58-A6DC-12F8EA92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62" y="2234153"/>
            <a:ext cx="7389268" cy="43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61A84-6219-408D-93AB-618354A1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70FA2-29C3-434D-9C7F-5E2CBA52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指标评价体系中，由于各评价指标的性质不同，通常具有不同的量纲和数量级。当各指标间的水平相差很大时，如果直接用原始指标值进行分析，就会突出数值较高的指标在综合分析中的作用，相对削弱数值水平较低指标的作用。因此，为了保证结果的可靠性，需要对原始指标数据进行标准化处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01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F4D8C-D0F1-4F2D-9B4D-DFD3BFDE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6DE44-E5BE-43BB-90F0-C865BF6B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122" y="675572"/>
            <a:ext cx="7315200" cy="587588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观察热图我们可以发现，不同特征的数值分布差异较大，这在一定情况下会对特征选择以及分类造成困难。于是我们采用了一个简单的数据标准化方法</a:t>
            </a:r>
            <a:r>
              <a:rPr lang="en-US" altLang="zh-CN" dirty="0"/>
              <a:t>——Min-Max</a:t>
            </a:r>
            <a:r>
              <a:rPr lang="zh-CN" altLang="en-US" dirty="0"/>
              <a:t>标准化。</a:t>
            </a:r>
            <a:endParaRPr lang="en-US" altLang="zh-CN" dirty="0"/>
          </a:p>
          <a:p>
            <a:r>
              <a:rPr lang="zh-CN" altLang="en-US" dirty="0"/>
              <a:t>具体操作方法是将每一列的特征减去最小值后除以（</a:t>
            </a:r>
            <a:r>
              <a:rPr lang="en-US" altLang="zh-CN" dirty="0"/>
              <a:t>Max-Min</a:t>
            </a:r>
            <a:r>
              <a:rPr lang="zh-CN" altLang="en-US" dirty="0"/>
              <a:t>）。在原始矩阵读入后先进行一次标准化，再次执行前面的流程，观察分类效果。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3981C8C-90B8-49EA-8A6C-675897950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5"/>
          <a:stretch/>
        </p:blipFill>
        <p:spPr>
          <a:xfrm>
            <a:off x="5096411" y="118006"/>
            <a:ext cx="4206698" cy="38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D63F4-B850-4164-AC5A-0E9DACEB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数据标准化</a:t>
            </a:r>
            <a:br>
              <a:rPr lang="en-US" altLang="zh-CN" dirty="0"/>
            </a:br>
            <a:r>
              <a:rPr lang="en-US" altLang="zh-CN" dirty="0"/>
              <a:t>T-test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FB4938-3C4F-49AC-B616-EF7CE10CE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2" b="4827"/>
          <a:stretch/>
        </p:blipFill>
        <p:spPr>
          <a:xfrm>
            <a:off x="7529941" y="2969442"/>
            <a:ext cx="3948427" cy="358792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6D8084-B96D-418C-B30B-0FD927D4D4C2}"/>
              </a:ext>
            </a:extLst>
          </p:cNvPr>
          <p:cNvSpPr txBox="1"/>
          <p:nvPr/>
        </p:nvSpPr>
        <p:spPr>
          <a:xfrm>
            <a:off x="4562573" y="904973"/>
            <a:ext cx="604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标准化后的</a:t>
            </a:r>
            <a:r>
              <a:rPr lang="en-US" altLang="zh-CN" dirty="0"/>
              <a:t>T</a:t>
            </a:r>
            <a:r>
              <a:rPr lang="zh-CN" altLang="en-US" dirty="0"/>
              <a:t>检验选取的特征和数值标准化前的完全相同，因此</a:t>
            </a:r>
            <a:r>
              <a:rPr lang="en-US" altLang="zh-CN" dirty="0"/>
              <a:t>T</a:t>
            </a:r>
            <a:r>
              <a:rPr lang="zh-CN" altLang="en-US" dirty="0"/>
              <a:t>检验选取特征的分类效果没有明显改进。</a:t>
            </a:r>
            <a:endParaRPr lang="en-US" altLang="zh-CN" dirty="0"/>
          </a:p>
          <a:p>
            <a:r>
              <a:rPr lang="zh-CN" altLang="en-US" dirty="0"/>
              <a:t>其原因在于</a:t>
            </a:r>
            <a:r>
              <a:rPr lang="en-US" altLang="zh-CN" dirty="0"/>
              <a:t>T</a:t>
            </a:r>
            <a:r>
              <a:rPr lang="zh-CN" altLang="en-US" dirty="0"/>
              <a:t>检验数值代表了单特征和分类结果相关性，而标准化仅仅改变了不同特征之间的关系（如距离）。</a:t>
            </a:r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1F6579A7-056A-43AA-BE60-66CF97AF5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55"/>
          <a:stretch/>
        </p:blipFill>
        <p:spPr>
          <a:xfrm>
            <a:off x="3600818" y="3482646"/>
            <a:ext cx="3929123" cy="25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69707-EDE3-450A-B52A-A973C4AC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数据标准化</a:t>
            </a:r>
            <a:br>
              <a:rPr lang="en-US" altLang="zh-CN" dirty="0"/>
            </a:br>
            <a:r>
              <a:rPr lang="en-US" altLang="zh-CN" dirty="0"/>
              <a:t>Lasso &amp; SVM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1629F9-98F2-4894-82F3-165A99E6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05" y="2780073"/>
            <a:ext cx="3751558" cy="37515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5A57DF-8854-427F-AFAD-FDD163DEC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62" y="2780073"/>
            <a:ext cx="3751558" cy="37515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7F3BD3-D467-4FE1-B80D-D7B881C49459}"/>
              </a:ext>
            </a:extLst>
          </p:cNvPr>
          <p:cNvSpPr txBox="1"/>
          <p:nvPr/>
        </p:nvSpPr>
        <p:spPr>
          <a:xfrm>
            <a:off x="4147794" y="952107"/>
            <a:ext cx="647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这时候我们再次尝试</a:t>
            </a:r>
            <a:r>
              <a:rPr lang="en-US" altLang="zh-CN" dirty="0"/>
              <a:t>Lasso</a:t>
            </a:r>
            <a:r>
              <a:rPr lang="zh-CN" altLang="en-US" dirty="0"/>
              <a:t>和</a:t>
            </a:r>
            <a:r>
              <a:rPr lang="en-US" altLang="zh-CN" dirty="0"/>
              <a:t>SVM</a:t>
            </a:r>
            <a:r>
              <a:rPr lang="zh-CN" altLang="en-US" dirty="0"/>
              <a:t>选取特征，其中</a:t>
            </a:r>
            <a:r>
              <a:rPr lang="en-US" altLang="zh-CN" dirty="0"/>
              <a:t>SVM</a:t>
            </a:r>
            <a:r>
              <a:rPr lang="zh-CN" altLang="en-US" dirty="0"/>
              <a:t>选取了</a:t>
            </a:r>
            <a:r>
              <a:rPr lang="en-US" altLang="zh-CN" dirty="0"/>
              <a:t>67</a:t>
            </a:r>
            <a:r>
              <a:rPr lang="zh-CN" altLang="en-US" dirty="0"/>
              <a:t>个特征，</a:t>
            </a:r>
            <a:r>
              <a:rPr lang="en-US" altLang="zh-CN" dirty="0"/>
              <a:t>Lasso</a:t>
            </a:r>
            <a:r>
              <a:rPr lang="zh-CN" altLang="en-US" dirty="0"/>
              <a:t>选取了</a:t>
            </a:r>
            <a:r>
              <a:rPr lang="en-US" altLang="zh-CN" dirty="0"/>
              <a:t>60</a:t>
            </a:r>
            <a:r>
              <a:rPr lang="zh-CN" altLang="en-US" dirty="0"/>
              <a:t>个特征。选取特征数量和之前差异不大。我们神奇地发现在热图上已经有了很好的分类效果。</a:t>
            </a:r>
          </a:p>
        </p:txBody>
      </p:sp>
    </p:spTree>
    <p:extLst>
      <p:ext uri="{BB962C8B-B14F-4D97-AF65-F5344CB8AC3E}">
        <p14:creationId xmlns:p14="http://schemas.microsoft.com/office/powerpoint/2010/main" val="244583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3E0A-0157-44ED-BDCF-E6A3FC25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数据标准化</a:t>
            </a:r>
            <a:br>
              <a:rPr lang="en-US" altLang="zh-CN" dirty="0"/>
            </a:br>
            <a:r>
              <a:rPr lang="en-US" altLang="zh-CN" dirty="0"/>
              <a:t>Lasso &amp; SVM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AEB7E3-4BD5-4CFC-9EE3-AE1856DAD7C6}"/>
              </a:ext>
            </a:extLst>
          </p:cNvPr>
          <p:cNvSpPr txBox="1"/>
          <p:nvPr/>
        </p:nvSpPr>
        <p:spPr>
          <a:xfrm>
            <a:off x="4496586" y="810705"/>
            <a:ext cx="6495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在不同分类器下测试分类性能结果如图。对比</a:t>
            </a:r>
            <a:r>
              <a:rPr lang="en-US" altLang="zh-CN" dirty="0"/>
              <a:t>T</a:t>
            </a:r>
            <a:r>
              <a:rPr lang="zh-CN" altLang="en-US" dirty="0"/>
              <a:t>检验选取特征的分类效果有明显改善。对比标准化前选取的特征，标准化后的</a:t>
            </a:r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Lasso</a:t>
            </a:r>
            <a:r>
              <a:rPr lang="zh-CN" altLang="en-US" dirty="0"/>
              <a:t>分类性能都达到了</a:t>
            </a:r>
            <a:r>
              <a:rPr lang="en-US" altLang="zh-CN" dirty="0"/>
              <a:t>100%</a:t>
            </a:r>
            <a:r>
              <a:rPr lang="zh-CN" altLang="en-US" dirty="0"/>
              <a:t>，而原本分类效果不好的</a:t>
            </a:r>
            <a:r>
              <a:rPr lang="en-US" altLang="zh-CN" dirty="0"/>
              <a:t>KNN</a:t>
            </a:r>
            <a:r>
              <a:rPr lang="zh-CN" altLang="en-US" dirty="0"/>
              <a:t>、</a:t>
            </a:r>
            <a:r>
              <a:rPr lang="en-US" altLang="zh-CN" dirty="0"/>
              <a:t>Nbayes</a:t>
            </a:r>
            <a:r>
              <a:rPr lang="zh-CN" altLang="en-US" dirty="0"/>
              <a:t>的分类准确率从原来</a:t>
            </a:r>
            <a:r>
              <a:rPr lang="en-US" altLang="zh-CN" dirty="0"/>
              <a:t>77%</a:t>
            </a:r>
            <a:r>
              <a:rPr lang="zh-CN" altLang="en-US" dirty="0"/>
              <a:t>、</a:t>
            </a:r>
            <a:r>
              <a:rPr lang="en-US" altLang="zh-CN" dirty="0"/>
              <a:t>77%</a:t>
            </a:r>
            <a:r>
              <a:rPr lang="zh-CN" altLang="en-US" dirty="0"/>
              <a:t>上升到了</a:t>
            </a:r>
            <a:r>
              <a:rPr lang="en-US" altLang="zh-CN" dirty="0"/>
              <a:t>94%</a:t>
            </a:r>
            <a:r>
              <a:rPr lang="zh-CN" altLang="en-US" dirty="0"/>
              <a:t>、</a:t>
            </a:r>
            <a:r>
              <a:rPr lang="en-US" altLang="zh-CN" dirty="0"/>
              <a:t>100%</a:t>
            </a:r>
            <a:r>
              <a:rPr lang="zh-CN" altLang="en-US" dirty="0"/>
              <a:t>。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8A698E8-B5EC-4C45-AF8D-9530C6859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66" y="2288033"/>
            <a:ext cx="7315200" cy="426720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CBC543-75E9-4655-AC0A-079AF17DB3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9" b="4225"/>
          <a:stretch/>
        </p:blipFill>
        <p:spPr>
          <a:xfrm>
            <a:off x="3906132" y="2472228"/>
            <a:ext cx="7389268" cy="19494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6AA1CB-C7E9-4C6C-ADEB-04F585A5088A}"/>
              </a:ext>
            </a:extLst>
          </p:cNvPr>
          <p:cNvSpPr txBox="1"/>
          <p:nvPr/>
        </p:nvSpPr>
        <p:spPr>
          <a:xfrm>
            <a:off x="3450210" y="3055096"/>
            <a:ext cx="11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标准化前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F1A3E7-EB05-4E39-9F8E-FF71F85F5517}"/>
              </a:ext>
            </a:extLst>
          </p:cNvPr>
          <p:cNvSpPr txBox="1"/>
          <p:nvPr/>
        </p:nvSpPr>
        <p:spPr>
          <a:xfrm>
            <a:off x="3487917" y="5119101"/>
            <a:ext cx="11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标准化后</a:t>
            </a:r>
          </a:p>
        </p:txBody>
      </p:sp>
    </p:spTree>
    <p:extLst>
      <p:ext uri="{BB962C8B-B14F-4D97-AF65-F5344CB8AC3E}">
        <p14:creationId xmlns:p14="http://schemas.microsoft.com/office/powerpoint/2010/main" val="169663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71B6F-DCF0-4A51-87F9-7B79E903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A9F1E-4278-4AA1-BF07-B6445318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在特征数值相差较大的情况下，数据标准化可以优化特征选择算法的选择效果，并进一步影响到分类效果。</a:t>
            </a:r>
            <a:endParaRPr lang="en-US" altLang="zh-CN" dirty="0"/>
          </a:p>
          <a:p>
            <a:r>
              <a:rPr lang="zh-CN" altLang="en-US" dirty="0"/>
              <a:t>目前主要的问题在于这两种算法筛选出的特征数量较多（约在</a:t>
            </a:r>
            <a:r>
              <a:rPr lang="en-US" altLang="zh-CN" dirty="0"/>
              <a:t>60</a:t>
            </a:r>
            <a:r>
              <a:rPr lang="zh-CN" altLang="en-US" dirty="0"/>
              <a:t>个左右），如果加强限制减少特征数量，正确率会明显下降。</a:t>
            </a:r>
            <a:endParaRPr lang="en-US" altLang="zh-CN" dirty="0"/>
          </a:p>
          <a:p>
            <a:r>
              <a:rPr lang="zh-CN" altLang="en-US" dirty="0"/>
              <a:t>所以如何在保持正确率的情况下减少特征数量仍然需要进一步探索</a:t>
            </a:r>
            <a:endParaRPr lang="en-US" altLang="zh-CN" dirty="0"/>
          </a:p>
          <a:p>
            <a:r>
              <a:rPr lang="zh-CN" altLang="en-US" dirty="0"/>
              <a:t>不排除</a:t>
            </a:r>
            <a:r>
              <a:rPr lang="en-US" altLang="zh-CN" dirty="0"/>
              <a:t>T1D</a:t>
            </a:r>
            <a:r>
              <a:rPr lang="zh-CN" altLang="en-US" dirty="0"/>
              <a:t>数据集可能有一些的其他特殊性，使得这种数据标准化的方法有优秀的效果。所以仍然需要在不同的数据集上进一步测试。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61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38CFC-AEA8-4368-BF6D-9F36F88A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3E30ADF-6C33-4B7A-8B9A-B0EBC7D02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9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26C2B-7C3D-457C-9899-1ADFF193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组内分工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F5758-6623-457B-9794-BD916F7D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35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40DDE-C632-4502-A8AB-03D262A1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T1D</a:t>
            </a:r>
            <a:r>
              <a:rPr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2D4C6-5CA8-4B1D-83BE-F90E0286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来源：课堂研究数据 </a:t>
            </a:r>
            <a:r>
              <a:rPr lang="en-US" altLang="zh-CN" dirty="0" err="1"/>
              <a:t>McTwo</a:t>
            </a:r>
            <a:r>
              <a:rPr lang="en-US" altLang="zh-CN" dirty="0"/>
              <a:t>/T1D.txt</a:t>
            </a:r>
          </a:p>
          <a:p>
            <a:r>
              <a:rPr lang="zh-CN" altLang="en-US" dirty="0"/>
              <a:t>样本数量：</a:t>
            </a:r>
            <a:r>
              <a:rPr lang="en-US" altLang="zh-CN" dirty="0"/>
              <a:t>101 / T1D (57) and healthy control (44)</a:t>
            </a:r>
          </a:p>
          <a:p>
            <a:r>
              <a:rPr lang="zh-CN" altLang="en-US" dirty="0"/>
              <a:t>特征数量：</a:t>
            </a:r>
            <a:r>
              <a:rPr lang="en-US" altLang="zh-CN" dirty="0"/>
              <a:t>54675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33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9A87D-00BC-429C-B1EC-167032C1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T-test </a:t>
            </a:r>
            <a:br>
              <a:rPr lang="en-US" altLang="zh-CN" dirty="0"/>
            </a:br>
            <a:r>
              <a:rPr lang="zh-CN" altLang="en-US" dirty="0"/>
              <a:t>排名前</a:t>
            </a:r>
            <a:r>
              <a:rPr lang="en-US" altLang="zh-CN" dirty="0"/>
              <a:t>10</a:t>
            </a:r>
            <a:r>
              <a:rPr lang="zh-CN" altLang="en-US" dirty="0"/>
              <a:t>特征列表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6593E0-F0E1-464C-9570-AB8854921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55"/>
          <a:stretch/>
        </p:blipFill>
        <p:spPr>
          <a:xfrm>
            <a:off x="4392891" y="1430830"/>
            <a:ext cx="6115986" cy="39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D8B4D-3F74-43D0-AD1D-B32B5C9C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T-test</a:t>
            </a:r>
            <a:br>
              <a:rPr lang="en-US" altLang="zh-CN" dirty="0"/>
            </a:br>
            <a:r>
              <a:rPr lang="zh-CN" altLang="en-US" dirty="0"/>
              <a:t>选取特征散点图分析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6408F1-8192-4BA3-856D-910687C42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419" y="1960131"/>
            <a:ext cx="7315200" cy="42672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D054CF-5779-4201-8D90-EBA8658AABB5}"/>
              </a:ext>
            </a:extLst>
          </p:cNvPr>
          <p:cNvSpPr txBox="1"/>
          <p:nvPr/>
        </p:nvSpPr>
        <p:spPr>
          <a:xfrm>
            <a:off x="4892511" y="829559"/>
            <a:ext cx="5872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两图能够区分一部分的正负样本，但仍有一部分正负样本重叠。而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两图正负样本接近随机排列，区分能力较差。所以应尽量选择</a:t>
            </a:r>
            <a:r>
              <a:rPr lang="en-US" altLang="zh-CN" dirty="0"/>
              <a:t>T-test</a:t>
            </a:r>
            <a:r>
              <a:rPr lang="zh-CN" altLang="en-US" dirty="0"/>
              <a:t>排名靠前的特征进行分类。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301637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F5BB-BAC0-45A2-A1AF-72DD2B9F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T-test</a:t>
            </a:r>
            <a:br>
              <a:rPr lang="en-US" altLang="zh-CN" dirty="0"/>
            </a:br>
            <a:r>
              <a:rPr lang="zh-CN" altLang="en-US" dirty="0"/>
              <a:t>热图分类效果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59265F-5F25-4121-B395-55DA58922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5"/>
          <a:stretch/>
        </p:blipFill>
        <p:spPr>
          <a:xfrm>
            <a:off x="6096000" y="1815708"/>
            <a:ext cx="5121275" cy="468878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EAA531-2644-46AE-9258-A05B1228EA85}"/>
              </a:ext>
            </a:extLst>
          </p:cNvPr>
          <p:cNvSpPr txBox="1"/>
          <p:nvPr/>
        </p:nvSpPr>
        <p:spPr>
          <a:xfrm>
            <a:off x="4477732" y="999241"/>
            <a:ext cx="713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于是我们简单地先选择</a:t>
            </a:r>
            <a:r>
              <a:rPr lang="en-US" altLang="zh-CN" dirty="0"/>
              <a:t>T-test</a:t>
            </a:r>
            <a:r>
              <a:rPr lang="zh-CN" altLang="en-US" dirty="0"/>
              <a:t>排名前</a:t>
            </a:r>
            <a:r>
              <a:rPr lang="en-US" altLang="zh-CN" dirty="0"/>
              <a:t>10</a:t>
            </a:r>
            <a:r>
              <a:rPr lang="zh-CN" altLang="en-US" dirty="0"/>
              <a:t>的特征在热图上分类，分类效果并不理想。</a:t>
            </a:r>
          </a:p>
        </p:txBody>
      </p:sp>
    </p:spTree>
    <p:extLst>
      <p:ext uri="{BB962C8B-B14F-4D97-AF65-F5344CB8AC3E}">
        <p14:creationId xmlns:p14="http://schemas.microsoft.com/office/powerpoint/2010/main" val="396732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0FE7-8630-44AD-A7B7-96558DAA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T-test</a:t>
            </a:r>
            <a:br>
              <a:rPr lang="en-US" altLang="zh-CN" dirty="0"/>
            </a:br>
            <a:r>
              <a:rPr lang="zh-CN" altLang="en-US" dirty="0"/>
              <a:t>分类器测试不同排名段的特征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211E2-44F9-49BF-994B-EB43E4905F12}"/>
              </a:ext>
            </a:extLst>
          </p:cNvPr>
          <p:cNvSpPr txBox="1"/>
          <p:nvPr/>
        </p:nvSpPr>
        <p:spPr>
          <a:xfrm>
            <a:off x="4485586" y="801277"/>
            <a:ext cx="706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选取</a:t>
            </a:r>
            <a:r>
              <a:rPr lang="en-US" altLang="zh-CN" dirty="0"/>
              <a:t>T</a:t>
            </a:r>
            <a:r>
              <a:rPr lang="zh-CN" altLang="en-US" dirty="0"/>
              <a:t>检验排名前</a:t>
            </a:r>
            <a:r>
              <a:rPr lang="en-US" altLang="zh-CN" dirty="0"/>
              <a:t>1</a:t>
            </a:r>
            <a:r>
              <a:rPr lang="zh-CN" altLang="en-US" dirty="0"/>
              <a:t>，排名前</a:t>
            </a:r>
            <a:r>
              <a:rPr lang="en-US" altLang="zh-CN" dirty="0"/>
              <a:t>10</a:t>
            </a:r>
            <a:r>
              <a:rPr lang="zh-CN" altLang="en-US" dirty="0"/>
              <a:t>，排名前</a:t>
            </a:r>
            <a:r>
              <a:rPr lang="en-US" altLang="zh-CN" dirty="0"/>
              <a:t>100</a:t>
            </a:r>
            <a:r>
              <a:rPr lang="zh-CN" altLang="en-US" dirty="0"/>
              <a:t>和排名后</a:t>
            </a:r>
            <a:r>
              <a:rPr lang="en-US" altLang="zh-CN" dirty="0"/>
              <a:t>100</a:t>
            </a:r>
            <a:r>
              <a:rPr lang="zh-CN" altLang="en-US" dirty="0"/>
              <a:t>的特征，在</a:t>
            </a:r>
            <a:r>
              <a:rPr lang="en-US" altLang="zh-CN" dirty="0"/>
              <a:t>KNN</a:t>
            </a:r>
            <a:r>
              <a:rPr lang="zh-CN" altLang="en-US" dirty="0"/>
              <a:t>、</a:t>
            </a:r>
            <a:r>
              <a:rPr lang="en-US" altLang="zh-CN" dirty="0" err="1"/>
              <a:t>NBayes</a:t>
            </a:r>
            <a:r>
              <a:rPr lang="zh-CN" altLang="en-US" dirty="0"/>
              <a:t>、</a:t>
            </a:r>
            <a:r>
              <a:rPr lang="en-US" altLang="zh-CN" dirty="0"/>
              <a:t>SVM</a:t>
            </a:r>
            <a:r>
              <a:rPr lang="zh-CN" altLang="en-US" dirty="0"/>
              <a:t>、</a:t>
            </a:r>
            <a:r>
              <a:rPr lang="en-US" altLang="zh-CN" dirty="0" err="1"/>
              <a:t>Dtree</a:t>
            </a:r>
            <a:r>
              <a:rPr lang="zh-CN" altLang="en-US" dirty="0"/>
              <a:t>、</a:t>
            </a:r>
            <a:r>
              <a:rPr lang="en-US" altLang="zh-CN" dirty="0"/>
              <a:t>Lasso</a:t>
            </a:r>
            <a:r>
              <a:rPr lang="zh-CN" altLang="en-US" dirty="0"/>
              <a:t>这</a:t>
            </a:r>
            <a:r>
              <a:rPr lang="en-US" altLang="zh-CN" dirty="0"/>
              <a:t>5</a:t>
            </a:r>
            <a:r>
              <a:rPr lang="zh-CN" altLang="en-US" dirty="0"/>
              <a:t>个分类器上测试。其中</a:t>
            </a:r>
            <a:r>
              <a:rPr lang="en-US" altLang="zh-CN" dirty="0"/>
              <a:t>Lasso</a:t>
            </a:r>
            <a:r>
              <a:rPr lang="zh-CN" altLang="en-US" dirty="0"/>
              <a:t>在</a:t>
            </a:r>
            <a:r>
              <a:rPr lang="en-US" altLang="zh-CN" dirty="0"/>
              <a:t>Top-1</a:t>
            </a:r>
            <a:r>
              <a:rPr lang="zh-CN" altLang="en-US" dirty="0"/>
              <a:t>，</a:t>
            </a:r>
            <a:r>
              <a:rPr lang="en-US" altLang="zh-CN" dirty="0"/>
              <a:t>Top-10</a:t>
            </a:r>
            <a:r>
              <a:rPr lang="zh-CN" altLang="en-US" dirty="0"/>
              <a:t>，</a:t>
            </a:r>
            <a:r>
              <a:rPr lang="en-US" altLang="zh-CN" dirty="0"/>
              <a:t>Top-100</a:t>
            </a:r>
            <a:r>
              <a:rPr lang="zh-CN" altLang="en-US" dirty="0"/>
              <a:t>，</a:t>
            </a:r>
            <a:r>
              <a:rPr lang="en-US" altLang="zh-CN" dirty="0"/>
              <a:t>Bottom-100</a:t>
            </a:r>
            <a:r>
              <a:rPr lang="zh-CN" altLang="en-US" dirty="0"/>
              <a:t>中均得到了最好分类效果。不同分类器在</a:t>
            </a:r>
            <a:r>
              <a:rPr lang="en-US" altLang="zh-CN" dirty="0"/>
              <a:t>Bottom-100</a:t>
            </a:r>
            <a:r>
              <a:rPr lang="zh-CN" altLang="en-US" dirty="0"/>
              <a:t>下的分类效果都很差，准确率均在</a:t>
            </a:r>
            <a:r>
              <a:rPr lang="en-US" altLang="zh-CN" dirty="0"/>
              <a:t>60%</a:t>
            </a:r>
            <a:r>
              <a:rPr lang="zh-CN" altLang="en-US" dirty="0"/>
              <a:t>以下。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CA69AC-45BF-48B9-88AC-5DF6614F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56" y="2278605"/>
            <a:ext cx="7444838" cy="43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FFF73-CBA3-414A-AE73-C25C1EB4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和</a:t>
            </a:r>
            <a:r>
              <a:rPr lang="en-US" altLang="zh-CN" dirty="0"/>
              <a:t>SVM</a:t>
            </a:r>
            <a:r>
              <a:rPr lang="zh-CN" altLang="en-US" dirty="0"/>
              <a:t>选取特征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638ED9-D5A7-45DF-BBE8-0695E4461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83" y="616688"/>
            <a:ext cx="3752038" cy="37520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90E5A0-1D5F-42D4-A0BD-C7DAFAAC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34" y="616688"/>
            <a:ext cx="3752038" cy="37520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152C6D-DE39-4607-8E9B-795D98E9580C}"/>
              </a:ext>
            </a:extLst>
          </p:cNvPr>
          <p:cNvSpPr txBox="1"/>
          <p:nvPr/>
        </p:nvSpPr>
        <p:spPr>
          <a:xfrm>
            <a:off x="4864230" y="4732255"/>
            <a:ext cx="636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SVM</a:t>
            </a:r>
            <a:r>
              <a:rPr lang="zh-CN" altLang="en-US" dirty="0"/>
              <a:t>选取</a:t>
            </a:r>
            <a:r>
              <a:rPr lang="en-US" altLang="zh-CN" dirty="0"/>
              <a:t>57</a:t>
            </a:r>
            <a:r>
              <a:rPr lang="zh-CN" altLang="en-US" dirty="0"/>
              <a:t>个特征和</a:t>
            </a:r>
            <a:r>
              <a:rPr lang="en-US" altLang="zh-CN" dirty="0"/>
              <a:t>Lasso</a:t>
            </a:r>
            <a:r>
              <a:rPr lang="zh-CN" altLang="en-US" dirty="0"/>
              <a:t>选取</a:t>
            </a:r>
            <a:r>
              <a:rPr lang="en-US" altLang="zh-CN" dirty="0"/>
              <a:t>58</a:t>
            </a:r>
            <a:r>
              <a:rPr lang="zh-CN" altLang="en-US" dirty="0"/>
              <a:t>个特征在热图上的表现不尽人意。</a:t>
            </a:r>
          </a:p>
        </p:txBody>
      </p:sp>
    </p:spTree>
    <p:extLst>
      <p:ext uri="{BB962C8B-B14F-4D97-AF65-F5344CB8AC3E}">
        <p14:creationId xmlns:p14="http://schemas.microsoft.com/office/powerpoint/2010/main" val="131368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0FE7-8630-44AD-A7B7-96558DAA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和</a:t>
            </a:r>
            <a:r>
              <a:rPr lang="en-US" altLang="zh-CN" dirty="0"/>
              <a:t>SVM</a:t>
            </a:r>
            <a:r>
              <a:rPr lang="zh-CN" altLang="en-US" dirty="0"/>
              <a:t>选取特征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A0EFFC-3B4D-40E1-B01E-53B32C376444}"/>
              </a:ext>
            </a:extLst>
          </p:cNvPr>
          <p:cNvSpPr txBox="1"/>
          <p:nvPr/>
        </p:nvSpPr>
        <p:spPr>
          <a:xfrm>
            <a:off x="4383464" y="838986"/>
            <a:ext cx="614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Lasso</a:t>
            </a:r>
            <a:r>
              <a:rPr lang="zh-CN" altLang="en-US" dirty="0"/>
              <a:t>选取的特征在</a:t>
            </a:r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Lasso</a:t>
            </a:r>
            <a:r>
              <a:rPr lang="zh-CN" altLang="en-US" dirty="0"/>
              <a:t>下的分类效果明显上升，最好的是</a:t>
            </a:r>
            <a:r>
              <a:rPr lang="en-US" altLang="zh-CN" dirty="0"/>
              <a:t>SVM</a:t>
            </a:r>
            <a:r>
              <a:rPr lang="zh-CN" altLang="en-US" dirty="0"/>
              <a:t>在</a:t>
            </a:r>
            <a:r>
              <a:rPr lang="en-US" altLang="zh-CN" dirty="0"/>
              <a:t>Lasso</a:t>
            </a:r>
            <a:r>
              <a:rPr lang="zh-CN" altLang="en-US" dirty="0"/>
              <a:t>选取特征下达到了</a:t>
            </a:r>
            <a:r>
              <a:rPr lang="en-US" altLang="zh-CN" dirty="0"/>
              <a:t>100%</a:t>
            </a:r>
            <a:r>
              <a:rPr lang="zh-CN" altLang="en-US" dirty="0"/>
              <a:t>准确率。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F65ADF-3509-4F58-A6DC-12F8EA92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62" y="2234153"/>
            <a:ext cx="7389268" cy="43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311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342</TotalTime>
  <Words>792</Words>
  <Application>Microsoft Office PowerPoint</Application>
  <PresentationFormat>宽屏</PresentationFormat>
  <Paragraphs>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Corbel</vt:lpstr>
      <vt:lpstr>Wingdings 2</vt:lpstr>
      <vt:lpstr>框架</vt:lpstr>
      <vt:lpstr>数据标准化对分类效果影响的探究</vt:lpstr>
      <vt:lpstr>组内分工</vt:lpstr>
      <vt:lpstr>T1D数据集</vt:lpstr>
      <vt:lpstr>T-test  排名前10特征列表</vt:lpstr>
      <vt:lpstr>T-test 选取特征散点图分析</vt:lpstr>
      <vt:lpstr>T-test 热图分类效果</vt:lpstr>
      <vt:lpstr>T-test 分类器测试不同排名段的特征</vt:lpstr>
      <vt:lpstr>Lasso和SVM选取特征</vt:lpstr>
      <vt:lpstr>Lasso和SVM选取特征</vt:lpstr>
      <vt:lpstr>Lasso和SVM选取特征</vt:lpstr>
      <vt:lpstr>数据标准化</vt:lpstr>
      <vt:lpstr>数据标准化</vt:lpstr>
      <vt:lpstr>数据标准化 T-test</vt:lpstr>
      <vt:lpstr>数据标准化 Lasso &amp; SVM</vt:lpstr>
      <vt:lpstr>数据标准化 Lasso &amp; SVM</vt:lpstr>
      <vt:lpstr>结论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740764475@qq.com</dc:creator>
  <cp:lastModifiedBy>yu bai</cp:lastModifiedBy>
  <cp:revision>50</cp:revision>
  <dcterms:created xsi:type="dcterms:W3CDTF">2020-06-05T00:29:24Z</dcterms:created>
  <dcterms:modified xsi:type="dcterms:W3CDTF">2021-09-19T06:41:54Z</dcterms:modified>
</cp:coreProperties>
</file>