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6" r:id="rId2"/>
    <p:sldId id="490" r:id="rId3"/>
    <p:sldId id="506" r:id="rId4"/>
    <p:sldId id="491" r:id="rId5"/>
    <p:sldId id="507" r:id="rId6"/>
    <p:sldId id="508" r:id="rId7"/>
    <p:sldId id="509" r:id="rId8"/>
    <p:sldId id="510" r:id="rId9"/>
    <p:sldId id="511" r:id="rId10"/>
    <p:sldId id="513" r:id="rId11"/>
    <p:sldId id="514" r:id="rId12"/>
    <p:sldId id="515" r:id="rId13"/>
    <p:sldId id="516" r:id="rId14"/>
    <p:sldId id="521" r:id="rId15"/>
    <p:sldId id="517" r:id="rId16"/>
    <p:sldId id="518" r:id="rId17"/>
    <p:sldId id="519" r:id="rId18"/>
    <p:sldId id="52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scadia Code" panose="020B0609020000020004" pitchFamily="49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Constantia" panose="02030602050306030303" pitchFamily="18" charset="0"/>
      <p:regular r:id="rId33"/>
      <p:bold r:id="rId34"/>
      <p:italic r:id="rId35"/>
      <p:boldItalic r:id="rId36"/>
    </p:embeddedFont>
    <p:embeddedFont>
      <p:font typeface="Crimson Text" panose="02010600030101010101" charset="0"/>
      <p:regular r:id="rId37"/>
      <p:bold r:id="rId38"/>
      <p:italic r:id="rId39"/>
      <p:boldItalic r:id="rId40"/>
    </p:embeddedFont>
    <p:embeddedFont>
      <p:font typeface="Wingdings 2" panose="05020102010507070707" pitchFamily="18" charset="2"/>
      <p:regular r:id="rId41"/>
    </p:embeddedFont>
    <p:embeddedFont>
      <p:font typeface="宋体" panose="02010600030101010101" pitchFamily="2" charset="-122"/>
      <p:regular r:id="rId42"/>
    </p:embeddedFont>
    <p:embeddedFont>
      <p:font typeface="楷体" panose="02010609060101010101" pitchFamily="49" charset="-122"/>
      <p:regular r:id="rId43"/>
    </p:embeddedFont>
    <p:embeddedFont>
      <p:font typeface="黑体" panose="02010609060101010101" pitchFamily="49" charset="-122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" initials="y" lastIdx="1" clrIdx="0">
    <p:extLst>
      <p:ext uri="{19B8F6BF-5375-455C-9EA6-DF929625EA0E}">
        <p15:presenceInfo xmlns:p15="http://schemas.microsoft.com/office/powerpoint/2012/main" userId="3ae636c922880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6" autoAdjust="0"/>
    <p:restoredTop sz="95529" autoAdjust="0"/>
  </p:normalViewPr>
  <p:slideViewPr>
    <p:cSldViewPr>
      <p:cViewPr varScale="1">
        <p:scale>
          <a:sx n="105" d="100"/>
          <a:sy n="105" d="100"/>
        </p:scale>
        <p:origin x="8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1CBAD-09B6-4DC0-A58F-70763363664E}" type="datetimeFigureOut">
              <a:rPr lang="zh-CN" altLang="en-US" smtClean="0"/>
              <a:pPr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28639-32CB-4EC8-9524-E1D5DB880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4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2C94-E7A8-4F67-B25F-AEB8DC83B245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F67F-6F6B-4C6A-951A-7ED1944D4E82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68E5-5A1A-44D5-B302-2DE8880DF3E4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655A-3DB9-4D2C-AF57-E3B65EEB645D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56BD-8725-4D1B-95CC-A5D8E16871F3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7BF-4BCD-4024-BA50-3B98DFB03F9E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E5B9-D70F-45D4-B84F-32EC3F1FE49B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804C-A65F-4B25-9EDB-D9F750086B61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E9-BC07-417D-B213-B54213C3327A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3F39-AE8C-40AF-BB09-2397EE24897D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2D49-6A97-4DEB-A714-FBA2BEBC41F0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53F8FD-AF3B-46D7-9BC9-7ACE3BE03B95}" type="datetime1">
              <a:rPr lang="en-US" altLang="zh-CN" smtClean="0"/>
              <a:pPr/>
              <a:t>11/1/2021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D8A64E-36F0-45D1-9870-64A1734E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1424" y="1447800"/>
            <a:ext cx="7851648" cy="1828800"/>
          </a:xfrm>
        </p:spPr>
        <p:txBody>
          <a:bodyPr anchor="ctr">
            <a:noAutofit/>
          </a:bodyPr>
          <a:lstStyle/>
          <a:p>
            <a:pPr algn="ctr"/>
            <a:r>
              <a:rPr lang="en-US" altLang="zh-CN" sz="128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Linux</a:t>
            </a:r>
            <a:endParaRPr lang="zh-CN" altLang="en-US" sz="128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BCF54-0CF6-411D-B500-4CEB6C55635B}"/>
              </a:ext>
            </a:extLst>
          </p:cNvPr>
          <p:cNvSpPr/>
          <p:nvPr/>
        </p:nvSpPr>
        <p:spPr>
          <a:xfrm>
            <a:off x="3276600" y="4038600"/>
            <a:ext cx="519647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</a:p>
          <a:p>
            <a:pPr algn="r"/>
            <a:r>
              <a:rPr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userElaina</a:t>
            </a:r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FF982-F037-4E84-951D-194348618B0F}"/>
              </a:ext>
            </a:extLst>
          </p:cNvPr>
          <p:cNvSpPr/>
          <p:nvPr/>
        </p:nvSpPr>
        <p:spPr>
          <a:xfrm>
            <a:off x="3276600" y="5569803"/>
            <a:ext cx="51964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</a:t>
            </a:r>
          </a:p>
          <a:p>
            <a:pPr algn="r"/>
            <a:r>
              <a:rPr lang="en-US" altLang="zh-CN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10/ 10 /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030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socket</a:t>
            </a:r>
            <a:r>
              <a:rPr lang="zh-CN" altLang="en-US" sz="4800" dirty="0"/>
              <a:t>消息收发测试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0085"/>
            <a:ext cx="8229600" cy="443484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客户端根据定义可在单位时间内发送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个请求给服务员</a:t>
            </a:r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服务员收到消息后给客户端一个确认</a:t>
            </a:r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服务员统计单位时间内收到的消息个数</a:t>
            </a:r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用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TCP</a:t>
            </a:r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实现</a:t>
            </a:r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客户端使用单进程或多进程访问服务员</a:t>
            </a:r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服务员端可用单进程，也可以用多进程</a:t>
            </a: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10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4.</a:t>
            </a: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7372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030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Server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4.socket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消息收发测试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02F21-4844-44C0-A37D-7CB9E0D1EB7F}"/>
              </a:ext>
            </a:extLst>
          </p:cNvPr>
          <p:cNvSpPr txBox="1"/>
          <p:nvPr/>
        </p:nvSpPr>
        <p:spPr>
          <a:xfrm>
            <a:off x="2274390" y="4182623"/>
            <a:ext cx="189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n*</a:t>
            </a:r>
            <a:endParaRPr lang="zh-CN" altLang="en-US" sz="9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50AA5-0553-4BE0-AE54-8B5925F5A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91" y="1768148"/>
            <a:ext cx="6822616" cy="1745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D2808-98AD-4CCF-8420-3F2842596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104" y="3765669"/>
            <a:ext cx="3753781" cy="22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9765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030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Client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12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4.socket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消息收发测试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E2D21-D03C-4D49-8CAD-98D66ADB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9" y="1900113"/>
            <a:ext cx="7784919" cy="30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2236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030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My </a:t>
            </a:r>
            <a:r>
              <a:rPr lang="en-US" altLang="zh-CN" sz="4800" strike="sngStrike" dirty="0"/>
              <a:t>Fake</a:t>
            </a:r>
            <a:r>
              <a:rPr lang="en-US" altLang="zh-CN" sz="4800" dirty="0"/>
              <a:t> SSH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0085"/>
            <a:ext cx="8229600" cy="443484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Buffer.</a:t>
            </a:r>
          </a:p>
          <a:p>
            <a:pPr algn="just"/>
            <a:r>
              <a:rPr lang="en-US" altLang="zh-CN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Just a toy.</a:t>
            </a:r>
          </a:p>
          <a:p>
            <a:pPr algn="just"/>
            <a:endParaRPr lang="en-US" altLang="zh-CN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13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4.socket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消息收发测试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246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030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TCP.Chat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0085"/>
            <a:ext cx="8229600" cy="443484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Decentralized.</a:t>
            </a:r>
          </a:p>
          <a:p>
            <a:pPr algn="just"/>
            <a:r>
              <a:rPr lang="en-US" altLang="zh-CN" sz="2400" b="1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Transferring 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information without relying on third parties</a:t>
            </a:r>
            <a:r>
              <a:rPr lang="en-US" altLang="zh-CN" sz="2400" b="1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. </a:t>
            </a:r>
          </a:p>
          <a:p>
            <a:pPr algn="just"/>
            <a:r>
              <a:rPr lang="en-US" altLang="zh-CN" sz="2400" b="1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Users 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build server locally. </a:t>
            </a:r>
          </a:p>
          <a:p>
            <a:pPr algn="just"/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E2EE (End-to-end Encrypted).</a:t>
            </a:r>
          </a:p>
          <a:p>
            <a:pPr algn="just"/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Securing data with asymmetric encryption.</a:t>
            </a:r>
          </a:p>
          <a:p>
            <a:pPr algn="just"/>
            <a:r>
              <a:rPr lang="en-US" altLang="zh-CN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Open source.</a:t>
            </a:r>
          </a:p>
          <a:p>
            <a:pPr algn="just"/>
            <a:endParaRPr lang="en-US" altLang="zh-CN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14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4.socket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消息收发测试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5148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030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Definition and methods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15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4.socket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消息收发测试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351EB-EF65-4323-A5E2-1F122D56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" y="1646074"/>
            <a:ext cx="7924801" cy="50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4544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030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Man-in-the-middle attack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0085"/>
            <a:ext cx="8229600" cy="443484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Public Key.</a:t>
            </a:r>
          </a:p>
          <a:p>
            <a:pPr algn="just"/>
            <a:r>
              <a:rPr lang="en-US" altLang="zh-CN" sz="2400" b="1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Salt.</a:t>
            </a:r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Friends.</a:t>
            </a:r>
          </a:p>
          <a:p>
            <a:pPr algn="just"/>
            <a:r>
              <a:rPr lang="en-US" altLang="zh-CN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Strangers.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16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4.socket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消息收发测试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9781C15-9F8E-480B-9A82-E2505A2663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38098"/>
            <a:ext cx="60960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265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030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17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4.socket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消息收发测试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F4936B-EE44-4684-849E-85E67980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1640050"/>
            <a:ext cx="3543300" cy="4714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34E9A8-487F-4ACC-AF21-52906BBC2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148785"/>
            <a:ext cx="3719540" cy="34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738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23CF1E-D2F7-4D8B-85F4-BEA84AAB0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7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1736" y="3049220"/>
            <a:ext cx="3505200" cy="70408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谢 谢 大 家</a:t>
            </a:r>
            <a:endParaRPr lang="it-IT" altLang="zh-CN" sz="44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4BC1EC-1419-4B97-AB43-6DDDB3B0B11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it-IT" altLang="zh-CN" sz="28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1B66F7-6A2E-44B0-85A4-D6AEA62B9AB1}"/>
              </a:ext>
            </a:extLst>
          </p:cNvPr>
          <p:cNvSpPr txBox="1">
            <a:spLocks noChangeArrowheads="1"/>
          </p:cNvSpPr>
          <p:nvPr/>
        </p:nvSpPr>
        <p:spPr>
          <a:xfrm>
            <a:off x="4114799" y="3810000"/>
            <a:ext cx="914400" cy="431935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2800" dirty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4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4741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使用</a:t>
            </a:r>
            <a:r>
              <a:rPr lang="en-US" altLang="zh-CN" sz="3600" dirty="0"/>
              <a:t>shell</a:t>
            </a:r>
            <a:r>
              <a:rPr lang="zh-CN" altLang="en-US" sz="3600" dirty="0"/>
              <a:t>脚本</a:t>
            </a:r>
            <a:br>
              <a:rPr lang="en-US" altLang="zh-CN" sz="3600" dirty="0"/>
            </a:br>
            <a:r>
              <a:rPr lang="zh-CN" altLang="en-US" sz="3600" dirty="0"/>
              <a:t>注销指定的负载高的进程</a:t>
            </a:r>
            <a:endParaRPr lang="it-IT" altLang="zh-CN" sz="44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0085"/>
            <a:ext cx="8229600" cy="4434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列出当前主机负载，类似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top</a:t>
            </a:r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首部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列出当前时刻占用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CPU</a:t>
            </a:r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最高的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个进程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显示提示消息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根据用户的输入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read</a:t>
            </a:r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，注销某个进程（事先检查该进程是否还有子进程）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反馈结果</a:t>
            </a: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1.</a:t>
            </a: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9433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848883-B209-49A6-8DCC-E30B9E1C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6343696" cy="502645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2D6EFF-9505-4CB3-A17B-647682C5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E270D8B-F7B2-4BBB-8714-4EAD59F7B737}"/>
              </a:ext>
            </a:extLst>
          </p:cNvPr>
          <p:cNvSpPr/>
          <p:nvPr/>
        </p:nvSpPr>
        <p:spPr>
          <a:xfrm>
            <a:off x="2133600" y="304800"/>
            <a:ext cx="1530220" cy="802433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Uptime</a:t>
            </a:r>
            <a:r>
              <a:rPr lang="zh-CN" altLang="en-US" sz="1100" dirty="0"/>
              <a:t>：查询主机在过去的</a:t>
            </a:r>
            <a:r>
              <a:rPr lang="en-US" altLang="zh-CN" sz="1100" dirty="0"/>
              <a:t>1</a:t>
            </a:r>
            <a:r>
              <a:rPr lang="zh-CN" altLang="en-US" sz="1100" dirty="0"/>
              <a:t>分钟，</a:t>
            </a:r>
            <a:r>
              <a:rPr lang="en-US" altLang="zh-CN" sz="1100" dirty="0"/>
              <a:t>5</a:t>
            </a:r>
            <a:r>
              <a:rPr lang="zh-CN" altLang="en-US" sz="1100" dirty="0"/>
              <a:t>分钟，</a:t>
            </a:r>
            <a:r>
              <a:rPr lang="en-US" altLang="zh-CN" sz="1100" dirty="0"/>
              <a:t>15</a:t>
            </a:r>
            <a:r>
              <a:rPr lang="zh-CN" altLang="en-US" sz="1100" dirty="0"/>
              <a:t>分钟的平均负载值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C589F3-FC60-47AB-801A-AB798B8DF12D}"/>
              </a:ext>
            </a:extLst>
          </p:cNvPr>
          <p:cNvGrpSpPr/>
          <p:nvPr/>
        </p:nvGrpSpPr>
        <p:grpSpPr>
          <a:xfrm>
            <a:off x="5867399" y="1763485"/>
            <a:ext cx="2853016" cy="926841"/>
            <a:chOff x="4876800" y="1744825"/>
            <a:chExt cx="3442549" cy="926841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C7EEF74-9B65-4C1A-A0F3-A3F0B5B46376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1744825"/>
              <a:ext cx="212738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57E32ED-AF6F-4688-9B30-ED29CF30E38B}"/>
                </a:ext>
              </a:extLst>
            </p:cNvPr>
            <p:cNvSpPr/>
            <p:nvPr/>
          </p:nvSpPr>
          <p:spPr>
            <a:xfrm>
              <a:off x="6521651" y="1906556"/>
              <a:ext cx="1797698" cy="76511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根据</a:t>
              </a: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cpu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占用率从大到小排序，且只显示前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N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个进程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D159ADF-9A5D-467D-A80A-815F439F3DD6}"/>
              </a:ext>
            </a:extLst>
          </p:cNvPr>
          <p:cNvSpPr/>
          <p:nvPr/>
        </p:nvSpPr>
        <p:spPr>
          <a:xfrm>
            <a:off x="152103" y="1676400"/>
            <a:ext cx="1695358" cy="111500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rPr>
              <a:t>因为要</a:t>
            </a:r>
            <a:r>
              <a:rPr lang="zh-CN" altLang="en-US" sz="1200" kern="0" dirty="0">
                <a:solidFill>
                  <a:srgbClr val="000000"/>
                </a:solidFill>
                <a:latin typeface="Century Gothic"/>
                <a:ea typeface="微软雅黑"/>
              </a:rPr>
              <a:t>注销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rPr>
              <a:t>进程，所以要把该进程的子进程全部注销，但子进程也有子进程，所以要递归</a:t>
            </a:r>
            <a:r>
              <a:rPr lang="zh-CN" altLang="en-US" sz="1200" kern="0" dirty="0">
                <a:solidFill>
                  <a:srgbClr val="000000"/>
                </a:solidFill>
                <a:latin typeface="Century Gothic"/>
                <a:ea typeface="微软雅黑"/>
              </a:rPr>
              <a:t>注销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rPr>
              <a:t>其所有的子进程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B6C51FD-7089-4452-B95A-44937FCA1494}"/>
              </a:ext>
            </a:extLst>
          </p:cNvPr>
          <p:cNvGrpSpPr/>
          <p:nvPr/>
        </p:nvGrpSpPr>
        <p:grpSpPr>
          <a:xfrm>
            <a:off x="304800" y="2971800"/>
            <a:ext cx="2667297" cy="838200"/>
            <a:chOff x="74645" y="3573624"/>
            <a:chExt cx="3658194" cy="1115008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A4CF2FF-6008-457F-BCA9-56423C30A22C}"/>
                </a:ext>
              </a:extLst>
            </p:cNvPr>
            <p:cNvCxnSpPr/>
            <p:nvPr/>
          </p:nvCxnSpPr>
          <p:spPr>
            <a:xfrm flipH="1">
              <a:off x="1677188" y="3979118"/>
              <a:ext cx="2055651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95610FE-E715-4D48-BD97-07686C0ADE0D}"/>
                </a:ext>
              </a:extLst>
            </p:cNvPr>
            <p:cNvSpPr/>
            <p:nvPr/>
          </p:nvSpPr>
          <p:spPr>
            <a:xfrm>
              <a:off x="74645" y="3573624"/>
              <a:ext cx="1602543" cy="111500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判断</a:t>
              </a: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pid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是否存在子进程，如果不存在，则值为</a:t>
              </a:r>
              <a:r>
                <a:rPr lang="en-US" altLang="zh-CN" sz="1200" kern="0" dirty="0">
                  <a:solidFill>
                    <a:srgbClr val="000000"/>
                  </a:solidFill>
                  <a:latin typeface="Century Gothic"/>
                  <a:ea typeface="微软雅黑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4998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4741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使用</a:t>
            </a:r>
            <a:r>
              <a:rPr lang="en-US" altLang="zh-CN" sz="3600" dirty="0"/>
              <a:t>shell</a:t>
            </a:r>
            <a:r>
              <a:rPr lang="zh-CN" altLang="en-US" sz="3600" dirty="0"/>
              <a:t>脚本</a:t>
            </a:r>
            <a:br>
              <a:rPr lang="en-US" altLang="zh-CN" sz="3600" dirty="0"/>
            </a:br>
            <a:r>
              <a:rPr lang="zh-CN" altLang="en-US" sz="3600" dirty="0"/>
              <a:t>实现菜单选择</a:t>
            </a:r>
            <a:endParaRPr lang="it-IT" altLang="zh-CN" sz="44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0085"/>
            <a:ext cx="8229600" cy="4434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显示提示信息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显示菜单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用户输入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进入某个菜单项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可返回菜单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从菜单退出</a:t>
            </a:r>
          </a:p>
          <a:p>
            <a:pPr algn="just"/>
            <a:endParaRPr lang="zh-CN" altLang="en-US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2.</a:t>
            </a: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4441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0085"/>
            <a:ext cx="8229600" cy="4434840"/>
          </a:xfrm>
        </p:spPr>
        <p:txBody>
          <a:bodyPr>
            <a:normAutofit/>
          </a:bodyPr>
          <a:lstStyle/>
          <a:p>
            <a:pPr algn="just"/>
            <a:endParaRPr lang="zh-CN" altLang="en-US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0FD060-7158-4C33-87C1-45B549D9862A}"/>
              </a:ext>
            </a:extLst>
          </p:cNvPr>
          <p:cNvSpPr txBox="1"/>
          <p:nvPr/>
        </p:nvSpPr>
        <p:spPr>
          <a:xfrm>
            <a:off x="76200" y="104442"/>
            <a:ext cx="258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我们设计的菜单形式为：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DAAF0-9C96-4C26-BCC6-3BEC22D59D6F}"/>
              </a:ext>
            </a:extLst>
          </p:cNvPr>
          <p:cNvSpPr txBox="1"/>
          <p:nvPr/>
        </p:nvSpPr>
        <p:spPr>
          <a:xfrm>
            <a:off x="5181600" y="600851"/>
            <a:ext cx="2971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实现的功能：</a:t>
            </a:r>
            <a:endParaRPr lang="en-US" altLang="zh-CN" dirty="0"/>
          </a:p>
          <a:p>
            <a:r>
              <a:rPr lang="zh-CN" altLang="en-US" dirty="0"/>
              <a:t>先进入这样的一个主菜单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然后用户通过输入数字</a:t>
            </a:r>
            <a:r>
              <a:rPr lang="en-US" altLang="zh-CN" dirty="0"/>
              <a:t>n</a:t>
            </a:r>
            <a:r>
              <a:rPr lang="zh-CN" altLang="en-US" dirty="0"/>
              <a:t>进行选择菜单：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n=-2</a:t>
            </a:r>
            <a:r>
              <a:rPr lang="zh-CN" altLang="en-US" dirty="0"/>
              <a:t>，直接退出菜单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n=-1</a:t>
            </a:r>
            <a:r>
              <a:rPr lang="zh-CN" altLang="en-US" dirty="0"/>
              <a:t>，返回上级菜单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为非负数，就按正常的菜单功能来：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n=1</a:t>
            </a:r>
            <a:r>
              <a:rPr lang="zh-CN" altLang="en-US" dirty="0"/>
              <a:t>，会进入菜单</a:t>
            </a:r>
            <a:r>
              <a:rPr lang="en-US" altLang="zh-CN" dirty="0"/>
              <a:t>1</a:t>
            </a:r>
            <a:r>
              <a:rPr lang="zh-CN" altLang="en-US" dirty="0"/>
              <a:t>，若在菜单</a:t>
            </a:r>
            <a:r>
              <a:rPr lang="en-US" altLang="zh-CN" dirty="0"/>
              <a:t>1</a:t>
            </a:r>
            <a:r>
              <a:rPr lang="zh-CN" altLang="en-US" dirty="0"/>
              <a:t>中输入非负数，要么执行相关程序，要么进入下一个子菜单。</a:t>
            </a:r>
            <a:endParaRPr lang="en-US" altLang="zh-CN" dirty="0"/>
          </a:p>
          <a:p>
            <a:r>
              <a:rPr lang="zh-CN" altLang="en-US" dirty="0"/>
              <a:t>主意的是：若在一个菜单下，输入了一个不存在的菜单编号，如</a:t>
            </a:r>
            <a:r>
              <a:rPr lang="en-US" altLang="zh-CN" dirty="0"/>
              <a:t>4</a:t>
            </a:r>
            <a:r>
              <a:rPr lang="zh-CN" altLang="en-US" dirty="0"/>
              <a:t>，则直接输出：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C820BD-F255-4D71-B3B8-4B5282CAC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17" y="5350640"/>
            <a:ext cx="2219062" cy="6174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33DD3A-0A12-4992-BE9E-541FAAFDC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02" y="1202560"/>
            <a:ext cx="2438095" cy="4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F1CE4-B24D-4824-911A-ED9C1BD74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024" y="600851"/>
            <a:ext cx="341951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132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626186"/>
            <a:ext cx="5331619" cy="5331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6DAF83-0BB0-4682-9E05-FB59EC4D2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9" y="130841"/>
            <a:ext cx="6029421" cy="5771808"/>
          </a:xfrm>
          <a:prstGeom prst="rect">
            <a:avLst/>
          </a:prstGeom>
        </p:spPr>
      </p:pic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0085"/>
            <a:ext cx="8229600" cy="4434840"/>
          </a:xfrm>
        </p:spPr>
        <p:txBody>
          <a:bodyPr>
            <a:normAutofit/>
          </a:bodyPr>
          <a:lstStyle/>
          <a:p>
            <a:pPr algn="just"/>
            <a:endParaRPr lang="zh-CN" altLang="en-US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EBA8DE0-0A05-4981-8E6A-8DCC5D200573}"/>
              </a:ext>
            </a:extLst>
          </p:cNvPr>
          <p:cNvGrpSpPr/>
          <p:nvPr/>
        </p:nvGrpSpPr>
        <p:grpSpPr>
          <a:xfrm>
            <a:off x="129932" y="321995"/>
            <a:ext cx="8480667" cy="2560545"/>
            <a:chOff x="76200" y="152400"/>
            <a:chExt cx="8189714" cy="25908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037291-4C12-4888-B0E1-F2E3728DF221}"/>
                </a:ext>
              </a:extLst>
            </p:cNvPr>
            <p:cNvSpPr/>
            <p:nvPr/>
          </p:nvSpPr>
          <p:spPr>
            <a:xfrm>
              <a:off x="76200" y="381000"/>
              <a:ext cx="2286000" cy="2362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12A1CB0-D230-416F-8643-6F170893C9D4}"/>
                </a:ext>
              </a:extLst>
            </p:cNvPr>
            <p:cNvCxnSpPr/>
            <p:nvPr/>
          </p:nvCxnSpPr>
          <p:spPr>
            <a:xfrm>
              <a:off x="2362200" y="990600"/>
              <a:ext cx="35814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65025A-2434-4F56-B5D7-DECF2E91B134}"/>
                </a:ext>
              </a:extLst>
            </p:cNvPr>
            <p:cNvSpPr/>
            <p:nvPr/>
          </p:nvSpPr>
          <p:spPr>
            <a:xfrm>
              <a:off x="5943600" y="152400"/>
              <a:ext cx="2322314" cy="18453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EA746EC-4AAB-4A0A-8229-B8CA25046649}"/>
              </a:ext>
            </a:extLst>
          </p:cNvPr>
          <p:cNvSpPr txBox="1"/>
          <p:nvPr/>
        </p:nvSpPr>
        <p:spPr>
          <a:xfrm>
            <a:off x="6236905" y="305497"/>
            <a:ext cx="2322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动态生成相关的正则表达式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str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：用于显示相关菜单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str2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：用于提取出可以执行的指令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fa2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fa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：保留菜单的级别 如一级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二级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1 1 </a:t>
            </a:r>
          </a:p>
          <a:p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flg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：保证只进入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一次，设置主菜单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1959F32-513F-483D-B78C-9DDC4D855CAD}"/>
              </a:ext>
            </a:extLst>
          </p:cNvPr>
          <p:cNvGrpSpPr/>
          <p:nvPr/>
        </p:nvGrpSpPr>
        <p:grpSpPr>
          <a:xfrm>
            <a:off x="333977" y="3189702"/>
            <a:ext cx="6186643" cy="304800"/>
            <a:chOff x="228600" y="2819400"/>
            <a:chExt cx="5868162" cy="304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80576CF-220F-4D31-BBAA-99D265709012}"/>
                </a:ext>
              </a:extLst>
            </p:cNvPr>
            <p:cNvSpPr/>
            <p:nvPr/>
          </p:nvSpPr>
          <p:spPr>
            <a:xfrm>
              <a:off x="228600" y="2819400"/>
              <a:ext cx="5410962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5275C3A-1165-4BFA-8A7C-41D0EAB1A8A0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5639562" y="2971800"/>
              <a:ext cx="457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D99C842A-3BF3-416C-AD56-58370AB1A2F0}"/>
              </a:ext>
            </a:extLst>
          </p:cNvPr>
          <p:cNvSpPr/>
          <p:nvPr/>
        </p:nvSpPr>
        <p:spPr>
          <a:xfrm>
            <a:off x="6544208" y="2891493"/>
            <a:ext cx="1751838" cy="820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A3E60F-0F30-4191-9518-88C5516BAD84}"/>
              </a:ext>
            </a:extLst>
          </p:cNvPr>
          <p:cNvSpPr txBox="1"/>
          <p:nvPr/>
        </p:nvSpPr>
        <p:spPr>
          <a:xfrm>
            <a:off x="6534254" y="2937698"/>
            <a:ext cx="1751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</a:rPr>
              <a:t>该句是举行相关的指令，如果有人依次输入</a:t>
            </a:r>
            <a:r>
              <a:rPr lang="en-US" altLang="zh-CN" sz="1050" dirty="0">
                <a:latin typeface="黑体" panose="02010609060101010101" pitchFamily="49" charset="-122"/>
                <a:ea typeface="黑体" panose="02010609060101010101" pitchFamily="49" charset="-122"/>
              </a:rPr>
              <a:t>1 1</a:t>
            </a: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</a:rPr>
              <a:t>，查询是否有</a:t>
            </a:r>
            <a:r>
              <a:rPr lang="en-US" altLang="zh-CN" sz="1050" dirty="0">
                <a:latin typeface="黑体" panose="02010609060101010101" pitchFamily="49" charset="-122"/>
                <a:ea typeface="黑体" panose="02010609060101010101" pitchFamily="49" charset="-122"/>
              </a:rPr>
              <a:t>1.1.0 </a:t>
            </a: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</a:rPr>
              <a:t>如果有就执行，否则往下走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152642-86FA-420C-8B3F-7A7FC245ACE7}"/>
              </a:ext>
            </a:extLst>
          </p:cNvPr>
          <p:cNvGrpSpPr/>
          <p:nvPr/>
        </p:nvGrpSpPr>
        <p:grpSpPr>
          <a:xfrm>
            <a:off x="268551" y="3563618"/>
            <a:ext cx="8606898" cy="2567630"/>
            <a:chOff x="228600" y="3200400"/>
            <a:chExt cx="8113514" cy="243839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1FEBCB-A0EC-4AC0-92EA-D0C1ECB5E92C}"/>
                </a:ext>
              </a:extLst>
            </p:cNvPr>
            <p:cNvSpPr/>
            <p:nvPr/>
          </p:nvSpPr>
          <p:spPr>
            <a:xfrm>
              <a:off x="228600" y="3200400"/>
              <a:ext cx="5410962" cy="3821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33964BC-B740-4CEB-911E-229F59039E10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5639562" y="3391496"/>
              <a:ext cx="380238" cy="570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1B2D17B-F705-425D-A9A9-37AFC3948EC6}"/>
                </a:ext>
              </a:extLst>
            </p:cNvPr>
            <p:cNvSpPr/>
            <p:nvPr/>
          </p:nvSpPr>
          <p:spPr>
            <a:xfrm>
              <a:off x="6019800" y="3674178"/>
              <a:ext cx="2322314" cy="19646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3330E98-A47E-4770-A15A-543E1EB203CC}"/>
              </a:ext>
            </a:extLst>
          </p:cNvPr>
          <p:cNvSpPr txBox="1"/>
          <p:nvPr/>
        </p:nvSpPr>
        <p:spPr>
          <a:xfrm>
            <a:off x="6534254" y="4202059"/>
            <a:ext cx="1751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这是打印出相关的菜单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如输入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，进入一级菜单：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str=^1.[1-9][0-9]*[\s],</a:t>
            </a:r>
          </a:p>
          <a:p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就是先删选出以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1.+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数字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+whitespace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字符开头的字符串，以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为分界符，打印出删选出的字符串最后一列：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34CD33F-EF48-45B2-AF0C-2C47FCE82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21" y="5465009"/>
            <a:ext cx="1942857" cy="619048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ADD4BCBB-CF6F-4048-AF86-9D5815BEFF6C}"/>
              </a:ext>
            </a:extLst>
          </p:cNvPr>
          <p:cNvGrpSpPr/>
          <p:nvPr/>
        </p:nvGrpSpPr>
        <p:grpSpPr>
          <a:xfrm>
            <a:off x="342641" y="4824675"/>
            <a:ext cx="1449249" cy="1050626"/>
            <a:chOff x="228600" y="4343400"/>
            <a:chExt cx="1449249" cy="118446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FCACE62-18C7-4F13-B0C9-B471B265C01B}"/>
                </a:ext>
              </a:extLst>
            </p:cNvPr>
            <p:cNvSpPr/>
            <p:nvPr/>
          </p:nvSpPr>
          <p:spPr>
            <a:xfrm>
              <a:off x="228600" y="4343400"/>
              <a:ext cx="1449249" cy="3198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64FC88D-EBD8-4EFC-96BE-9DA63776DB0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953225" y="4663285"/>
              <a:ext cx="0" cy="8645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16EBB223-122D-456A-994E-0503288A8158}"/>
              </a:ext>
            </a:extLst>
          </p:cNvPr>
          <p:cNvSpPr/>
          <p:nvPr/>
        </p:nvSpPr>
        <p:spPr>
          <a:xfrm>
            <a:off x="268551" y="5910071"/>
            <a:ext cx="2322314" cy="83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EC31E8-DAB1-4933-9EFF-33AD6BCDA4E9}"/>
              </a:ext>
            </a:extLst>
          </p:cNvPr>
          <p:cNvSpPr txBox="1"/>
          <p:nvPr/>
        </p:nvSpPr>
        <p:spPr>
          <a:xfrm>
            <a:off x="361716" y="5875300"/>
            <a:ext cx="1867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因为</a:t>
            </a:r>
            <a:r>
              <a:rPr lang="en-US" altLang="zh-CN" sz="1200" dirty="0"/>
              <a:t>fa2</a:t>
            </a:r>
            <a:r>
              <a:rPr lang="zh-CN" altLang="en-US" sz="1200" dirty="0"/>
              <a:t>保存的是上一级菜单的参数，如我们进入了菜单</a:t>
            </a:r>
            <a:r>
              <a:rPr lang="en-US" altLang="zh-CN" sz="1200" dirty="0"/>
              <a:t>1.1</a:t>
            </a:r>
            <a:r>
              <a:rPr lang="zh-CN" altLang="en-US" sz="1200" dirty="0"/>
              <a:t> </a:t>
            </a:r>
            <a:r>
              <a:rPr lang="en-US" altLang="zh-CN" sz="1200" dirty="0"/>
              <a:t>fa2=1</a:t>
            </a:r>
            <a:r>
              <a:rPr lang="zh-CN" altLang="en-US" sz="1200" dirty="0"/>
              <a:t>，故可以返回上一级菜单</a:t>
            </a:r>
          </a:p>
        </p:txBody>
      </p:sp>
    </p:spTree>
    <p:extLst>
      <p:ext uri="{BB962C8B-B14F-4D97-AF65-F5344CB8AC3E}">
        <p14:creationId xmlns:p14="http://schemas.microsoft.com/office/powerpoint/2010/main" val="2729736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  <p:bldP spid="22" grpId="0"/>
      <p:bldP spid="28" grpId="0"/>
      <p:bldP spid="35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540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全双工进程通信管道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20085"/>
            <a:ext cx="8229600" cy="44348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使用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pipe()</a:t>
            </a:r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，进程之间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定义收发消息格式，结构体定义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其中一个进程将键盘上读取信息发送给另一个进程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另一个进程收到后再返回确认消息</a:t>
            </a:r>
          </a:p>
          <a:p>
            <a:pPr algn="just"/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使用</a:t>
            </a:r>
            <a:r>
              <a:rPr lang="en-US" altLang="zh-CN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C</a:t>
            </a:r>
            <a:r>
              <a:rPr lang="zh-CN" altLang="en-US" sz="2400" b="1" dirty="0">
                <a:latin typeface="Crimson Text" panose="02000503000000000000" pitchFamily="2" charset="0"/>
                <a:ea typeface="仿宋" panose="02010609060101010101" pitchFamily="49" charset="-122"/>
                <a:cs typeface="Times New Roman" panose="02020603050405020304" pitchFamily="18" charset="0"/>
                <a:sym typeface="Symbol"/>
              </a:rPr>
              <a:t>语言实现</a:t>
            </a: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  <a:p>
            <a:pPr algn="just"/>
            <a:endParaRPr lang="en-US" altLang="zh-CN" sz="2400" b="1" dirty="0">
              <a:latin typeface="Crimson Text" panose="02000503000000000000" pitchFamily="2" charset="0"/>
              <a:ea typeface="仿宋" panose="02010609060101010101" pitchFamily="49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3.</a:t>
            </a: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0932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540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收发消息格式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全双工进程通信管道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FF802-78F1-4B07-B075-0D6FC164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043111"/>
            <a:ext cx="4572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289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943FDF-A8AD-4C4B-A894-89431994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0" y="763190"/>
            <a:ext cx="5331619" cy="5331619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540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踩坑</a:t>
            </a:r>
            <a:endParaRPr lang="it-IT" altLang="zh-CN" sz="4800" b="1" dirty="0"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67C7689-EDA0-482B-B7AB-34129E39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Crimson Text" panose="02000503000000000000" pitchFamily="2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Crimson Text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0CED52-ECFD-4119-8410-70174699427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73673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全双工进程通信管道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endParaRPr lang="it-IT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C53FD-D6B0-43EF-87E6-63957F20F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190" y="1312144"/>
            <a:ext cx="4262469" cy="50768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A880BC-FE40-4387-9F0E-42C81FAE3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5961119"/>
            <a:ext cx="2466993" cy="6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62377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10903</TotalTime>
  <Words>1009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Times New Roman</vt:lpstr>
      <vt:lpstr>Crimson Text</vt:lpstr>
      <vt:lpstr>楷体</vt:lpstr>
      <vt:lpstr>Constantia</vt:lpstr>
      <vt:lpstr>黑体</vt:lpstr>
      <vt:lpstr>Cascadia Code</vt:lpstr>
      <vt:lpstr>Century Gothic</vt:lpstr>
      <vt:lpstr>Calibri</vt:lpstr>
      <vt:lpstr>Wingdings 2</vt:lpstr>
      <vt:lpstr>宋体</vt:lpstr>
      <vt:lpstr>流畅</vt:lpstr>
      <vt:lpstr>Linux</vt:lpstr>
      <vt:lpstr>使用shell脚本 注销指定的负载高的进程</vt:lpstr>
      <vt:lpstr>PowerPoint Presentation</vt:lpstr>
      <vt:lpstr>使用shell脚本 实现菜单选择</vt:lpstr>
      <vt:lpstr>PowerPoint Presentation</vt:lpstr>
      <vt:lpstr>PowerPoint Presentation</vt:lpstr>
      <vt:lpstr>全双工进程通信管道</vt:lpstr>
      <vt:lpstr>收发消息格式</vt:lpstr>
      <vt:lpstr>踩坑</vt:lpstr>
      <vt:lpstr>socket消息收发测试</vt:lpstr>
      <vt:lpstr>Server</vt:lpstr>
      <vt:lpstr>Client</vt:lpstr>
      <vt:lpstr>My Fake SSH</vt:lpstr>
      <vt:lpstr>TCP.Chat</vt:lpstr>
      <vt:lpstr>Definition and methods</vt:lpstr>
      <vt:lpstr>Man-in-the-middle attack</vt:lpstr>
      <vt:lpstr>Example</vt:lpstr>
      <vt:lpstr>谢 谢 大 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ffzhou</dc:creator>
  <cp:lastModifiedBy>yu</cp:lastModifiedBy>
  <cp:revision>651</cp:revision>
  <dcterms:created xsi:type="dcterms:W3CDTF">2006-08-16T00:00:00Z</dcterms:created>
  <dcterms:modified xsi:type="dcterms:W3CDTF">2021-11-01T05:39:32Z</dcterms:modified>
</cp:coreProperties>
</file>