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1" r:id="rId4"/>
    <p:sldId id="288" r:id="rId5"/>
    <p:sldId id="286" r:id="rId6"/>
    <p:sldId id="280" r:id="rId7"/>
    <p:sldId id="282" r:id="rId8"/>
    <p:sldId id="283" r:id="rId9"/>
    <p:sldId id="276" r:id="rId10"/>
    <p:sldId id="285" r:id="rId11"/>
  </p:sldIdLst>
  <p:sldSz cx="12192000" cy="6858000"/>
  <p:notesSz cx="6858000" cy="9144000"/>
  <p:embeddedFontLst>
    <p:embeddedFont>
      <p:font typeface="Britannic Bold" panose="020B0903060703020204" pitchFamily="3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方正华隶_GBK" panose="03000509000000000000" pitchFamily="65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C6A"/>
    <a:srgbClr val="555B6F"/>
    <a:srgbClr val="676F87"/>
    <a:srgbClr val="FAFAFA"/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>
        <p:scale>
          <a:sx n="75" d="100"/>
          <a:sy n="75" d="100"/>
        </p:scale>
        <p:origin x="8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494CF4-168A-4303-95FE-8793E2060B4A}"/>
              </a:ext>
            </a:extLst>
          </p:cNvPr>
          <p:cNvGrpSpPr/>
          <p:nvPr/>
        </p:nvGrpSpPr>
        <p:grpSpPr>
          <a:xfrm>
            <a:off x="351209" y="4593842"/>
            <a:ext cx="6658087" cy="636400"/>
            <a:chOff x="594616" y="4718257"/>
            <a:chExt cx="5126818" cy="6364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9AFB68E-DC2B-480A-968B-CAED50ECADFC}"/>
                </a:ext>
              </a:extLst>
            </p:cNvPr>
            <p:cNvSpPr/>
            <p:nvPr/>
          </p:nvSpPr>
          <p:spPr>
            <a:xfrm>
              <a:off x="594616" y="5308938"/>
              <a:ext cx="14139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594616" y="4718257"/>
              <a:ext cx="5126818" cy="590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0" dist="76200" dir="2700000" sx="94000" sy="94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dirty="0">
                <a:solidFill>
                  <a:schemeClr val="bg2"/>
                </a:solidFill>
                <a:latin typeface="Impact" panose="020B080603090205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3399135" y="4829337"/>
              <a:ext cx="2230606" cy="368520"/>
            </a:xfrm>
            <a:prstGeom prst="rect">
              <a:avLst/>
            </a:prstGeom>
            <a:noFill/>
          </p:spPr>
          <p:txBody>
            <a:bodyPr wrap="square" lIns="90000" tIns="46800" rIns="90000" bIns="46800" rtlCol="0"/>
            <a:lstStyle/>
            <a:p>
              <a:pPr algn="ctr"/>
              <a:r>
                <a:rPr lang="zh-CN" altLang="zh-CN" sz="2000">
                  <a:solidFill>
                    <a:schemeClr val="bg1"/>
                  </a:solidFill>
                  <a:effectLst>
                    <a:glow rad="254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方正华隶_GBK" panose="03000509000000000000" pitchFamily="65" charset="-122"/>
                  <a:ea typeface="方正华隶_GBK" panose="03000509000000000000" pitchFamily="65" charset="-122"/>
                </a:rPr>
                <a:t>柏羽、陈泽祺、徐小权</a:t>
              </a:r>
              <a:endParaRPr lang="zh-CN" altLang="zh-CN" sz="2000" dirty="0">
                <a:solidFill>
                  <a:schemeClr val="bg1"/>
                </a:solidFill>
                <a:effectLst>
                  <a:glow rad="25400">
                    <a:schemeClr val="accent4">
                      <a:satMod val="175000"/>
                      <a:alpha val="50000"/>
                    </a:scheme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1EB226D-AF21-4361-BB32-D06F3F53B196}"/>
              </a:ext>
            </a:extLst>
          </p:cNvPr>
          <p:cNvSpPr/>
          <p:nvPr/>
        </p:nvSpPr>
        <p:spPr>
          <a:xfrm>
            <a:off x="389467" y="3782358"/>
            <a:ext cx="1955800" cy="76932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1209" y="3344326"/>
            <a:ext cx="5828353" cy="769441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zh-CN" altLang="en-US" sz="500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rPr>
              <a:t>CPU</a:t>
            </a:r>
            <a:r>
              <a:rPr lang="zh-CN" altLang="en-US" sz="5000" dirty="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rPr>
              <a:t>调度的模拟实现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B12DE-102D-4EC1-A20A-14D58B9B357C}"/>
              </a:ext>
            </a:extLst>
          </p:cNvPr>
          <p:cNvSpPr txBox="1"/>
          <p:nvPr/>
        </p:nvSpPr>
        <p:spPr>
          <a:xfrm>
            <a:off x="362963" y="2584851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  <a:cs typeface="+mj-cs"/>
              </a:rPr>
              <a:t>基于反馈排队算法的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7219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1302" y="873841"/>
            <a:ext cx="10761133" cy="533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endParaRPr lang="zh-CN" altLang="en-US" sz="2400" kern="1200" dirty="0">
              <a:latin typeface="+mn-ea"/>
              <a:cs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1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）就绪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队列设置</a:t>
            </a:r>
            <a:endParaRPr lang="en-US" altLang="zh-CN" sz="2400" b="1" dirty="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	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设置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个数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（≥</a:t>
            </a:r>
            <a:r>
              <a:rPr lang="en-US" altLang="zh-CN" sz="240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>
                <a:latin typeface="+mn-ea"/>
                <a:cs typeface="+mn-ea"/>
                <a:sym typeface="+mn-ea"/>
              </a:rPr>
              <a:t>）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	</a:t>
            </a: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设置每个就绪队列的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优先级</a:t>
            </a:r>
            <a:r>
              <a:rPr lang="zh-CN" altLang="en-US" sz="2400">
                <a:latin typeface="+mn-ea"/>
                <a:cs typeface="+mn-ea"/>
                <a:sym typeface="+mn-ea"/>
              </a:rPr>
              <a:t>和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时间片</a:t>
            </a:r>
            <a:r>
              <a:rPr lang="zh-CN" altLang="en-US" sz="2400">
                <a:latin typeface="+mn-ea"/>
                <a:cs typeface="+mn-ea"/>
                <a:sym typeface="+mn-ea"/>
              </a:rPr>
              <a:t>；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endParaRPr lang="zh-CN" altLang="en-US" sz="1050" b="1" kern="1200" dirty="0">
              <a:latin typeface="+mn-ea"/>
              <a:cs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运行结果</a:t>
            </a:r>
            <a:endParaRPr lang="zh-CN" altLang="en-US" sz="2400" kern="1200" dirty="0">
              <a:latin typeface="+mn-ea"/>
              <a:cs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模拟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动态创建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多个进程，依据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反馈排队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算法</a:t>
            </a:r>
            <a:r>
              <a:rPr lang="zh-CN" altLang="en-US" sz="2400">
                <a:latin typeface="+mn-ea"/>
                <a:cs typeface="+mn-ea"/>
                <a:sym typeface="+mn-ea"/>
              </a:rPr>
              <a:t>调度。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中</a:t>
            </a:r>
            <a:r>
              <a:rPr lang="zh-CN" altLang="en-US" sz="2400">
                <a:latin typeface="+mn-ea"/>
                <a:cs typeface="+mn-ea"/>
                <a:sym typeface="+mn-ea"/>
              </a:rPr>
              <a:t>的进程以及各进程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剩余时间</a:t>
            </a:r>
            <a:r>
              <a:rPr lang="zh-CN" altLang="en-US" sz="2400">
                <a:latin typeface="+mn-ea"/>
                <a:cs typeface="+mn-ea"/>
                <a:sym typeface="+mn-ea"/>
              </a:rPr>
              <a:t>；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执行</a:t>
            </a:r>
            <a:r>
              <a:rPr lang="zh-CN" altLang="en-US" sz="2400">
                <a:latin typeface="+mn-ea"/>
                <a:cs typeface="+mn-ea"/>
                <a:sym typeface="+mn-ea"/>
              </a:rPr>
              <a:t>中的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进程；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中</a:t>
            </a:r>
            <a:r>
              <a:rPr lang="zh-CN" altLang="en-US" sz="2400">
                <a:latin typeface="+mn-ea"/>
                <a:cs typeface="+mn-ea"/>
                <a:sym typeface="+mn-ea"/>
              </a:rPr>
              <a:t>的进程。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2925" y="462319"/>
            <a:ext cx="203132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  <a:sym typeface="+mn-ea"/>
              </a:rPr>
              <a:t>功能要求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3871" y="1503793"/>
            <a:ext cx="9688015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1</a:t>
            </a:r>
            <a:r>
              <a:rPr lang="zh-CN" altLang="en-US" sz="2400">
                <a:latin typeface="+mn-ea"/>
                <a:cs typeface="+mn-ea"/>
                <a:sym typeface="+mn-ea"/>
              </a:rPr>
              <a:t>）设置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多个</a:t>
            </a:r>
            <a:r>
              <a:rPr lang="zh-CN" altLang="en-US" sz="2400">
                <a:latin typeface="+mn-ea"/>
                <a:cs typeface="+mn-ea"/>
                <a:sym typeface="+mn-ea"/>
              </a:rPr>
              <a:t>进程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（进程名、运行时间）进入就绪队列；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（2）依据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反馈排队算法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的调度原理，对就绪队列中的进程进行调度或使进程进入相应的就绪队列；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（3）当就绪队列中进程被调度，要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启动一个相对时钟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以反映运行的时间片；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（4）一个进程占有CPU运行时，要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随机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产生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或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I/O请求完成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（5）当随机产生I/O请求时，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占有CPU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的进程要进入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（6）当随机产生I/O完成时，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的进程要进入相应的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 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EFF18-A156-4538-9497-6916FE9A3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D720B-7071-4469-A486-707DA17004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87BD4-1BCC-45D6-BFFB-EB7B2505054A}"/>
              </a:ext>
            </a:extLst>
          </p:cNvPr>
          <p:cNvSpPr txBox="1"/>
          <p:nvPr/>
        </p:nvSpPr>
        <p:spPr>
          <a:xfrm>
            <a:off x="1372925" y="462319"/>
            <a:ext cx="295465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具体细节实现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7938" y="1503793"/>
            <a:ext cx="9688015" cy="4493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（1）先到先服务算法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（2）短作业要求算法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（3）最短剩余时间优先算法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（4）最高响应比优先算法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（5）最高优先数算法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1080000" indent="-817200" algn="l" defTabSz="457200">
              <a:lnSpc>
                <a:spcPts val="5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（6）循环轮转算法 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EFF18-A156-4538-9497-6916FE9A3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D720B-7071-4469-A486-707DA17004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87BD4-1BCC-45D6-BFFB-EB7B2505054A}"/>
              </a:ext>
            </a:extLst>
          </p:cNvPr>
          <p:cNvSpPr txBox="1"/>
          <p:nvPr/>
        </p:nvSpPr>
        <p:spPr>
          <a:xfrm>
            <a:off x="1392803" y="418290"/>
            <a:ext cx="267573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>
                <a:effectLst>
                  <a:reflection blurRad="38100" stA="20000" endPos="40000" dist="63500" dir="5400000" sy="-100000" algn="bl" rotWithShape="0"/>
                </a:effectLst>
                <a:latin typeface="Britannic Bold" panose="020B0903060703020204" pitchFamily="34" charset="0"/>
                <a:ea typeface="Segoe UI Black" panose="020B0A02040204020203" pitchFamily="34" charset="0"/>
                <a:sym typeface="+mn-ea"/>
              </a:rPr>
              <a:t>Extra Work</a:t>
            </a:r>
            <a:endParaRPr lang="zh-CN" altLang="en-US" sz="4000" dirty="0">
              <a:effectLst>
                <a:reflection blurRad="38100" stA="20000" endPos="40000" dist="63500" dir="5400000" sy="-100000" algn="bl" rotWithShape="0"/>
              </a:effectLst>
              <a:latin typeface="Britannic Bold" panose="020B0903060703020204" pitchFamily="34" charset="0"/>
              <a:ea typeface="MS PGothic" panose="020B0600070205080204" pitchFamily="34" charset="-128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37272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84732" y="1332434"/>
            <a:ext cx="4283343" cy="501303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114300" dir="2700000" algn="ctr" rotWithShape="0">
              <a:srgbClr val="000000">
                <a:alpha val="54000"/>
              </a:srgbClr>
            </a:outerShdw>
          </a:effectLst>
        </p:spPr>
        <p:txBody>
          <a:bodyPr wrap="square">
            <a:spAutoFit/>
          </a:bodyPr>
          <a:lstStyle/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（1）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name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：进程名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kern="12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kern="12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id</a:t>
            </a:r>
            <a:r>
              <a:rPr lang="zh-CN" altLang="en-US" sz="2400" kern="1200" dirty="0">
                <a:latin typeface="+mn-ea"/>
                <a:cs typeface="+mn-ea"/>
                <a:sym typeface="+mn-ea"/>
              </a:rPr>
              <a:t>：进程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id</a:t>
            </a:r>
          </a:p>
          <a:p>
            <a:pPr defTabSz="457200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total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：进程需要时间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defTabSz="457200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>
                <a:latin typeface="+mn-ea"/>
                <a:cs typeface="+mn-ea"/>
                <a:sym typeface="+mn-ea"/>
              </a:rPr>
              <a:t>remain</a:t>
            </a:r>
            <a:r>
              <a:rPr lang="zh-CN" altLang="en-US" sz="2400">
                <a:latin typeface="+mn-ea"/>
                <a:cs typeface="+mn-ea"/>
                <a:sym typeface="+mn-ea"/>
              </a:rPr>
              <a:t>：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进程剩余时间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wait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：进程进入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err</a:t>
            </a:r>
            <a:r>
              <a:rPr lang="zh-CN" altLang="en-US" sz="2400">
                <a:latin typeface="+mn-ea"/>
                <a:cs typeface="+mn-ea"/>
                <a:sym typeface="+mn-ea"/>
              </a:rPr>
              <a:t>：进程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撤销概率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7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+io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：产生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8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-io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结束概率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9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state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：状态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EFF18-A156-4538-9497-6916FE9A3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D720B-7071-4469-A486-707DA17004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87BD4-1BCC-45D6-BFFB-EB7B2505054A}"/>
              </a:ext>
            </a:extLst>
          </p:cNvPr>
          <p:cNvSpPr txBox="1"/>
          <p:nvPr/>
        </p:nvSpPr>
        <p:spPr>
          <a:xfrm>
            <a:off x="1372925" y="462319"/>
            <a:ext cx="214674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数据结构 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114001-F36F-48EC-BCB8-07AACAC9D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570970"/>
            <a:ext cx="4283342" cy="4482568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1143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9C0B0AD-9E83-4CE5-8A8D-F9CF379490DC}"/>
              </a:ext>
            </a:extLst>
          </p:cNvPr>
          <p:cNvSpPr/>
          <p:nvPr/>
        </p:nvSpPr>
        <p:spPr>
          <a:xfrm>
            <a:off x="5755907" y="3526227"/>
            <a:ext cx="817157" cy="572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5619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43728" y="1487600"/>
            <a:ext cx="6014872" cy="4589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zh-CN" altLang="en-US" sz="2000"/>
              <a:t>1. 按优先级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从高到低</a:t>
            </a:r>
            <a:r>
              <a:rPr lang="zh-CN" altLang="en-US" sz="2000"/>
              <a:t>设置五级就绪队列。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更高优先级</a:t>
            </a:r>
            <a:r>
              <a:rPr lang="zh-CN" altLang="en-US" sz="2000"/>
              <a:t>的就绪队列为进程规定的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执行时间片更短</a:t>
            </a:r>
            <a:r>
              <a:rPr lang="zh-CN" altLang="en-US" sz="2000"/>
              <a:t>。第五级就绪队列的时间片为无限。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2. </a:t>
            </a:r>
            <a:r>
              <a:rPr lang="zh-CN" altLang="en-US" sz="2000"/>
              <a:t>系统优先调度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高优先级</a:t>
            </a:r>
            <a:r>
              <a:rPr lang="zh-CN" altLang="en-US" sz="2000"/>
              <a:t>队列中的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队首</a:t>
            </a:r>
            <a:r>
              <a:rPr lang="zh-CN" altLang="en-US" sz="2000"/>
              <a:t>进程。仅当第</a:t>
            </a:r>
            <a:r>
              <a:rPr lang="en-US" altLang="zh-CN" sz="2000"/>
              <a:t>1</a:t>
            </a:r>
            <a:r>
              <a:rPr lang="zh-CN" altLang="en-US" sz="2000"/>
              <a:t>~(</a:t>
            </a:r>
            <a:r>
              <a:rPr lang="en-US" altLang="zh-CN" sz="2000"/>
              <a:t>x</a:t>
            </a:r>
            <a:r>
              <a:rPr lang="zh-CN" altLang="en-US" sz="2000"/>
              <a:t>-1</a:t>
            </a:r>
            <a:r>
              <a:rPr lang="en-US" altLang="zh-CN" sz="2000"/>
              <a:t>)</a:t>
            </a:r>
            <a:r>
              <a:rPr lang="zh-CN" altLang="en-US" sz="2000"/>
              <a:t>队列均空时，才有可能调度第</a:t>
            </a:r>
            <a:r>
              <a:rPr lang="en-US" altLang="zh-CN" sz="2000"/>
              <a:t>x</a:t>
            </a:r>
            <a:r>
              <a:rPr lang="zh-CN" altLang="en-US" sz="2000"/>
              <a:t>队列进程。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3. </a:t>
            </a:r>
            <a:r>
              <a:rPr lang="zh-CN" altLang="en-US" sz="2000"/>
              <a:t>从第</a:t>
            </a:r>
            <a:r>
              <a:rPr lang="en-US" altLang="zh-CN" sz="2000"/>
              <a:t>x</a:t>
            </a:r>
            <a:r>
              <a:rPr lang="zh-CN" altLang="en-US" sz="2000"/>
              <a:t>级队列中调出的进程运行</a:t>
            </a:r>
            <a:r>
              <a:rPr lang="en-US" altLang="zh-CN" sz="2000"/>
              <a:t>T(x)</a:t>
            </a:r>
            <a:r>
              <a:rPr lang="zh-CN" altLang="en-US" sz="2000"/>
              <a:t>时间后，若没有执行结束，则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中断进程</a:t>
            </a:r>
            <a:r>
              <a:rPr lang="zh-CN" altLang="en-US" sz="2000"/>
              <a:t>并将其放入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下一级就绪队列队尾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FC4581-CD45-4506-BD94-C3C0D52004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184852"/>
            <a:ext cx="5601394" cy="54644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052" y="2310874"/>
            <a:ext cx="6348753" cy="3051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4</a:t>
            </a:r>
            <a:r>
              <a:rPr lang="zh-CN" altLang="en-US" sz="2000"/>
              <a:t>. 操作系统发现一个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新的就绪进程</a:t>
            </a:r>
            <a:r>
              <a:rPr lang="zh-CN" altLang="en-US" sz="2000"/>
              <a:t>时，首先将其放在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一级就绪队列队尾</a:t>
            </a:r>
            <a:r>
              <a:rPr lang="zh-CN" altLang="en-US" sz="2000"/>
              <a:t>，按FCFS原则排队等待调度。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5. </a:t>
            </a:r>
            <a:r>
              <a:rPr lang="zh-CN" altLang="en-US" sz="2000"/>
              <a:t>如果在某进程执行过程中，有新的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更高优先级</a:t>
            </a:r>
            <a:r>
              <a:rPr lang="zh-CN" altLang="en-US" sz="2000"/>
              <a:t>就绪进程出现，则</a:t>
            </a:r>
            <a:r>
              <a:rPr lang="en-US" altLang="zh-CN" sz="2000"/>
              <a:t>CPU</a:t>
            </a:r>
            <a:r>
              <a:rPr lang="zh-CN" altLang="en-US" sz="2000"/>
              <a:t>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剥夺</a:t>
            </a:r>
            <a:r>
              <a:rPr lang="zh-CN" altLang="en-US" sz="2000"/>
              <a:t>，原执行进程放回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原队列队尾</a:t>
            </a:r>
            <a:r>
              <a:rPr lang="zh-CN" altLang="en-US" sz="20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058D96-EF06-44CE-B699-48520F5275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" y="1108650"/>
            <a:ext cx="3968805" cy="5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7624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9784" y="2219201"/>
            <a:ext cx="6348753" cy="2845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0000"/>
              </a:spcAft>
            </a:pPr>
            <a:r>
              <a:rPr lang="en-US" altLang="zh-CN" sz="2000"/>
              <a:t>6</a:t>
            </a:r>
            <a:r>
              <a:rPr lang="zh-CN" altLang="en-US" sz="2000"/>
              <a:t>. 如果某进程在执行过程中出现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，则该进程被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中断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，进入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000">
                <a:latin typeface="+mn-ea"/>
                <a:cs typeface="+mn-ea"/>
                <a:sym typeface="+mn-ea"/>
              </a:rPr>
              <a:t>；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0000"/>
              </a:spcAft>
            </a:pPr>
            <a:r>
              <a:rPr lang="en-US" altLang="zh-CN" sz="2000"/>
              <a:t>7. </a:t>
            </a:r>
            <a:r>
              <a:rPr lang="zh-CN" altLang="en-US" sz="2000"/>
              <a:t>如果某进程在执行过程中被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撤销</a:t>
            </a:r>
            <a:r>
              <a:rPr lang="zh-CN" altLang="en-US" sz="2000"/>
              <a:t>，则该进程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终止运行</a:t>
            </a:r>
            <a:r>
              <a:rPr lang="zh-CN" altLang="en-US" sz="20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08C80-31D7-4065-9B0B-3B171E12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7" y="3965954"/>
            <a:ext cx="1376195" cy="1936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CA148-7056-4ACF-8A30-125A71DA5EE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61" y="1607746"/>
            <a:ext cx="1267343" cy="19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901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模拟实现展示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宽屏</PresentationFormat>
  <Paragraphs>62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Wingdings</vt:lpstr>
      <vt:lpstr>Britannic Bold</vt:lpstr>
      <vt:lpstr>Impact</vt:lpstr>
      <vt:lpstr>方正华隶_GBK</vt:lpstr>
      <vt:lpstr>Times New Roman</vt:lpstr>
      <vt:lpstr>Arial</vt:lpstr>
      <vt:lpstr>等线</vt:lpstr>
      <vt:lpstr>微软雅黑</vt:lpstr>
      <vt:lpstr>1_Office 主题​​</vt:lpstr>
      <vt:lpstr>CPU调度的模拟实现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模拟实现展示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</cp:revision>
  <dcterms:created xsi:type="dcterms:W3CDTF">2018-04-26T02:54:00Z</dcterms:created>
  <dcterms:modified xsi:type="dcterms:W3CDTF">2021-05-23T15:40:40Z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