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308" r:id="rId2"/>
    <p:sldId id="352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24" r:id="rId11"/>
    <p:sldId id="325" r:id="rId12"/>
    <p:sldId id="326" r:id="rId13"/>
    <p:sldId id="330" r:id="rId14"/>
    <p:sldId id="328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8" r:id="rId23"/>
    <p:sldId id="339" r:id="rId24"/>
    <p:sldId id="340" r:id="rId25"/>
    <p:sldId id="341" r:id="rId26"/>
    <p:sldId id="342" r:id="rId27"/>
    <p:sldId id="344" r:id="rId28"/>
    <p:sldId id="34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46" r:id="rId37"/>
    <p:sldId id="347" r:id="rId38"/>
    <p:sldId id="348" r:id="rId39"/>
    <p:sldId id="349" r:id="rId40"/>
    <p:sldId id="350" r:id="rId41"/>
    <p:sldId id="351" r:id="rId42"/>
  </p:sldIdLst>
  <p:sldSz cx="12192000" cy="6858000"/>
  <p:notesSz cx="6858000" cy="9144000"/>
  <p:embeddedFontLst>
    <p:embeddedFont>
      <p:font typeface="Wingdings 3" panose="05040102010807070707" pitchFamily="18" charset="2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Roboto Condensed Light" panose="020B0604020202020204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Wingdings 2" panose="05020102010507070707" pitchFamily="18" charset="2"/>
      <p:regular r:id="rId55"/>
    </p:embeddedFont>
    <p:embeddedFont>
      <p:font typeface="Roboto Condensed" panose="020B0604020202020204" charset="0"/>
      <p:regular r:id="rId56"/>
      <p:bold r:id="rId57"/>
      <p:italic r:id="rId58"/>
      <p:boldItalic r:id="rId59"/>
    </p:embeddedFont>
    <p:embeddedFont>
      <p:font typeface="Segoe UI Black" panose="020B0A02040204020203" pitchFamily="34" charset="0"/>
      <p:bold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sTEAUbet5Y7KYMk2fPGyA==" hashData="z0qt3gLmCOaHkNMuY8X79MnY2NqRbWip3OY+TCTTBlPihlMMeb11WUO3PNWErTtEP8PDsy15veGaoKvzhIRRI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26-Jun-20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26-Jun-20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aconda.com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Overview of Python and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</a:t>
            </a:r>
            <a:r>
              <a:rPr lang="en-US" b="1" dirty="0" smtClean="0"/>
              <a:t>Ordered Sequence of character </a:t>
            </a:r>
            <a:r>
              <a:rPr lang="en-US" dirty="0" smtClean="0"/>
              <a:t>such as “</a:t>
            </a:r>
            <a:r>
              <a:rPr lang="en-US" dirty="0" err="1" smtClean="0"/>
              <a:t>darshan</a:t>
            </a:r>
            <a:r>
              <a:rPr lang="en-US" dirty="0" smtClean="0"/>
              <a:t>”, ‘college’, “</a:t>
            </a:r>
            <a:r>
              <a:rPr lang="en-US" dirty="0" err="1" smtClean="0"/>
              <a:t>રાજકોટ</a:t>
            </a:r>
            <a:r>
              <a:rPr lang="en-US" dirty="0" smtClean="0"/>
              <a:t>” etc..</a:t>
            </a:r>
          </a:p>
          <a:p>
            <a:r>
              <a:rPr lang="en-US" dirty="0" smtClean="0"/>
              <a:t>Strings</a:t>
            </a:r>
            <a:r>
              <a:rPr lang="en-US" b="1" dirty="0" smtClean="0"/>
              <a:t> </a:t>
            </a:r>
            <a:r>
              <a:rPr lang="en-US" dirty="0" smtClean="0"/>
              <a:t>are </a:t>
            </a:r>
            <a:r>
              <a:rPr lang="en-US" b="1" dirty="0" smtClean="0"/>
              <a:t>arrays of bytes </a:t>
            </a:r>
            <a:r>
              <a:rPr lang="en-US" dirty="0" smtClean="0"/>
              <a:t>representing </a:t>
            </a:r>
            <a:r>
              <a:rPr lang="en-US" b="1" dirty="0" smtClean="0"/>
              <a:t>Unicode </a:t>
            </a:r>
            <a:r>
              <a:rPr lang="en-US" dirty="0" smtClean="0"/>
              <a:t>characters.</a:t>
            </a:r>
          </a:p>
          <a:p>
            <a:r>
              <a:rPr lang="en-IN" dirty="0" smtClean="0"/>
              <a:t>String can be represented as single, double or triple quotes.</a:t>
            </a:r>
          </a:p>
          <a:p>
            <a:pPr fontAlgn="base"/>
            <a:r>
              <a:rPr lang="en-US" dirty="0" smtClean="0"/>
              <a:t>String with </a:t>
            </a:r>
            <a:r>
              <a:rPr lang="en-US" b="1" dirty="0" smtClean="0"/>
              <a:t>triple </a:t>
            </a:r>
            <a:r>
              <a:rPr lang="en-US" dirty="0" smtClean="0"/>
              <a:t>Quotes allows </a:t>
            </a:r>
            <a:r>
              <a:rPr lang="en-US" b="1" dirty="0" smtClean="0"/>
              <a:t>multiple </a:t>
            </a:r>
            <a:r>
              <a:rPr lang="en-US" dirty="0" smtClean="0"/>
              <a:t>lines.</a:t>
            </a:r>
          </a:p>
          <a:p>
            <a:pPr fontAlgn="base"/>
            <a:r>
              <a:rPr lang="en-IN" dirty="0" smtClean="0"/>
              <a:t>String in python is </a:t>
            </a:r>
            <a:r>
              <a:rPr lang="en-IN" b="1" dirty="0" smtClean="0"/>
              <a:t>immutable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Square brackets can be used to access elements of the string, Ex. “</a:t>
            </a:r>
            <a:r>
              <a:rPr lang="en-US" dirty="0" err="1" smtClean="0"/>
              <a:t>Darshan</a:t>
            </a:r>
            <a:r>
              <a:rPr lang="en-US" dirty="0" smtClean="0"/>
              <a:t>”[1] = a, characters can also be accessed with reverse index like “</a:t>
            </a:r>
            <a:r>
              <a:rPr lang="en-US" dirty="0" err="1" smtClean="0"/>
              <a:t>Darshan</a:t>
            </a:r>
            <a:r>
              <a:rPr lang="en-US" dirty="0" smtClean="0"/>
              <a:t>”[-1] = n.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452435" y="4255264"/>
            <a:ext cx="1086968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anose="020B0609020204030204" pitchFamily="49" charset="0"/>
              </a:rPr>
              <a:t>            x = "  D  a  r  s  h  a  n  "</a:t>
            </a:r>
          </a:p>
          <a:p>
            <a:r>
              <a:rPr lang="en-IN" sz="3200" b="1" dirty="0" smtClean="0">
                <a:latin typeface="Consolas" pitchFamily="49" charset="0"/>
                <a:cs typeface="Consolas" panose="020B0609020204030204" pitchFamily="49" charset="0"/>
              </a:rPr>
              <a:t>        index =    0  1  2  3  4  5  6</a:t>
            </a:r>
          </a:p>
          <a:p>
            <a:r>
              <a:rPr lang="en-IN" sz="3200" b="1" dirty="0" smtClean="0">
                <a:latin typeface="Consolas" pitchFamily="49" charset="0"/>
                <a:cs typeface="Consolas" panose="020B0609020204030204" pitchFamily="49" charset="0"/>
              </a:rPr>
              <a:t>Reverse index =    0 -6 -5 -4 -3 -2 -1 </a:t>
            </a:r>
            <a:endParaRPr lang="en-IN" sz="32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52435" y="3926080"/>
            <a:ext cx="155102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String index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lots of built-in methods that you can use on strings, we are going to cover some frequently used methods for string like</a:t>
            </a: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len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IN" dirty="0" smtClean="0"/>
              <a:t>count()</a:t>
            </a:r>
          </a:p>
          <a:p>
            <a:pPr lvl="1"/>
            <a:r>
              <a:rPr lang="en-IN" dirty="0" smtClean="0"/>
              <a:t>capitalize(), lower(), upper()</a:t>
            </a:r>
          </a:p>
          <a:p>
            <a:pPr lvl="1"/>
            <a:r>
              <a:rPr lang="en-IN" dirty="0" err="1" smtClean="0"/>
              <a:t>istitle</a:t>
            </a:r>
            <a:r>
              <a:rPr lang="en-IN" dirty="0" smtClean="0"/>
              <a:t>(), </a:t>
            </a:r>
            <a:r>
              <a:rPr lang="en-IN" dirty="0" err="1" smtClean="0"/>
              <a:t>islower</a:t>
            </a:r>
            <a:r>
              <a:rPr lang="en-IN" dirty="0" smtClean="0"/>
              <a:t>(), </a:t>
            </a:r>
            <a:r>
              <a:rPr lang="en-IN" dirty="0" err="1" smtClean="0"/>
              <a:t>isupper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find(), </a:t>
            </a:r>
            <a:r>
              <a:rPr lang="en-IN" dirty="0" err="1" smtClean="0"/>
              <a:t>rfind</a:t>
            </a:r>
            <a:r>
              <a:rPr lang="en-IN" dirty="0" smtClean="0"/>
              <a:t>(), replace()</a:t>
            </a:r>
          </a:p>
          <a:p>
            <a:pPr lvl="1"/>
            <a:r>
              <a:rPr lang="en-IN" dirty="0" smtClean="0"/>
              <a:t>index(), </a:t>
            </a:r>
            <a:r>
              <a:rPr lang="en-IN" dirty="0" err="1" smtClean="0"/>
              <a:t>rindex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Methods for validations like</a:t>
            </a:r>
          </a:p>
          <a:p>
            <a:pPr lvl="2"/>
            <a:r>
              <a:rPr lang="en-IN" dirty="0" err="1" smtClean="0"/>
              <a:t>isalpha</a:t>
            </a:r>
            <a:r>
              <a:rPr lang="en-IN" dirty="0" smtClean="0"/>
              <a:t>(), </a:t>
            </a:r>
            <a:r>
              <a:rPr lang="en-IN" dirty="0" err="1" smtClean="0"/>
              <a:t>isalnum</a:t>
            </a:r>
            <a:r>
              <a:rPr lang="en-IN" dirty="0" smtClean="0"/>
              <a:t>(), </a:t>
            </a:r>
            <a:r>
              <a:rPr lang="en-IN" dirty="0" err="1" smtClean="0"/>
              <a:t>isdecimal</a:t>
            </a:r>
            <a:r>
              <a:rPr lang="en-IN" dirty="0" smtClean="0"/>
              <a:t>(), </a:t>
            </a:r>
            <a:r>
              <a:rPr lang="en-IN" dirty="0" err="1" smtClean="0"/>
              <a:t>isdigit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strip(), </a:t>
            </a:r>
            <a:r>
              <a:rPr lang="en-IN" dirty="0" err="1" smtClean="0"/>
              <a:t>lstrip</a:t>
            </a:r>
            <a:r>
              <a:rPr lang="en-IN" dirty="0" smtClean="0"/>
              <a:t>(), </a:t>
            </a:r>
            <a:r>
              <a:rPr lang="en-IN" dirty="0" err="1" smtClean="0"/>
              <a:t>rstrip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Etc..</a:t>
            </a:r>
          </a:p>
          <a:p>
            <a:r>
              <a:rPr lang="en-IN" b="1" dirty="0" smtClean="0"/>
              <a:t>Note</a:t>
            </a:r>
            <a:r>
              <a:rPr lang="en-IN" dirty="0" smtClean="0"/>
              <a:t> : </a:t>
            </a:r>
            <a:r>
              <a:rPr lang="en-IN" dirty="0" err="1" smtClean="0"/>
              <a:t>len</a:t>
            </a:r>
            <a:r>
              <a:rPr lang="en-IN" dirty="0" smtClean="0"/>
              <a:t>() is not the method of the string but can be used to get the length of the string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811383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811383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548219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356891" y="561587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7 (length of “</a:t>
            </a:r>
            <a:r>
              <a:rPr lang="en-IN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count</a:t>
            </a:r>
            <a:r>
              <a:rPr lang="en-IN" dirty="0" smtClean="0"/>
              <a:t>() method will </a:t>
            </a:r>
            <a:r>
              <a:rPr lang="en-US" dirty="0" smtClean="0"/>
              <a:t>returns the number of times a specified value occurs in a string.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smtClean="0"/>
              <a:t>title</a:t>
            </a:r>
            <a:r>
              <a:rPr lang="en-IN" sz="2400" dirty="0" smtClean="0"/>
              <a:t>(), </a:t>
            </a:r>
            <a:r>
              <a:rPr lang="en-IN" sz="2400" b="1" dirty="0" smtClean="0"/>
              <a:t>lower</a:t>
            </a:r>
            <a:r>
              <a:rPr lang="en-IN" sz="2400" dirty="0" smtClean="0"/>
              <a:t>(), </a:t>
            </a:r>
            <a:r>
              <a:rPr lang="en-IN" sz="2400" b="1" dirty="0" smtClean="0"/>
              <a:t>upper</a:t>
            </a:r>
            <a:r>
              <a:rPr lang="en-IN" sz="2400" dirty="0" smtClean="0"/>
              <a:t>()</a:t>
            </a:r>
            <a:r>
              <a:rPr lang="en-US" sz="2400" dirty="0" smtClean="0"/>
              <a:t> will returns capitalized, lower case and upper case string respectively.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598979"/>
            <a:ext cx="8472276" cy="85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ca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x.count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print(ca)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59897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6979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countdemo.py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728366" y="167969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8649"/>
              <a:gd name="adj4" fmla="val -334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2 (occurrence of ‘a’ in “</a:t>
            </a:r>
            <a:r>
              <a:rPr lang="en-IN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1471" y="3826759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x.title()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x.lower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x.upper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1478" y="382675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41478" y="349757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changecase.py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723247" y="3917751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721535" y="4501666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 institute, </a:t>
            </a:r>
            <a:r>
              <a:rPr lang="en-IN" dirty="0" err="1" smtClean="0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740371" y="5085580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DARSHAN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 smtClean="0"/>
              <a:t>istitle</a:t>
            </a:r>
            <a:r>
              <a:rPr lang="en-IN" sz="2400" dirty="0" smtClean="0"/>
              <a:t>(), </a:t>
            </a:r>
            <a:r>
              <a:rPr lang="en-IN" sz="2400" b="1" dirty="0" err="1" smtClean="0"/>
              <a:t>islower</a:t>
            </a:r>
            <a:r>
              <a:rPr lang="en-IN" sz="2400" dirty="0" smtClean="0"/>
              <a:t>(), </a:t>
            </a:r>
            <a:r>
              <a:rPr lang="en-IN" sz="2400" b="1" dirty="0" err="1" smtClean="0"/>
              <a:t>isupper</a:t>
            </a:r>
            <a:r>
              <a:rPr lang="en-IN" sz="2400" dirty="0" smtClean="0"/>
              <a:t>()</a:t>
            </a:r>
            <a:r>
              <a:rPr lang="en-US" sz="2400" dirty="0" smtClean="0"/>
              <a:t> will returns True if the given string is capitalized, lower case and upper case respectively.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smtClean="0"/>
              <a:t>strip</a:t>
            </a:r>
            <a:r>
              <a:rPr lang="en-IN" sz="2400" dirty="0" smtClean="0"/>
              <a:t>() method will </a:t>
            </a:r>
            <a:r>
              <a:rPr lang="en-US" sz="2400" dirty="0" smtClean="0"/>
              <a:t>remove whitespaces from both side of the string and returns the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 smtClean="0"/>
              <a:t>rstrip</a:t>
            </a:r>
            <a:r>
              <a:rPr lang="en-IN" sz="2400" dirty="0" smtClean="0"/>
              <a:t>() and </a:t>
            </a:r>
            <a:r>
              <a:rPr lang="en-IN" sz="2400" b="1" dirty="0" err="1" smtClean="0"/>
              <a:t>lstrip</a:t>
            </a:r>
            <a:r>
              <a:rPr lang="en-IN" sz="2400" dirty="0" smtClean="0"/>
              <a:t>() will remove whitespaces from right and left side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5702" y="4771862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    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 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x.strip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5709" y="477186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5709" y="444267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stripdemo.py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711433" y="485257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8649"/>
              <a:gd name="adj4" fmla="val -334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 (without space)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1471" y="1964093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x.istitle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x.islower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x.isupper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1478" y="1964093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41478" y="16349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checkcase.py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723247" y="2055085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721535" y="2639000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740371" y="3222914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find</a:t>
            </a:r>
            <a:r>
              <a:rPr lang="en-IN" dirty="0" smtClean="0"/>
              <a:t>() method will search the string and </a:t>
            </a:r>
            <a:r>
              <a:rPr lang="en-US" dirty="0" smtClean="0"/>
              <a:t>returns the index at which they find the specified value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rfind</a:t>
            </a:r>
            <a:r>
              <a:rPr lang="en-IN" dirty="0" smtClean="0"/>
              <a:t>() will search the string and </a:t>
            </a:r>
            <a:r>
              <a:rPr lang="en-US" dirty="0" smtClean="0"/>
              <a:t>returns the last index at which they find the specified value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smtClean="0"/>
              <a:t>Note</a:t>
            </a:r>
            <a:r>
              <a:rPr lang="en-IN" sz="2400" dirty="0" smtClean="0"/>
              <a:t> : </a:t>
            </a:r>
            <a:r>
              <a:rPr lang="en-IN" sz="2400" b="1" dirty="0" smtClean="0"/>
              <a:t>find</a:t>
            </a:r>
            <a:r>
              <a:rPr lang="en-IN" sz="2400" dirty="0" smtClean="0"/>
              <a:t>() and </a:t>
            </a:r>
            <a:r>
              <a:rPr lang="en-IN" sz="2400" b="1" dirty="0" err="1" smtClean="0"/>
              <a:t>rfind</a:t>
            </a:r>
            <a:r>
              <a:rPr lang="en-IN" sz="2400" dirty="0" smtClean="0"/>
              <a:t>() will </a:t>
            </a:r>
            <a:r>
              <a:rPr lang="en-IN" sz="2400" b="1" dirty="0" smtClean="0"/>
              <a:t>return -1</a:t>
            </a:r>
            <a:r>
              <a:rPr lang="en-IN" sz="2400" dirty="0" smtClean="0"/>
              <a:t> if they are unable to find the given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smtClean="0"/>
              <a:t>replace</a:t>
            </a:r>
            <a:r>
              <a:rPr lang="en-IN" sz="2400" dirty="0" smtClean="0"/>
              <a:t>() will </a:t>
            </a:r>
            <a:r>
              <a:rPr lang="en-US" sz="2400" dirty="0" smtClean="0"/>
              <a:t>replace str1 with str2 from our string and return the updated string</a:t>
            </a:r>
            <a:endParaRPr lang="en-IN" sz="24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598979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x.find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59897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6979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794233" y="1688161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8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27778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x.rfind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2777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985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rfinddemo.py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794233" y="3516960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27 (last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696863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x.replace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68839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535921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replacedemo.py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5794233" y="578604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dirty="0" err="1" smtClean="0">
                <a:solidFill>
                  <a:schemeClr val="tx1"/>
                </a:solidFill>
              </a:rPr>
              <a:t>darshan</a:t>
            </a:r>
            <a:r>
              <a:rPr lang="en-IN" dirty="0" smtClean="0">
                <a:solidFill>
                  <a:schemeClr val="tx1"/>
                </a:solidFill>
              </a:rPr>
              <a:t> institute, </a:t>
            </a:r>
            <a:r>
              <a:rPr lang="en-IN" dirty="0" err="1" smtClean="0">
                <a:solidFill>
                  <a:schemeClr val="tx1"/>
                </a:solidFill>
              </a:rPr>
              <a:t>rajkot</a:t>
            </a:r>
            <a:r>
              <a:rPr lang="en-IN" dirty="0" smtClean="0">
                <a:solidFill>
                  <a:schemeClr val="tx1"/>
                </a:solidFill>
              </a:rPr>
              <a:t>, INDIA”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  <p:bldP spid="18" grpId="0" build="p" animBg="1"/>
      <p:bldP spid="19" grpId="0" animBg="1"/>
      <p:bldP spid="20" grpId="0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index</a:t>
            </a:r>
            <a:r>
              <a:rPr lang="en-IN" dirty="0" smtClean="0"/>
              <a:t>() method will search the string and </a:t>
            </a:r>
            <a:r>
              <a:rPr lang="en-US" dirty="0" smtClean="0"/>
              <a:t>returns the index at which they find the specified value, but if they are unable to find the string it will raise an exception.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rindex</a:t>
            </a:r>
            <a:r>
              <a:rPr lang="en-IN" dirty="0" smtClean="0"/>
              <a:t>() will search the string and </a:t>
            </a:r>
            <a:r>
              <a:rPr lang="en-US" dirty="0" smtClean="0"/>
              <a:t>returns the last index at which they find the specified value , but if they are unable to find the string it will raise an exception.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Note : </a:t>
            </a:r>
            <a:r>
              <a:rPr lang="en-IN" b="1" dirty="0" smtClean="0"/>
              <a:t>find</a:t>
            </a:r>
            <a:r>
              <a:rPr lang="en-IN" dirty="0" smtClean="0"/>
              <a:t>() and </a:t>
            </a:r>
            <a:r>
              <a:rPr lang="en-IN" b="1" dirty="0" smtClean="0"/>
              <a:t>index</a:t>
            </a:r>
            <a:r>
              <a:rPr lang="en-IN" dirty="0" smtClean="0"/>
              <a:t>() are almost same, the only difference is if </a:t>
            </a:r>
            <a:r>
              <a:rPr lang="en-IN" b="1" dirty="0" smtClean="0"/>
              <a:t>find</a:t>
            </a:r>
            <a:r>
              <a:rPr lang="en-IN" dirty="0" smtClean="0"/>
              <a:t>() is unable to find the string it will return -1 and if </a:t>
            </a:r>
            <a:r>
              <a:rPr lang="en-IN" b="1" dirty="0" smtClean="0"/>
              <a:t>index</a:t>
            </a:r>
            <a:r>
              <a:rPr lang="en-IN" dirty="0" smtClean="0"/>
              <a:t>() is unable to find the string it will raise an exception.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895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x.index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895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794233" y="1984506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8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139006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x.rindex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1390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8098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rindexdemo.py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794233" y="422818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27 (last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isalnum</a:t>
            </a:r>
            <a:r>
              <a:rPr lang="en-IN" dirty="0" smtClean="0"/>
              <a:t>() method will </a:t>
            </a:r>
            <a:r>
              <a:rPr lang="en-US" dirty="0" smtClean="0"/>
              <a:t>return true if all the characters in the string are alphanumeric (</a:t>
            </a:r>
            <a:r>
              <a:rPr lang="en-US" dirty="0" err="1" smtClean="0"/>
              <a:t>i.e</a:t>
            </a:r>
            <a:r>
              <a:rPr lang="en-US" dirty="0" smtClean="0"/>
              <a:t> either alphabets or numeric).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isalpha</a:t>
            </a:r>
            <a:r>
              <a:rPr lang="en-IN" dirty="0" smtClean="0"/>
              <a:t>() and </a:t>
            </a:r>
            <a:r>
              <a:rPr lang="en-IN" b="1" dirty="0" smtClean="0"/>
              <a:t>is</a:t>
            </a:r>
            <a:r>
              <a:rPr lang="en-US" b="1" dirty="0" smtClean="0"/>
              <a:t>numeric</a:t>
            </a:r>
            <a:r>
              <a:rPr lang="en-IN" dirty="0" smtClean="0"/>
              <a:t>() will return true if all the characters in the string are only alphabets and </a:t>
            </a:r>
            <a:r>
              <a:rPr lang="en-US" dirty="0" smtClean="0"/>
              <a:t>numeric respectively.</a:t>
            </a:r>
            <a:endParaRPr lang="en-IN" dirty="0" smtClean="0"/>
          </a:p>
          <a:p>
            <a:r>
              <a:rPr lang="en-IN" b="1" dirty="0" err="1" smtClean="0"/>
              <a:t>isdecimal</a:t>
            </a:r>
            <a:r>
              <a:rPr lang="en-IN" dirty="0" smtClean="0"/>
              <a:t>() will </a:t>
            </a:r>
            <a:r>
              <a:rPr lang="en-US" dirty="0" smtClean="0"/>
              <a:t>return true is all the characters in the string are decimal.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Note</a:t>
            </a:r>
            <a:r>
              <a:rPr lang="en-IN" dirty="0" smtClean="0"/>
              <a:t> : </a:t>
            </a:r>
            <a:r>
              <a:rPr lang="en-IN" b="1" dirty="0" err="1" smtClean="0"/>
              <a:t>isnuberic</a:t>
            </a:r>
            <a:r>
              <a:rPr lang="en-IN" dirty="0" smtClean="0"/>
              <a:t>() and </a:t>
            </a:r>
            <a:r>
              <a:rPr lang="en-IN" b="1" dirty="0" err="1" smtClean="0"/>
              <a:t>isdigit</a:t>
            </a:r>
            <a:r>
              <a:rPr lang="en-IN" dirty="0" smtClean="0"/>
              <a:t>() are almost same, you suppose to find the difference as Home work assignment for the string methods.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895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'darshan123'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x.isalnum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895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isalnumdemo.py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794233" y="1984506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87739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'123.5'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x.isdecimal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8773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5855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isdecimaldemo.py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794233" y="4676921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Slicing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the substring in python using string slicing, we can specify start index, end index and steps (colon separated) to slice the string.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895324"/>
            <a:ext cx="102384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 institute of engineering and technology,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 INDIA'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subx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x[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startindex:endindex:steps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165339"/>
            <a:ext cx="967923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institute of engineering and technology,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, INDIA'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subx1 = x[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subx2 = x[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49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subx3 = x[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66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subx4 = x[::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subx5 = x[::-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print(subx1)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print(subx2)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print(subx3)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print(subx4)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print(subx5)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165339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83615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strslicedemo.py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4665133" y="3525454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299567"/>
              <a:gd name="adj4" fmla="val -3878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794233" y="233165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7568"/>
              <a:gd name="adj4" fmla="val -5791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endindex</a:t>
            </a:r>
            <a:r>
              <a:rPr lang="en-IN" dirty="0" smtClean="0">
                <a:solidFill>
                  <a:schemeClr val="tx1"/>
                </a:solidFill>
              </a:rPr>
              <a:t> will not be included in the substring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682066" y="4016521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247156"/>
              <a:gd name="adj4" fmla="val -3939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4682066" y="4524521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80634"/>
              <a:gd name="adj4" fmla="val -3894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INDIA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4682066" y="5049454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16128"/>
              <a:gd name="adj4" fmla="val -3909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drhnisiueo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niern</a:t>
            </a:r>
            <a:r>
              <a:rPr lang="en-IN" i="1" dirty="0" smtClean="0">
                <a:solidFill>
                  <a:schemeClr val="tx1"/>
                </a:solidFill>
              </a:rPr>
              <a:t> n </a:t>
            </a:r>
            <a:r>
              <a:rPr lang="en-IN" i="1" dirty="0" err="1" smtClean="0">
                <a:solidFill>
                  <a:schemeClr val="tx1"/>
                </a:solidFill>
              </a:rPr>
              <a:t>ehooy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akt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uaa,IDA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971800" y="5532054"/>
            <a:ext cx="7318233" cy="420013"/>
          </a:xfrm>
          <a:prstGeom prst="borderCallout1">
            <a:avLst>
              <a:gd name="adj1" fmla="val 53885"/>
              <a:gd name="adj2" fmla="val -612"/>
              <a:gd name="adj3" fmla="val 55654"/>
              <a:gd name="adj4" fmla="val -718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AIDNI ,</a:t>
            </a:r>
            <a:r>
              <a:rPr lang="en-IN" i="1" dirty="0" err="1" smtClean="0">
                <a:solidFill>
                  <a:schemeClr val="tx1"/>
                </a:solidFill>
              </a:rPr>
              <a:t>tarajug</a:t>
            </a:r>
            <a:r>
              <a:rPr lang="en-IN" i="1" dirty="0" smtClean="0">
                <a:solidFill>
                  <a:schemeClr val="tx1"/>
                </a:solidFill>
              </a:rPr>
              <a:t> ,</a:t>
            </a:r>
            <a:r>
              <a:rPr lang="en-IN" i="1" dirty="0" err="1" smtClean="0">
                <a:solidFill>
                  <a:schemeClr val="tx1"/>
                </a:solidFill>
              </a:rPr>
              <a:t>tokjar</a:t>
            </a:r>
            <a:r>
              <a:rPr lang="en-IN" i="1" dirty="0" smtClean="0">
                <a:solidFill>
                  <a:schemeClr val="tx1"/>
                </a:solidFill>
              </a:rPr>
              <a:t> ,</a:t>
            </a:r>
            <a:r>
              <a:rPr lang="en-IN" i="1" dirty="0" err="1" smtClean="0">
                <a:solidFill>
                  <a:schemeClr val="tx1"/>
                </a:solidFill>
              </a:rPr>
              <a:t>ygolonhcet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dna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gnireenigne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fo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etutitsni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nahsrad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6" grpId="0" animBg="1"/>
      <p:bldP spid="14" grpId="0" build="p" animBg="1"/>
      <p:bldP spid="15" grpId="0" animBg="1"/>
      <p:bldP spid="16" grpId="0" animBg="1"/>
      <p:bldP spid="17" grpId="0" animBg="1"/>
      <p:bldP spid="17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print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str.format</a:t>
            </a:r>
            <a:r>
              <a:rPr lang="en-US" b="1" dirty="0" smtClean="0"/>
              <a:t>()</a:t>
            </a:r>
            <a:r>
              <a:rPr lang="en-US" dirty="0" smtClean="0"/>
              <a:t> is one of the </a:t>
            </a:r>
            <a:r>
              <a:rPr lang="en-US" i="1" dirty="0" smtClean="0"/>
              <a:t>string formatting methods</a:t>
            </a:r>
            <a:r>
              <a:rPr lang="en-US" dirty="0" smtClean="0"/>
              <a:t> in Python3, which allows multiple substitutions and value formatting. </a:t>
            </a:r>
          </a:p>
          <a:p>
            <a:r>
              <a:rPr lang="en-US" dirty="0" smtClean="0"/>
              <a:t>This method lets us concatenate elements within a string through positional formatting.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specify multiple parameters to the function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4964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'{} 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institute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, 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'</a:t>
            </a:r>
            <a:endParaRPr lang="fr-F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y = </a:t>
            </a:r>
            <a:r>
              <a:rPr lang="fr-FR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6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(y)</a:t>
            </a:r>
          </a:p>
          <a:p>
            <a:r>
              <a:rPr lang="fr-FR" sz="16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'ABCD'</a:t>
            </a:r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fr-FR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4964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672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strformat.py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794233" y="25856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 institute,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794233" y="3068240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7703"/>
              <a:gd name="adj4" fmla="val -39694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ABCD institute,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6808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'{} institute, {}'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6808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3516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strformat.py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794233" y="47700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 institute,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794233" y="5252640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6415"/>
              <a:gd name="adj4" fmla="val -26234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ABCD institute, XYZ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build="p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print format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specify the order of parameters in the string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also specify alias within the string to specify the order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format the decimal values using format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'{1} institute, {0}'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strformat.py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794233" y="17305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 institute,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794233" y="2213107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5126"/>
              <a:gd name="adj4" fmla="val -2720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XYZ institute, ABCD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84265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'{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collegename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} institute, {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cityname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}'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collegename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,cityname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84265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5134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strformat.py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8071767" y="3940306"/>
            <a:ext cx="3730767" cy="428493"/>
          </a:xfrm>
          <a:prstGeom prst="borderCallout1">
            <a:avLst>
              <a:gd name="adj1" fmla="val 53885"/>
              <a:gd name="adj2" fmla="val -612"/>
              <a:gd name="adj3" fmla="val 73204"/>
              <a:gd name="adj4" fmla="val -1882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 institute,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396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per = (</a:t>
            </a:r>
            <a:r>
              <a:rPr lang="it-IT" sz="1600" dirty="0" smtClean="0">
                <a:solidFill>
                  <a:srgbClr val="098658"/>
                </a:solidFill>
                <a:latin typeface="Consolas"/>
              </a:rPr>
              <a:t>438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 / </a:t>
            </a:r>
            <a:r>
              <a:rPr lang="it-IT" sz="1600" dirty="0" smtClean="0">
                <a:solidFill>
                  <a:srgbClr val="098658"/>
                </a:solidFill>
                <a:latin typeface="Consolas"/>
              </a:rPr>
              <a:t>500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) * </a:t>
            </a:r>
            <a:r>
              <a:rPr lang="it-IT" sz="1600" dirty="0" smtClean="0">
                <a:solidFill>
                  <a:srgbClr val="098658"/>
                </a:solidFill>
                <a:latin typeface="Consolas"/>
              </a:rPr>
              <a:t>100</a:t>
            </a:r>
            <a:endParaRPr lang="it-IT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it-IT" sz="1600" dirty="0" smtClean="0">
                <a:solidFill>
                  <a:srgbClr val="A31515"/>
                </a:solidFill>
                <a:latin typeface="Consolas"/>
              </a:rPr>
              <a:t>'result = {r</a:t>
            </a:r>
            <a:r>
              <a:rPr lang="it-IT" sz="1600" dirty="0" smtClean="0">
                <a:solidFill>
                  <a:srgbClr val="0000FF"/>
                </a:solidFill>
                <a:latin typeface="Consolas"/>
              </a:rPr>
              <a:t>:3.2f</a:t>
            </a:r>
            <a:r>
              <a:rPr lang="it-IT" sz="1600" dirty="0" smtClean="0">
                <a:solidFill>
                  <a:srgbClr val="A31515"/>
                </a:solidFill>
                <a:latin typeface="Consolas"/>
              </a:rPr>
              <a:t>} %'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.format(r=per)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print(x)</a:t>
            </a:r>
            <a:endParaRPr lang="it-IT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396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9104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strformat.py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5997433" y="5481239"/>
            <a:ext cx="3730767" cy="428493"/>
          </a:xfrm>
          <a:prstGeom prst="borderCallout1">
            <a:avLst>
              <a:gd name="adj1" fmla="val 53885"/>
              <a:gd name="adj2" fmla="val -612"/>
              <a:gd name="adj3" fmla="val 114698"/>
              <a:gd name="adj4" fmla="val -10642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result = 87.60 %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2559967" y="6124704"/>
            <a:ext cx="835167" cy="428493"/>
          </a:xfrm>
          <a:prstGeom prst="borderCallout1">
            <a:avLst>
              <a:gd name="adj1" fmla="val -3417"/>
              <a:gd name="adj2" fmla="val 50077"/>
              <a:gd name="adj3" fmla="val -88821"/>
              <a:gd name="adj4" fmla="val 575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width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3550567" y="6124704"/>
            <a:ext cx="1309300" cy="428493"/>
          </a:xfrm>
          <a:prstGeom prst="borderCallout1">
            <a:avLst>
              <a:gd name="adj1" fmla="val -3417"/>
              <a:gd name="adj2" fmla="val 50077"/>
              <a:gd name="adj3" fmla="val -82893"/>
              <a:gd name="adj4" fmla="val -1966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precision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build="p" animBg="1"/>
      <p:bldP spid="18" grpId="0" animBg="1"/>
      <p:bldP spid="19" grpId="0" animBg="1"/>
      <p:bldP spid="20" grpId="0" animBg="1"/>
      <p:bldP spid="20" grpId="1" animBg="1"/>
      <p:bldP spid="22" grpId="0" uiExpand="1" build="p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Installing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Hello World program using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Data types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Expressions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String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List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 smtClean="0"/>
              <a:t>Tuple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Set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Dictionary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Functions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built-in data structures in Python - </a:t>
            </a:r>
            <a:r>
              <a:rPr lang="en-US" i="1" dirty="0" smtClean="0"/>
              <a:t>list, dictionary, </a:t>
            </a:r>
            <a:r>
              <a:rPr lang="en-US" i="1" dirty="0" err="1" smtClean="0"/>
              <a:t>tuple</a:t>
            </a:r>
            <a:r>
              <a:rPr lang="en-US" i="1" dirty="0" smtClean="0"/>
              <a:t> and 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Lets explore all the data structures in detail…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69291" y="1490045"/>
          <a:ext cx="11413358" cy="3215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list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Sequence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objects, will be represented with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square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</a:p>
                    <a:p>
                      <a:pPr algn="l"/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[ 18,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102.3 ]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Dictionary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dict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pair of objects , will be represented with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{ “college”: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“code”: “054” }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err="1" smtClean="0"/>
                        <a:t>Tuple</a:t>
                      </a:r>
                      <a:endParaRPr lang="en-IN" sz="19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2"/>
                          </a:solidFill>
                        </a:rPr>
                        <a:t>tup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immutable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sequence of objects, will be represented with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( 18,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102.3 )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Set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collection of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objects, will be represented with the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{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}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is a mutable ordered sequence of objects, duplicate values are allowed inside list.</a:t>
            </a:r>
          </a:p>
          <a:p>
            <a:r>
              <a:rPr lang="en-US" dirty="0" smtClean="0"/>
              <a:t>List will be represented by square brackets [ ].</a:t>
            </a:r>
          </a:p>
          <a:p>
            <a:r>
              <a:rPr lang="en-US" dirty="0" smtClean="0"/>
              <a:t>Python does not have array, List can be used similar to Array.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slicing similar to string in order to get the sub list from the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614991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b="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b="0" dirty="0" smtClean="0">
                <a:solidFill>
                  <a:srgbClr val="000000"/>
                </a:solidFill>
                <a:latin typeface="Consolas"/>
              </a:rPr>
              <a:t>[-1])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61499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8580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list.py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260060" y="2792675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07614"/>
              <a:gd name="adj4" fmla="val -5721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3 </a:t>
            </a:r>
            <a:r>
              <a:rPr lang="en-IN" dirty="0" smtClean="0">
                <a:solidFill>
                  <a:schemeClr val="tx1"/>
                </a:solidFill>
              </a:rPr>
              <a:t>(length of the List)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260059" y="23195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64842"/>
              <a:gd name="adj4" fmla="val -6126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institute </a:t>
            </a:r>
            <a:r>
              <a:rPr lang="en-IN" dirty="0" smtClean="0">
                <a:solidFill>
                  <a:schemeClr val="tx1"/>
                </a:solidFill>
              </a:rPr>
              <a:t>(List index starts with 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251433" y="3257383"/>
            <a:ext cx="5220900" cy="624504"/>
          </a:xfrm>
          <a:prstGeom prst="borderCallout1">
            <a:avLst>
              <a:gd name="adj1" fmla="val 53885"/>
              <a:gd name="adj2" fmla="val -612"/>
              <a:gd name="adj3" fmla="val 77979"/>
              <a:gd name="adj4" fmla="val -6791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Note : </a:t>
            </a:r>
            <a:r>
              <a:rPr lang="en-IN" i="1" dirty="0" smtClean="0">
                <a:solidFill>
                  <a:schemeClr val="tx1"/>
                </a:solidFill>
              </a:rPr>
              <a:t> spelling of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 is updated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2272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'gujarat'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2272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8935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list.py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251433" y="5616707"/>
            <a:ext cx="5220900" cy="716360"/>
          </a:xfrm>
          <a:prstGeom prst="borderCallout1">
            <a:avLst>
              <a:gd name="adj1" fmla="val 53885"/>
              <a:gd name="adj2" fmla="val -612"/>
              <a:gd name="adj3" fmla="val 13685"/>
              <a:gd name="adj4" fmla="val -5785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['institute',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Note : </a:t>
            </a:r>
            <a:r>
              <a:rPr lang="en-IN" i="1" dirty="0" smtClean="0">
                <a:solidFill>
                  <a:schemeClr val="tx1"/>
                </a:solidFill>
              </a:rPr>
              <a:t> end index not included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260060" y="3931362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27086"/>
              <a:gd name="adj4" fmla="val -5920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(-1 represent last element)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append() method will add element at the end of the list.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insert() method will add element at the specified index in the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700" dirty="0" smtClean="0"/>
          </a:p>
          <a:p>
            <a:r>
              <a:rPr lang="en-US" dirty="0" smtClean="0"/>
              <a:t>extend() method will add one data structure (List or any) to current List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my_list.append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appendlistdemo.py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980499" y="1942174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0987"/>
              <a:gd name="adj4" fmla="val -617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', '</a:t>
            </a:r>
            <a:r>
              <a:rPr lang="en-IN" i="1" dirty="0" err="1" smtClean="0">
                <a:solidFill>
                  <a:schemeClr val="tx1"/>
                </a:solidFill>
              </a:rPr>
              <a:t>gujarat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insertlistdemo.py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50265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'institute', 'of', 'engineering',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54682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my_list1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my_list2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'gujarat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my_list1.extend(my_list2)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print(my_list1)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54682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5139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extendlistdemo.py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4194033" y="60654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0147"/>
              <a:gd name="adj4" fmla="val -2463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'institute', ‘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', ‘</a:t>
            </a:r>
            <a:r>
              <a:rPr lang="en-IN" i="1" dirty="0" err="1" smtClean="0">
                <a:solidFill>
                  <a:schemeClr val="tx1"/>
                </a:solidFill>
              </a:rPr>
              <a:t>gujarat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5" grpId="0" animBg="1"/>
      <p:bldP spid="3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pop() method will remove the last element from the list and return it.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remove() method will remove first occurrence of specified element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700" dirty="0" smtClean="0"/>
          </a:p>
          <a:p>
            <a:r>
              <a:rPr lang="en-US" dirty="0" smtClean="0"/>
              <a:t>clear() method will remove all the elements from the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index() method will return first index of the specified element.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institute'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temp = my_list.pop()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print(temp)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poplistdemo.py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989126" y="1761019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1251"/>
              <a:gd name="adj4" fmla="val -6868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my_list.remove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removelistdemo.py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1882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['institute', 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my_list.clear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clearlistdemo.py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5997432" y="5294655"/>
            <a:ext cx="3180435" cy="428493"/>
          </a:xfrm>
          <a:prstGeom prst="borderCallout1">
            <a:avLst>
              <a:gd name="adj1" fmla="val 53885"/>
              <a:gd name="adj2" fmla="val -612"/>
              <a:gd name="adj3" fmla="val 82824"/>
              <a:gd name="adj4" fmla="val -10067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89126" y="2244098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4882"/>
              <a:gd name="adj4" fmla="val -62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'institute‘]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count() method will return the number of occurrence of the specified element.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reverse() method will reverse the elements of the List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700" dirty="0" smtClean="0"/>
          </a:p>
          <a:p>
            <a:r>
              <a:rPr lang="en-US" dirty="0" smtClean="0"/>
              <a:t>sort() method will sort the elements in the List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my_list.count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print(c)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countlistdemo.py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989126" y="1761019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27225"/>
              <a:gd name="adj4" fmla="val -7414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institute'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my_list.reverse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reverselistdemo.py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1882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', ‘</a:t>
            </a:r>
            <a:r>
              <a:rPr lang="en-IN" i="1" dirty="0" err="1" smtClean="0">
                <a:solidFill>
                  <a:schemeClr val="tx1"/>
                </a:solidFill>
              </a:rPr>
              <a:t>institute','darshan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college'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'enginnering'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my_list.sort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my_list.sort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(reverse=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sortlistdemo.py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5997431" y="5294655"/>
            <a:ext cx="5165149" cy="428493"/>
          </a:xfrm>
          <a:prstGeom prst="borderCallout1">
            <a:avLst>
              <a:gd name="adj1" fmla="val 53885"/>
              <a:gd name="adj2" fmla="val -612"/>
              <a:gd name="adj3" fmla="val 84837"/>
              <a:gd name="adj4" fmla="val -6276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['college', 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</a:t>
            </a:r>
            <a:r>
              <a:rPr lang="en-IN" i="1" dirty="0" err="1" smtClean="0">
                <a:solidFill>
                  <a:schemeClr val="tx1"/>
                </a:solidFill>
              </a:rPr>
              <a:t>enginnering</a:t>
            </a:r>
            <a:r>
              <a:rPr lang="en-IN" i="1" dirty="0" smtClean="0">
                <a:solidFill>
                  <a:schemeClr val="tx1"/>
                </a:solidFill>
              </a:rPr>
              <a:t>', 'of',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997431" y="5794987"/>
            <a:ext cx="5165149" cy="428493"/>
          </a:xfrm>
          <a:prstGeom prst="borderCallout1">
            <a:avLst>
              <a:gd name="adj1" fmla="val 53885"/>
              <a:gd name="adj2" fmla="val -612"/>
              <a:gd name="adj3" fmla="val 80811"/>
              <a:gd name="adj4" fmla="val -63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', 'of', '</a:t>
            </a:r>
            <a:r>
              <a:rPr lang="en-IN" i="1" dirty="0" err="1" smtClean="0">
                <a:solidFill>
                  <a:schemeClr val="tx1"/>
                </a:solidFill>
              </a:rPr>
              <a:t>enginnering</a:t>
            </a:r>
            <a:r>
              <a:rPr lang="en-IN" i="1" dirty="0" smtClean="0">
                <a:solidFill>
                  <a:schemeClr val="tx1"/>
                </a:solidFill>
              </a:rPr>
              <a:t>', 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'college']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is a immutable ordered sequence of objects, duplicate values are allowed inside list.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 will be represented by round brackets ( ).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 is similar to List but List is mutable </a:t>
            </a:r>
            <a:r>
              <a:rPr lang="en-US" dirty="0" err="1" smtClean="0"/>
              <a:t>whearas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is immutable.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614991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my_tuple.index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my_tuple.count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61499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8580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tupledemo.py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251433" y="304284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59298"/>
              <a:gd name="adj4" fmla="val -2020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3 </a:t>
            </a:r>
            <a:r>
              <a:rPr lang="en-IN" dirty="0" smtClean="0">
                <a:solidFill>
                  <a:schemeClr val="tx1"/>
                </a:solidFill>
              </a:rPr>
              <a:t>(index of ‘engineering’)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251432" y="2517908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122565"/>
              <a:gd name="adj4" fmla="val -58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('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'institute', 'of', 'engineering', 'of',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251433" y="3559307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-4757"/>
              <a:gd name="adj4" fmla="val -388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251433" y="4076892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-70241"/>
              <a:gd name="adj4" fmla="val -5651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is a unordered collection of key value pairs.</a:t>
            </a:r>
          </a:p>
          <a:p>
            <a:r>
              <a:rPr lang="en-US" dirty="0" smtClean="0"/>
              <a:t>Dictionary will be represented by curly brackets { }.</a:t>
            </a:r>
          </a:p>
          <a:p>
            <a:r>
              <a:rPr lang="en-US" dirty="0" smtClean="0"/>
              <a:t>Dictionary is mutable.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728462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print(my_dict.get(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72846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39927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dictdemo.py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406044" y="5190818"/>
            <a:ext cx="5523624" cy="1020201"/>
          </a:xfrm>
          <a:prstGeom prst="borderCallout1">
            <a:avLst>
              <a:gd name="adj1" fmla="val 53885"/>
              <a:gd name="adj2" fmla="val -612"/>
              <a:gd name="adj3" fmla="val 5546"/>
              <a:gd name="adj4" fmla="val -253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values can be accessed using key inside square brackets as well as using get() method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endParaRPr lang="en-IN" i="1" dirty="0" smtClean="0">
              <a:solidFill>
                <a:schemeClr val="tx1"/>
              </a:solidFill>
            </a:endParaRPr>
          </a:p>
          <a:p>
            <a:pPr algn="ctr"/>
            <a:r>
              <a:rPr lang="en-IN" i="1" dirty="0" smtClean="0">
                <a:solidFill>
                  <a:schemeClr val="tx1"/>
                </a:solidFill>
              </a:rPr>
              <a:t>            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2533680"/>
            <a:ext cx="102384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'key1'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'value1'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'key2'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'value2'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}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044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946187" y="3237430"/>
            <a:ext cx="2754544" cy="626533"/>
          </a:xfrm>
          <a:prstGeom prst="borderCallout1">
            <a:avLst>
              <a:gd name="adj1" fmla="val 2941"/>
              <a:gd name="adj2" fmla="val 50044"/>
              <a:gd name="adj3" fmla="val -69174"/>
              <a:gd name="adj4" fmla="val 614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Key value is </a:t>
            </a:r>
            <a:r>
              <a:rPr lang="en-IN" dirty="0" err="1" smtClean="0">
                <a:solidFill>
                  <a:schemeClr val="tx1"/>
                </a:solidFill>
              </a:rPr>
              <a:t>seperated</a:t>
            </a:r>
            <a:r>
              <a:rPr lang="en-IN" dirty="0" smtClean="0">
                <a:solidFill>
                  <a:schemeClr val="tx1"/>
                </a:solidFill>
              </a:rPr>
              <a:t> by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4077575" y="3237430"/>
            <a:ext cx="3306635" cy="626533"/>
          </a:xfrm>
          <a:prstGeom prst="borderCallout1">
            <a:avLst>
              <a:gd name="adj1" fmla="val 2941"/>
              <a:gd name="adj2" fmla="val 50044"/>
              <a:gd name="adj3" fmla="val -60913"/>
              <a:gd name="adj4" fmla="val -1185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Key value pairs is </a:t>
            </a:r>
            <a:r>
              <a:rPr lang="en-IN" dirty="0" err="1" smtClean="0">
                <a:solidFill>
                  <a:schemeClr val="tx1"/>
                </a:solidFill>
              </a:rPr>
              <a:t>seperated</a:t>
            </a:r>
            <a:r>
              <a:rPr lang="en-IN" dirty="0" smtClean="0">
                <a:solidFill>
                  <a:schemeClr val="tx1"/>
                </a:solidFill>
              </a:rPr>
              <a:t> by </a:t>
            </a:r>
            <a:r>
              <a:rPr lang="en-IN" b="1" dirty="0" smtClean="0">
                <a:solidFill>
                  <a:srgbClr val="FF0000"/>
                </a:solidFill>
              </a:rPr>
              <a:t>,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animBg="1"/>
      <p:bldP spid="7" grpId="1" animBg="1"/>
      <p:bldP spid="19" grpId="0" uiExpand="1" build="p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keys() method will return list of all the keys associated with the Dictionary.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values() method will return list of all the values associated with the Dictionary.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700" dirty="0" smtClean="0"/>
          </a:p>
          <a:p>
            <a:r>
              <a:rPr lang="en-US" dirty="0" smtClean="0"/>
              <a:t>items() method will return list of </a:t>
            </a:r>
            <a:r>
              <a:rPr lang="en-US" dirty="0" err="1" smtClean="0"/>
              <a:t>tuples</a:t>
            </a:r>
            <a:r>
              <a:rPr lang="en-US" dirty="0" smtClean="0"/>
              <a:t> for each key value pair associated with the Dictionary.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my_dict.keys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my_dict.values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valuedemo.py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33499"/>
              <a:gd name="adj4" fmla="val -4290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', 'engineering']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my_dict.items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itemsdemo.py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5997432" y="5294655"/>
            <a:ext cx="4914983" cy="709330"/>
          </a:xfrm>
          <a:prstGeom prst="borderCallout1">
            <a:avLst>
              <a:gd name="adj1" fmla="val 53885"/>
              <a:gd name="adj2" fmla="val -612"/>
              <a:gd name="adj3" fmla="val 18739"/>
              <a:gd name="adj4" fmla="val -481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[('college', '</a:t>
            </a:r>
            <a:r>
              <a:rPr lang="en-IN" i="1" dirty="0" err="1" smtClean="0">
                <a:solidFill>
                  <a:schemeClr val="tx1"/>
                </a:solidFill>
              </a:rPr>
              <a:t>darshan</a:t>
            </a:r>
            <a:r>
              <a:rPr lang="en-IN" i="1" dirty="0" smtClean="0">
                <a:solidFill>
                  <a:schemeClr val="tx1"/>
                </a:solidFill>
              </a:rPr>
              <a:t>'), ('city', '</a:t>
            </a:r>
            <a:r>
              <a:rPr lang="en-IN" i="1" dirty="0" err="1" smtClean="0">
                <a:solidFill>
                  <a:schemeClr val="tx1"/>
                </a:solidFill>
              </a:rPr>
              <a:t>rajkot</a:t>
            </a:r>
            <a:r>
              <a:rPr lang="en-IN" i="1" dirty="0" smtClean="0">
                <a:solidFill>
                  <a:schemeClr val="tx1"/>
                </a:solidFill>
              </a:rPr>
              <a:t>'), ('type', 'engineering')]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80499" y="21147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-15712"/>
              <a:gd name="adj4" fmla="val -4720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['college', 'city', 'type']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is a unordered collection of unique objects.</a:t>
            </a:r>
          </a:p>
          <a:p>
            <a:r>
              <a:rPr lang="en-US" dirty="0" smtClean="0"/>
              <a:t>Set will be represented by curly brackets { }.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has many in-built methods such as add(), clear(), copy(), pop(), remove() etc.. which are similar to methods we have previously seen.</a:t>
            </a:r>
          </a:p>
          <a:p>
            <a:r>
              <a:rPr lang="en-US" dirty="0" smtClean="0"/>
              <a:t>Only difference between Set and List is that Set will have only unique elements and List can have duplicate elements.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209549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20954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88036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tupledemo.py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35771" y="2267742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88341"/>
              <a:gd name="adj4" fmla="val -58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 : </a:t>
            </a:r>
            <a:r>
              <a:rPr lang="en-IN" i="1" dirty="0" smtClean="0">
                <a:solidFill>
                  <a:schemeClr val="tx1"/>
                </a:solidFill>
              </a:rPr>
              <a:t>{1, 2, 3, 5, 9}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segregate python operators in the following groups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Assignment operators</a:t>
            </a:r>
          </a:p>
          <a:p>
            <a:pPr lvl="1"/>
            <a:r>
              <a:rPr lang="en-US" dirty="0" smtClean="0"/>
              <a:t>Comparison operators</a:t>
            </a:r>
          </a:p>
          <a:p>
            <a:pPr lvl="1"/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Identity operators</a:t>
            </a:r>
          </a:p>
          <a:p>
            <a:pPr lvl="1"/>
            <a:r>
              <a:rPr lang="en-US" dirty="0" smtClean="0"/>
              <a:t>Membership operators</a:t>
            </a:r>
          </a:p>
          <a:p>
            <a:pPr lvl="1"/>
            <a:r>
              <a:rPr lang="en-US" dirty="0" smtClean="0"/>
              <a:t>Bitwise operators</a:t>
            </a:r>
          </a:p>
          <a:p>
            <a:endParaRPr lang="en-IN" dirty="0" smtClean="0"/>
          </a:p>
          <a:p>
            <a:r>
              <a:rPr lang="en-IN" dirty="0" smtClean="0"/>
              <a:t>We will discuss some of the operators from the given list in detail in some of next slides.</a:t>
            </a:r>
            <a:endParaRPr lang="en-US" dirty="0" smtClean="0"/>
          </a:p>
          <a:p>
            <a:pPr lvl="1"/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ython's creator thinks it has a diversity problem — Quart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6584" y="1663700"/>
            <a:ext cx="2645416" cy="2230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</a:t>
            </a:r>
            <a:r>
              <a:rPr lang="en-US" b="1" dirty="0" smtClean="0"/>
              <a:t>open source, interpreted, high-level</a:t>
            </a:r>
            <a:r>
              <a:rPr lang="en-US" dirty="0" smtClean="0"/>
              <a:t>, </a:t>
            </a:r>
            <a:r>
              <a:rPr lang="en-US" b="1" dirty="0" smtClean="0"/>
              <a:t>general-purpose</a:t>
            </a:r>
            <a:r>
              <a:rPr lang="en-US" dirty="0" smtClean="0"/>
              <a:t> programming language.</a:t>
            </a:r>
          </a:p>
          <a:p>
            <a:r>
              <a:rPr lang="en-US" dirty="0" smtClean="0"/>
              <a:t>Python's design philosophy emphasizes </a:t>
            </a:r>
            <a:r>
              <a:rPr lang="en-US" b="1" dirty="0" smtClean="0"/>
              <a:t>code readability </a:t>
            </a:r>
            <a:r>
              <a:rPr lang="en-US" dirty="0" smtClean="0"/>
              <a:t>with its notable use of significant </a:t>
            </a:r>
            <a:r>
              <a:rPr lang="en-US" b="1" dirty="0" smtClean="0"/>
              <a:t>whitespace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is </a:t>
            </a:r>
            <a:r>
              <a:rPr lang="en-US" b="1" dirty="0" smtClean="0"/>
              <a:t>dynamically typed </a:t>
            </a:r>
            <a:r>
              <a:rPr lang="en-US" dirty="0" smtClean="0"/>
              <a:t>and </a:t>
            </a:r>
            <a:r>
              <a:rPr lang="en-US" b="1" dirty="0" smtClean="0"/>
              <a:t>garbage-collected </a:t>
            </a:r>
            <a:r>
              <a:rPr lang="en-US" dirty="0" smtClean="0"/>
              <a:t>language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Python was conceived in the late </a:t>
            </a:r>
            <a:r>
              <a:rPr lang="en-US" b="1" dirty="0" smtClean="0"/>
              <a:t>1980s</a:t>
            </a:r>
            <a:r>
              <a:rPr lang="en-US" dirty="0" smtClean="0"/>
              <a:t> as a successor to the </a:t>
            </a:r>
            <a:r>
              <a:rPr lang="en-US" b="1" dirty="0" smtClean="0"/>
              <a:t>ABC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was Created by </a:t>
            </a:r>
            <a:r>
              <a:rPr lang="en-US" b="1" dirty="0" smtClean="0"/>
              <a:t>Guido van </a:t>
            </a:r>
            <a:r>
              <a:rPr lang="en-US" b="1" dirty="0" err="1" smtClean="0"/>
              <a:t>Rossum</a:t>
            </a:r>
            <a:r>
              <a:rPr lang="en-US" b="1" dirty="0" smtClean="0"/>
              <a:t> </a:t>
            </a:r>
            <a:r>
              <a:rPr lang="en-US" dirty="0" smtClean="0"/>
              <a:t>and first released in </a:t>
            </a:r>
            <a:r>
              <a:rPr lang="en-US" b="1" dirty="0" smtClean="0"/>
              <a:t>1991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Python 2.0</a:t>
            </a:r>
            <a:r>
              <a:rPr lang="en-US" dirty="0" smtClean="0"/>
              <a:t>, released in </a:t>
            </a:r>
            <a:r>
              <a:rPr lang="en-US" b="1" dirty="0" smtClean="0"/>
              <a:t>2000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introduced features like list comprehensions and a garbage collection system with reference counting.</a:t>
            </a:r>
          </a:p>
          <a:p>
            <a:r>
              <a:rPr lang="en-IN" b="1" dirty="0" smtClean="0"/>
              <a:t>Python 3.0 </a:t>
            </a:r>
            <a:r>
              <a:rPr lang="en-IN" dirty="0" smtClean="0"/>
              <a:t>released in </a:t>
            </a:r>
            <a:r>
              <a:rPr lang="en-IN" b="1" dirty="0" smtClean="0"/>
              <a:t>2008</a:t>
            </a:r>
            <a:r>
              <a:rPr lang="en-IN" dirty="0" smtClean="0"/>
              <a:t> and current version of python is </a:t>
            </a:r>
            <a:r>
              <a:rPr lang="en-IN" b="1" dirty="0" smtClean="0"/>
              <a:t>3.8.3</a:t>
            </a:r>
            <a:r>
              <a:rPr lang="en-IN" dirty="0" smtClean="0"/>
              <a:t> (as of June-2020)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Python 2 language was officially discontinued in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: consider A = 10 and B = 3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48125" y="1379978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1000"/>
                <a:gridCol w="26682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-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/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3.3333333333333335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*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%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 return the remainder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//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returns the quotient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// B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**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** B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10 * 10 * 10 = 1000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: consider A = 10 and B = 3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48125" y="1379978"/>
          <a:ext cx="11413357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1000"/>
                <a:gridCol w="26682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and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or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 &gt;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Negate the result, returns True if the result is False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( A &gt; 5 )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Identity &amp; Member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Identity Operator</a:t>
            </a:r>
          </a:p>
          <a:p>
            <a:r>
              <a:rPr lang="en-IN" dirty="0" smtClean="0"/>
              <a:t>Note : consider A = [1,2], B = [1,2] and C=A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Member Operator</a:t>
            </a:r>
          </a:p>
          <a:p>
            <a:r>
              <a:rPr lang="en-IN" dirty="0" smtClean="0"/>
              <a:t>Note : consider A = 2 and B = [1,2,3]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495300" y="1719763"/>
          <a:ext cx="11074400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7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1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2854"/>
                <a:gridCol w="277285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is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is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is</a:t>
                      </a:r>
                      <a:r>
                        <a:rPr lang="en-IN" sz="1900" baseline="0" dirty="0" smtClean="0"/>
                        <a:t> 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0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is not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469900" y="4579158"/>
          <a:ext cx="11099801" cy="1965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9214"/>
                <a:gridCol w="277921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baseline="0" dirty="0" smtClean="0"/>
                        <a:t>not 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	</a:t>
                      </a:r>
                      <a:endParaRPr lang="en-US" sz="20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 not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209373" y="5963780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09379" y="596378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09379" y="56345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2075386"/>
          </a:xfrm>
        </p:spPr>
        <p:txBody>
          <a:bodyPr/>
          <a:lstStyle/>
          <a:p>
            <a:r>
              <a:rPr lang="en-US" dirty="0" smtClean="0"/>
              <a:t>if statement is written using the </a:t>
            </a:r>
            <a:r>
              <a:rPr lang="en-US" b="1" dirty="0" smtClean="0"/>
              <a:t>if</a:t>
            </a:r>
            <a:r>
              <a:rPr lang="en-US" dirty="0" smtClean="0"/>
              <a:t> keyword followed by </a:t>
            </a:r>
            <a:r>
              <a:rPr lang="en-US" b="1" dirty="0" smtClean="0"/>
              <a:t>condition</a:t>
            </a:r>
            <a:r>
              <a:rPr lang="en-US" dirty="0" smtClean="0"/>
              <a:t> and </a:t>
            </a:r>
            <a:r>
              <a:rPr lang="en-US" b="1" dirty="0" smtClean="0"/>
              <a:t>colon</a:t>
            </a:r>
            <a:r>
              <a:rPr lang="en-US" dirty="0" smtClean="0"/>
              <a:t>(</a:t>
            </a:r>
            <a:r>
              <a:rPr lang="en-US" b="1" dirty="0" smtClean="0"/>
              <a:t>:</a:t>
            </a:r>
            <a:r>
              <a:rPr lang="en-US" dirty="0" smtClean="0"/>
              <a:t>) .</a:t>
            </a:r>
          </a:p>
          <a:p>
            <a:r>
              <a:rPr lang="en-IN" dirty="0" smtClean="0"/>
              <a:t>Code to execute when the condition is true will be ideally written in the next line with </a:t>
            </a:r>
            <a:r>
              <a:rPr lang="en-IN" b="1" dirty="0" smtClean="0"/>
              <a:t>Indentation</a:t>
            </a:r>
            <a:r>
              <a:rPr lang="en-IN" dirty="0" smtClean="0"/>
              <a:t> (white space).</a:t>
            </a:r>
          </a:p>
          <a:p>
            <a:r>
              <a:rPr lang="en-US" dirty="0" smtClean="0"/>
              <a:t>Python relies on indentation to define scope in the code (Other programming languages often use curly-brackets for this purpose).</a:t>
            </a:r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3448532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344853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311934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045259" y="304996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if statement ends with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245569" y="4065393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225835" y="5149701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25842" y="514970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25842" y="48205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ifdemo.py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231633" y="5194929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python ifdemo.py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31640" y="5194929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31640" y="486574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Run in terminal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3" grpId="0" build="p"/>
      <p:bldP spid="4" grpId="0" uiExpand="1" build="p" animBg="1"/>
      <p:bldP spid="5" grpId="0" animBg="1"/>
      <p:bldP spid="6" grpId="0" animBg="1"/>
      <p:bldP spid="10" grpId="0" animBg="1"/>
      <p:bldP spid="10" grpId="1" animBg="1"/>
      <p:bldP spid="11" grpId="0" animBg="1"/>
      <p:bldP spid="11" grpId="1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7454" y="3919223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/>
              </a:rPr>
              <a:t>X is less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37460" y="391922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37460" y="359003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 smtClean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130138" y="3140064"/>
            <a:ext cx="400371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0145" y="314006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0145" y="281088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ifelsedemo.py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59714" y="3150372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python ifelsedemo.py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59721" y="3150372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59721" y="282118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Run in terminal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7454" y="4102103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37460" y="410210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37460" y="37729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If, </a:t>
            </a:r>
            <a:r>
              <a:rPr lang="en-IN" dirty="0" err="1" smtClean="0"/>
              <a:t>elif</a:t>
            </a:r>
            <a:r>
              <a:rPr lang="en-IN" dirty="0" smtClean="0"/>
              <a:t> and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sz="1600" b="1" dirty="0" smtClean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 smtClean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130138" y="3322944"/>
            <a:ext cx="400371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0145" y="332294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0145" y="299376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ifelifdemo.py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59714" y="3333252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python ifelifdemo.py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59721" y="3333252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59721" y="300406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Run in terminal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objects in python are </a:t>
            </a:r>
            <a:r>
              <a:rPr lang="en-IN" b="1" dirty="0" err="1" smtClean="0"/>
              <a:t>iterable</a:t>
            </a:r>
            <a:r>
              <a:rPr lang="en-IN" b="1" dirty="0" smtClean="0"/>
              <a:t>, </a:t>
            </a:r>
            <a:r>
              <a:rPr lang="en-IN" dirty="0" smtClean="0"/>
              <a:t>meaning we can iterate over every element in the object.</a:t>
            </a:r>
          </a:p>
          <a:p>
            <a:pPr lvl="1"/>
            <a:r>
              <a:rPr lang="en-IN" dirty="0" smtClean="0"/>
              <a:t>such as every elements from the List, every characters from the string etc..</a:t>
            </a:r>
          </a:p>
          <a:p>
            <a:r>
              <a:rPr lang="en-IN" dirty="0" smtClean="0"/>
              <a:t>We can use for loop to execute block of code for each element of </a:t>
            </a:r>
            <a:r>
              <a:rPr lang="en-IN" dirty="0" err="1" smtClean="0"/>
              <a:t>iterable</a:t>
            </a:r>
            <a:r>
              <a:rPr lang="en-IN" dirty="0" smtClean="0"/>
              <a:t> object.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58268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5826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For loop ends with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407829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40782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fordemo1.py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062511" y="4080294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70479"/>
              <a:gd name="adj4" fmla="val -415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4407829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44078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4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fordemo2.py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0101002" y="407166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87741"/>
              <a:gd name="adj4" fmla="val -513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</a:t>
            </a:r>
            <a:r>
              <a:rPr lang="en-IN" dirty="0" err="1" smtClean="0"/>
              <a:t>tuple</a:t>
            </a:r>
            <a:r>
              <a:rPr lang="en-IN" dirty="0" smtClean="0"/>
              <a:t> unpacking)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we have nested data structure like List of </a:t>
            </a:r>
            <a:r>
              <a:rPr lang="en-IN" dirty="0" err="1" smtClean="0"/>
              <a:t>tuples</a:t>
            </a:r>
            <a:r>
              <a:rPr lang="en-IN" dirty="0" smtClean="0"/>
              <a:t>, and if we want to iterate with such list we can use </a:t>
            </a:r>
            <a:r>
              <a:rPr lang="en-IN" dirty="0" err="1" smtClean="0"/>
              <a:t>tuple</a:t>
            </a:r>
            <a:r>
              <a:rPr lang="en-IN" dirty="0" smtClean="0"/>
              <a:t> unpacking.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range() function will create a list from 0 till (not including) the value specified as argument.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2208093"/>
            <a:ext cx="4605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1878909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withouttupleunapacking.py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769213" y="3114136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6307"/>
              <a:gd name="adj4" fmla="val -6855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2208093"/>
            <a:ext cx="44244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print(b)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5" y="1878909"/>
            <a:ext cx="27764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withtupleunpacking.py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392972" y="3122762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10473"/>
              <a:gd name="adj4" fmla="val -397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012081" y="3131389"/>
            <a:ext cx="1406636" cy="1449238"/>
          </a:xfrm>
          <a:prstGeom prst="borderCallout1">
            <a:avLst>
              <a:gd name="adj1" fmla="val -2067"/>
              <a:gd name="adj2" fmla="val 47836"/>
              <a:gd name="adj3" fmla="val -31307"/>
              <a:gd name="adj4" fmla="val 7495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technique is known as </a:t>
            </a:r>
            <a:r>
              <a:rPr lang="en-IN" dirty="0" err="1" smtClean="0">
                <a:solidFill>
                  <a:schemeClr val="tx1"/>
                </a:solidFill>
              </a:rPr>
              <a:t>tuple</a:t>
            </a:r>
            <a:r>
              <a:rPr lang="en-IN" dirty="0" smtClean="0">
                <a:solidFill>
                  <a:schemeClr val="tx1"/>
                </a:solidFill>
              </a:rPr>
              <a:t> unpacking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5581022"/>
            <a:ext cx="460562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range(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558102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5251838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rangedemo.py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4519711" y="5184461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65810"/>
              <a:gd name="adj4" fmla="val -7652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loop will continue to execute block of code until some condition remains True.</a:t>
            </a:r>
          </a:p>
          <a:p>
            <a:r>
              <a:rPr lang="en-IN" dirty="0" smtClean="0"/>
              <a:t>For example, </a:t>
            </a:r>
          </a:p>
          <a:p>
            <a:pPr lvl="1"/>
            <a:r>
              <a:rPr lang="en-IN" dirty="0" smtClean="0"/>
              <a:t>while felling hungry, keep eating </a:t>
            </a:r>
          </a:p>
          <a:p>
            <a:pPr lvl="1"/>
            <a:r>
              <a:rPr lang="en-IN" dirty="0" smtClean="0"/>
              <a:t>while have 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79834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79834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46915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675650" y="239977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445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while loop ends with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41520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 x++ is valid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whiledemo.py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494496" y="426144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65122"/>
              <a:gd name="adj4" fmla="val -2102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14491" y="4045518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 x++ is valid in python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014498" y="404551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14498" y="3716334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withelse.py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0489190" y="326940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140122"/>
              <a:gd name="adj4" fmla="val -1347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is greater than 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break, continue &amp; pass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458737" cy="5590565"/>
          </a:xfrm>
        </p:spPr>
        <p:txBody>
          <a:bodyPr/>
          <a:lstStyle/>
          <a:p>
            <a:r>
              <a:rPr lang="en-IN" dirty="0" smtClean="0"/>
              <a:t>break : Breaks out of the current closest enclosing loop.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continue : Goes to the top of the current closest enclosing loop.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Pass : Does nothing at all, will be used as a placeholder in conditions where you don’t want to write anything.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1302321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130232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97313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breakdemo.py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0144134" y="905760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3355408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335540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3026224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continuedemo.py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0144134" y="2958847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5296351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529635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496716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passdemo.py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10040616" y="5115464"/>
            <a:ext cx="2151383" cy="431307"/>
          </a:xfrm>
          <a:prstGeom prst="borderCallout1">
            <a:avLst>
              <a:gd name="adj1" fmla="val 53885"/>
              <a:gd name="adj2" fmla="val -612"/>
              <a:gd name="adj3" fmla="val 125771"/>
              <a:gd name="adj4" fmla="val -673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 </a:t>
            </a:r>
            <a:r>
              <a:rPr lang="en-IN" dirty="0" smtClean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build="p" animBg="1"/>
      <p:bldP spid="9" grpId="0" animBg="1"/>
      <p:bldP spid="10" grpId="0" animBg="1"/>
      <p:bldP spid="11" grpId="0" animBg="1"/>
      <p:bldP spid="11" grpId="1" animBg="1"/>
      <p:bldP spid="12" grpId="0" build="p" animBg="1"/>
      <p:bldP spid="13" grpId="0" animBg="1"/>
      <p:bldP spid="14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has many advantages</a:t>
            </a:r>
          </a:p>
          <a:p>
            <a:pPr lvl="1"/>
            <a:r>
              <a:rPr lang="en-IN" dirty="0" smtClean="0"/>
              <a:t>Easy to learn</a:t>
            </a:r>
          </a:p>
          <a:p>
            <a:pPr lvl="1"/>
            <a:r>
              <a:rPr lang="en-IN" dirty="0" smtClean="0"/>
              <a:t>Less code</a:t>
            </a:r>
          </a:p>
          <a:p>
            <a:pPr lvl="1"/>
            <a:r>
              <a:rPr lang="en-IN" dirty="0" smtClean="0"/>
              <a:t>Syntax is easier to read</a:t>
            </a:r>
          </a:p>
          <a:p>
            <a:pPr lvl="1"/>
            <a:r>
              <a:rPr lang="en-IN" dirty="0" smtClean="0"/>
              <a:t>Open source</a:t>
            </a:r>
          </a:p>
          <a:p>
            <a:pPr lvl="1"/>
            <a:r>
              <a:rPr lang="en-IN" dirty="0" smtClean="0"/>
              <a:t>Huge amount of additional open-source libraries</a:t>
            </a:r>
          </a:p>
          <a:p>
            <a:pPr lvl="2">
              <a:buNone/>
            </a:pPr>
            <a:r>
              <a:rPr lang="en-IN" dirty="0" smtClean="0"/>
              <a:t>Some libraries listed below.</a:t>
            </a:r>
          </a:p>
          <a:p>
            <a:pPr lvl="2"/>
            <a:r>
              <a:rPr lang="en-US" b="1" dirty="0" err="1" smtClean="0"/>
              <a:t>matplotib</a:t>
            </a:r>
            <a:r>
              <a:rPr lang="en-US" dirty="0" smtClean="0"/>
              <a:t> for plotting charts and graphs</a:t>
            </a:r>
          </a:p>
          <a:p>
            <a:pPr lvl="2"/>
            <a:r>
              <a:rPr lang="en-US" b="1" dirty="0" err="1" smtClean="0"/>
              <a:t>BeautifulSoup</a:t>
            </a:r>
            <a:r>
              <a:rPr lang="en-US" dirty="0" smtClean="0"/>
              <a:t> for HTML parsing and XML</a:t>
            </a:r>
          </a:p>
          <a:p>
            <a:pPr lvl="2"/>
            <a:r>
              <a:rPr lang="en-US" b="1" dirty="0" err="1" smtClean="0"/>
              <a:t>NumPy</a:t>
            </a:r>
            <a:r>
              <a:rPr lang="en-US" dirty="0" smtClean="0"/>
              <a:t> for scientific computing</a:t>
            </a:r>
          </a:p>
          <a:p>
            <a:pPr lvl="2"/>
            <a:r>
              <a:rPr lang="en-IN" b="1" dirty="0" smtClean="0"/>
              <a:t>pandas</a:t>
            </a:r>
            <a:r>
              <a:rPr lang="en-IN" dirty="0" smtClean="0"/>
              <a:t> for performing data analysis</a:t>
            </a:r>
          </a:p>
          <a:p>
            <a:pPr lvl="2"/>
            <a:r>
              <a:rPr lang="en-US" b="1" dirty="0" err="1" smtClean="0"/>
              <a:t>SciPy</a:t>
            </a:r>
            <a:r>
              <a:rPr lang="en-US" dirty="0" smtClean="0"/>
              <a:t> for engineering applications, science, and mathematics</a:t>
            </a:r>
            <a:endParaRPr lang="en-IN" dirty="0" smtClean="0"/>
          </a:p>
          <a:p>
            <a:pPr lvl="2"/>
            <a:r>
              <a:rPr lang="en-IN" b="1" dirty="0" err="1" smtClean="0"/>
              <a:t>Scikit</a:t>
            </a:r>
            <a:r>
              <a:rPr lang="en-IN" b="1" dirty="0" smtClean="0"/>
              <a:t> </a:t>
            </a:r>
            <a:r>
              <a:rPr lang="en-IN" dirty="0" smtClean="0"/>
              <a:t>for machine learning </a:t>
            </a:r>
            <a:endParaRPr lang="en-US" dirty="0" smtClean="0"/>
          </a:p>
          <a:p>
            <a:pPr lvl="2"/>
            <a:r>
              <a:rPr lang="en-US" b="1" dirty="0" err="1" smtClean="0"/>
              <a:t>Django</a:t>
            </a:r>
            <a:r>
              <a:rPr lang="en-US" dirty="0" smtClean="0"/>
              <a:t> for server-side web development</a:t>
            </a:r>
          </a:p>
          <a:p>
            <a:pPr lvl="2"/>
            <a:r>
              <a:rPr lang="en-IN" dirty="0" smtClean="0"/>
              <a:t>And many more..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clean repeatable code is a key part of becoming an effective programmer.</a:t>
            </a:r>
          </a:p>
          <a:p>
            <a:r>
              <a:rPr lang="en-US" dirty="0" smtClean="0"/>
              <a:t>A function is a block of code which only runs when it is called.</a:t>
            </a:r>
          </a:p>
          <a:p>
            <a:r>
              <a:rPr lang="en-US" dirty="0" smtClean="0"/>
              <a:t>In Python a function is defined using the def keyword: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3716" y="2582681"/>
            <a:ext cx="89521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5815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ends with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2245"/>
              <a:gd name="adj4" fmla="val -302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564941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'=============================='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 world"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"from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college"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228404" y="3778370"/>
            <a:ext cx="4365497" cy="1811547"/>
          </a:xfrm>
          <a:prstGeom prst="borderCallout1">
            <a:avLst>
              <a:gd name="adj1" fmla="val 53885"/>
              <a:gd name="adj2" fmla="val -612"/>
              <a:gd name="adj3" fmla="val 109646"/>
              <a:gd name="adj4" fmla="val -4966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hello world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 err="1" smtClean="0">
                <a:solidFill>
                  <a:schemeClr val="tx1"/>
                </a:solidFill>
              </a:rPr>
              <a:t>darshan</a:t>
            </a:r>
            <a:r>
              <a:rPr lang="en-US" dirty="0" smtClean="0">
                <a:solidFill>
                  <a:schemeClr val="tx1"/>
                </a:solidFill>
              </a:rPr>
              <a:t> college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rajkot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(cont.) (DOCSTRIGN &amp;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Doc string helps us to define the documentation about the function within the function itself.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return statement </a:t>
            </a:r>
            <a:r>
              <a:rPr lang="en-IN" dirty="0" smtClean="0"/>
              <a:t>: return allows us to assign the output of the function to a new variable, return is use to send back the result of the function, instead of just printing it out.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3716" y="1651036"/>
            <a:ext cx="895213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'''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       DOCSTRING: explains the function</a:t>
            </a:r>
          </a:p>
          <a:p>
            <a:r>
              <a:rPr lang="en-IN" sz="1600" dirty="0" smtClean="0">
                <a:solidFill>
                  <a:srgbClr val="A31515"/>
                </a:solidFill>
                <a:latin typeface="Consolas"/>
              </a:rPr>
              <a:t>	INPUT: explains input</a:t>
            </a:r>
          </a:p>
          <a:p>
            <a:r>
              <a:rPr lang="en-IN" sz="1600" dirty="0" smtClean="0">
                <a:solidFill>
                  <a:srgbClr val="A31515"/>
                </a:solidFill>
                <a:latin typeface="Consolas"/>
              </a:rPr>
              <a:t>	OUTPUT: explains output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   '''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1321852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675650" y="125246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28078"/>
              <a:gd name="adj4" fmla="val -93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Enclosed within triple quotes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661602"/>
            <a:ext cx="4881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(n1,n2)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n1 + n2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sum1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sum2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print(sum1)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print(sum2)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66160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33241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whiledemo.py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821636" y="480851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94290"/>
              <a:gd name="adj4" fmla="val -1623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6" grpId="1" animBg="1"/>
      <p:bldP spid="12" grpId="0" build="p" animBg="1"/>
      <p:bldP spid="13" grpId="0" animBg="1"/>
      <p:bldP spid="14" grpId="0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Windows &amp; Mac: </a:t>
            </a:r>
          </a:p>
          <a:p>
            <a:pPr lvl="1"/>
            <a:r>
              <a:rPr lang="en-IN" dirty="0" smtClean="0"/>
              <a:t>To install python in windows you need to download installable file from </a:t>
            </a: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 </a:t>
            </a:r>
          </a:p>
          <a:p>
            <a:pPr lvl="1"/>
            <a:r>
              <a:rPr lang="en-IN" dirty="0" smtClean="0"/>
              <a:t>After downloading the installable file you need to execute the file.</a:t>
            </a:r>
          </a:p>
          <a:p>
            <a:r>
              <a:rPr lang="en-IN" dirty="0" smtClean="0"/>
              <a:t>For Linux :</a:t>
            </a:r>
          </a:p>
          <a:p>
            <a:pPr lvl="1"/>
            <a:r>
              <a:rPr lang="en-IN" dirty="0" smtClean="0"/>
              <a:t>For </a:t>
            </a:r>
            <a:r>
              <a:rPr lang="en-IN" dirty="0" err="1" smtClean="0"/>
              <a:t>ubuntu</a:t>
            </a:r>
            <a:r>
              <a:rPr lang="en-IN" dirty="0" smtClean="0"/>
              <a:t> 16.10 or newer 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python3.8</a:t>
            </a:r>
            <a:endParaRPr lang="en-IN" dirty="0" smtClean="0"/>
          </a:p>
          <a:p>
            <a:r>
              <a:rPr lang="en-IN" dirty="0" smtClean="0"/>
              <a:t>To verify the installation </a:t>
            </a:r>
          </a:p>
          <a:p>
            <a:pPr lvl="1"/>
            <a:r>
              <a:rPr lang="en-IN" dirty="0" smtClean="0"/>
              <a:t>Windows	: </a:t>
            </a:r>
          </a:p>
          <a:p>
            <a:pPr lvl="2"/>
            <a:r>
              <a:rPr lang="en-IN" dirty="0" smtClean="0"/>
              <a:t>python --version</a:t>
            </a:r>
          </a:p>
          <a:p>
            <a:pPr lvl="1"/>
            <a:r>
              <a:rPr lang="en-IN" dirty="0" smtClean="0"/>
              <a:t>Linux : </a:t>
            </a:r>
          </a:p>
          <a:p>
            <a:pPr lvl="2"/>
            <a:r>
              <a:rPr lang="en-IN" b="1" dirty="0" smtClean="0"/>
              <a:t>python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r>
              <a:rPr lang="en-IN" dirty="0" smtClean="0"/>
              <a:t> --version (</a:t>
            </a:r>
            <a:r>
              <a:rPr lang="en-IN" dirty="0" err="1" smtClean="0"/>
              <a:t>linux</a:t>
            </a:r>
            <a:r>
              <a:rPr lang="en-IN" dirty="0" smtClean="0"/>
              <a:t> might have python2 already installed, you can check python 2 using </a:t>
            </a:r>
            <a:r>
              <a:rPr lang="en-IN" b="1" dirty="0" smtClean="0"/>
              <a:t>python --version</a:t>
            </a:r>
            <a:r>
              <a:rPr lang="en-IN" dirty="0" smtClean="0"/>
              <a:t>)</a:t>
            </a:r>
          </a:p>
          <a:p>
            <a:r>
              <a:rPr lang="en-IN" dirty="0" smtClean="0"/>
              <a:t>Alternatively we can use anaconda distribution for the python installation</a:t>
            </a:r>
          </a:p>
          <a:p>
            <a:pPr lvl="1"/>
            <a:r>
              <a:rPr lang="en-US" dirty="0" smtClean="0">
                <a:hlinkClick r:id="rId3"/>
              </a:rPr>
              <a:t>http://anaconda.com/downloads</a:t>
            </a:r>
            <a:endParaRPr lang="en-US" dirty="0" smtClean="0"/>
          </a:p>
          <a:p>
            <a:pPr lvl="1"/>
            <a:r>
              <a:rPr lang="en-IN" dirty="0" smtClean="0"/>
              <a:t>Anaconda comes with many useful inbuilt libraries.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write python programs, we can use any text editors or IDE (Integrated Development Environment), Initially we are going to use Visual Studio Code.</a:t>
            </a:r>
          </a:p>
          <a:p>
            <a:r>
              <a:rPr lang="en-IN" dirty="0" smtClean="0"/>
              <a:t>Create new file in editor, save it as </a:t>
            </a:r>
            <a:r>
              <a:rPr lang="en-IN" b="1" dirty="0" smtClean="0"/>
              <a:t>first</a:t>
            </a:r>
            <a:r>
              <a:rPr lang="en-IN" b="1" dirty="0" smtClean="0">
                <a:solidFill>
                  <a:srgbClr val="FF0000"/>
                </a:solidFill>
              </a:rPr>
              <a:t>.py </a:t>
            </a:r>
            <a:r>
              <a:rPr lang="en-IN" dirty="0" smtClean="0"/>
              <a:t>(Extensions for python programs will be .</a:t>
            </a:r>
            <a:r>
              <a:rPr lang="en-IN" dirty="0" err="1" smtClean="0"/>
              <a:t>py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 run the python file open command prompt and change directory to where your python file is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Next, run python command (python filename.py)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605" y="3418497"/>
            <a:ext cx="4047596" cy="97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197" y="4802189"/>
            <a:ext cx="5386917" cy="50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515509" y="2431038"/>
            <a:ext cx="40343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 World from python"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015516" y="243103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015516" y="210185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first.py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884333" y="204046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Python line does not end with </a:t>
            </a:r>
            <a:r>
              <a:rPr lang="en-IN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 animBg="1"/>
      <p:bldP spid="9" grpId="0" animBg="1"/>
      <p:bldP spid="11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Python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60825" y="812705"/>
          <a:ext cx="11413358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sz="1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Integer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Whole number such as 0,1,5,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-5 etc..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float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Numbers with decimal points such as 1.5, 7.9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, -8.2 etc..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String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str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Sequence of character (Ordered) such as “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”, ‘college’, “</a:t>
                      </a:r>
                      <a:r>
                        <a:rPr lang="gu-IN" sz="2000" dirty="0" smtClean="0">
                          <a:solidFill>
                            <a:schemeClr val="tx1"/>
                          </a:solidFill>
                        </a:rPr>
                        <a:t>રાજકોટ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” etc..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Boolean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bool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values indicating </a:t>
                      </a:r>
                      <a:r>
                        <a:rPr lang="en-US" sz="2000" b="1" baseline="0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ure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alse (T and F here are capital in python)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53734" y="3344636"/>
          <a:ext cx="11413358" cy="3215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Structures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list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Sequence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objects, will be represented with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square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</a:p>
                    <a:p>
                      <a:pPr algn="l"/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[ 18,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102.3 ]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err="1" smtClean="0"/>
                        <a:t>Tuple</a:t>
                      </a:r>
                      <a:endParaRPr lang="en-IN" sz="19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2"/>
                          </a:solidFill>
                        </a:rPr>
                        <a:t>tup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immutable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sequence of objects, will be represented with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( 18,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102.3 )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Set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collection of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objects, will be represented with the 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{ 18,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True, 102.3 }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Dictionary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dict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pair of objects , will be represented with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Example : { “college”: “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”,  “code”: “054” }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variable is a reserved memory location to store values.</a:t>
            </a:r>
          </a:p>
          <a:p>
            <a:r>
              <a:rPr lang="en-US" dirty="0" smtClean="0"/>
              <a:t>Unlike other programming languages, Python has no command for declaring a variable.</a:t>
            </a:r>
          </a:p>
          <a:p>
            <a:r>
              <a:rPr lang="en-US" dirty="0" smtClean="0"/>
              <a:t>A variable is created the moment you first assign a value to it.</a:t>
            </a:r>
          </a:p>
          <a:p>
            <a:r>
              <a:rPr lang="en-IN" dirty="0" smtClean="0"/>
              <a:t>Python uses Dynamic Typing so,</a:t>
            </a:r>
            <a:endParaRPr lang="en-US" dirty="0" smtClean="0"/>
          </a:p>
          <a:p>
            <a:pPr lvl="1"/>
            <a:r>
              <a:rPr lang="en-IN" dirty="0" smtClean="0"/>
              <a:t>We need not to specify the data types to the variable as it will internally assign the data type to the variable according to the value assigned.</a:t>
            </a:r>
          </a:p>
          <a:p>
            <a:pPr lvl="1"/>
            <a:r>
              <a:rPr lang="en-IN" dirty="0" smtClean="0"/>
              <a:t>we can also reassign the different data type to the same variable, variable data type will change to new data type automatically.</a:t>
            </a:r>
          </a:p>
          <a:p>
            <a:pPr lvl="1"/>
            <a:r>
              <a:rPr lang="en-IN" dirty="0" smtClean="0"/>
              <a:t>We can check the current data type of the variable with </a:t>
            </a:r>
            <a:r>
              <a:rPr lang="en-IN" b="1" dirty="0" smtClean="0"/>
              <a:t>type(</a:t>
            </a:r>
            <a:r>
              <a:rPr lang="en-IN" b="1" dirty="0" err="1" smtClean="0"/>
              <a:t>variablename</a:t>
            </a:r>
            <a:r>
              <a:rPr lang="en-IN" b="1" dirty="0" smtClean="0"/>
              <a:t>)</a:t>
            </a:r>
            <a:r>
              <a:rPr lang="en-IN" dirty="0" smtClean="0"/>
              <a:t> in-built function.</a:t>
            </a:r>
          </a:p>
          <a:p>
            <a:r>
              <a:rPr lang="en-IN" dirty="0" smtClean="0"/>
              <a:t>Rules for variable name</a:t>
            </a:r>
          </a:p>
          <a:p>
            <a:pPr lvl="1"/>
            <a:r>
              <a:rPr lang="en-IN" dirty="0" smtClean="0"/>
              <a:t>Name can not start with digit</a:t>
            </a:r>
          </a:p>
          <a:p>
            <a:pPr lvl="1"/>
            <a:r>
              <a:rPr lang="en-IN" dirty="0" smtClean="0"/>
              <a:t>Space not allowed</a:t>
            </a:r>
          </a:p>
          <a:p>
            <a:pPr lvl="1"/>
            <a:r>
              <a:rPr lang="en-IN" dirty="0" smtClean="0"/>
              <a:t>Can not contain special character</a:t>
            </a:r>
          </a:p>
          <a:p>
            <a:pPr lvl="1"/>
            <a:r>
              <a:rPr lang="en-IN" dirty="0" smtClean="0"/>
              <a:t>Python keywords not allowed</a:t>
            </a:r>
          </a:p>
          <a:p>
            <a:pPr lvl="1"/>
            <a:r>
              <a:rPr lang="en-IN" b="1" dirty="0" smtClean="0"/>
              <a:t>Should</a:t>
            </a:r>
            <a:r>
              <a:rPr lang="en-IN" dirty="0" smtClean="0"/>
              <a:t> be in lower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Python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9944"/>
            <a:ext cx="11929641" cy="5590565"/>
          </a:xfrm>
        </p:spPr>
        <p:txBody>
          <a:bodyPr/>
          <a:lstStyle/>
          <a:p>
            <a:r>
              <a:rPr lang="en-IN" dirty="0" smtClean="0"/>
              <a:t>Example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55170" y="1512070"/>
            <a:ext cx="847227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print(type(x))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123.456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insitute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of 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engneering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and technology"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print(type(x))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55177" y="1512070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55177" y="118288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2909" y="4475738"/>
            <a:ext cx="84722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python demo.py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2916" y="447573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2916" y="414655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Run in terminal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62019" y="5224040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int</a:t>
            </a:r>
            <a:endParaRPr lang="en-IN" sz="1600" b="1" dirty="0" smtClean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123.456</a:t>
            </a:r>
          </a:p>
          <a:p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Darshan</a:t>
            </a:r>
            <a:r>
              <a:rPr lang="en-IN" sz="1600" b="1" dirty="0" smtClean="0">
                <a:latin typeface="Consolas" pitchFamily="49" charset="0"/>
                <a:cs typeface="Consolas" panose="020B0609020204030204" pitchFamily="49" charset="0"/>
              </a:rPr>
              <a:t> institute of engineering and technology</a:t>
            </a:r>
          </a:p>
          <a:p>
            <a:r>
              <a:rPr lang="en-IN" sz="1600" b="1" dirty="0" err="1" smtClean="0">
                <a:latin typeface="Consolas" pitchFamily="49" charset="0"/>
                <a:cs typeface="Consolas" panose="020B0609020204030204" pitchFamily="49" charset="0"/>
              </a:rPr>
              <a:t>str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2026" y="52240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2026" y="489485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4584700" y="1803400"/>
            <a:ext cx="4889500" cy="482600"/>
          </a:xfrm>
          <a:prstGeom prst="borderCallout1">
            <a:avLst>
              <a:gd name="adj1" fmla="val 50329"/>
              <a:gd name="adj2" fmla="val -392"/>
              <a:gd name="adj3" fmla="val -22139"/>
              <a:gd name="adj4" fmla="val -5409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Reassign same variable to hold different data type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2"/>
          </p:cNvCxnSpPr>
          <p:nvPr/>
        </p:nvCxnSpPr>
        <p:spPr>
          <a:xfrm flipV="1">
            <a:off x="3594100" y="2044700"/>
            <a:ext cx="990600" cy="1193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  <p:bldP spid="13" grpId="0" build="p" animBg="1"/>
      <p:bldP spid="14" grpId="0" animBg="1"/>
      <p:bldP spid="15" grpId="0" animBg="1"/>
      <p:bldP spid="16" grpId="0" uiExpand="1" build="p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3596</Words>
  <Application>Microsoft Office PowerPoint</Application>
  <PresentationFormat>Widescreen</PresentationFormat>
  <Paragraphs>1145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Wingdings 3</vt:lpstr>
      <vt:lpstr>Consolas</vt:lpstr>
      <vt:lpstr>Roboto Condensed Light</vt:lpstr>
      <vt:lpstr>Calibri</vt:lpstr>
      <vt:lpstr>Wingdings 2</vt:lpstr>
      <vt:lpstr>Wingdings</vt:lpstr>
      <vt:lpstr>Roboto Condensed</vt:lpstr>
      <vt:lpstr>Segoe UI Black</vt:lpstr>
      <vt:lpstr>Arial</vt:lpstr>
      <vt:lpstr>Office Theme</vt:lpstr>
      <vt:lpstr>Unit-01  Overview of Python and Data Structure</vt:lpstr>
      <vt:lpstr>PowerPoint Presentation</vt:lpstr>
      <vt:lpstr>Introduction to Python</vt:lpstr>
      <vt:lpstr>Why Python?</vt:lpstr>
      <vt:lpstr>Installing Python</vt:lpstr>
      <vt:lpstr>Hello World using Python</vt:lpstr>
      <vt:lpstr>Data types in Python</vt:lpstr>
      <vt:lpstr>Variables in Python</vt:lpstr>
      <vt:lpstr>Example of Python variable</vt:lpstr>
      <vt:lpstr>String in python</vt:lpstr>
      <vt:lpstr>String functions in python </vt:lpstr>
      <vt:lpstr>String methods (cont.)</vt:lpstr>
      <vt:lpstr>String methods (cont.)</vt:lpstr>
      <vt:lpstr>String methods (cont.)</vt:lpstr>
      <vt:lpstr>String methods (cont.)</vt:lpstr>
      <vt:lpstr>String methods (cont.)</vt:lpstr>
      <vt:lpstr>String Slicing </vt:lpstr>
      <vt:lpstr>String print format</vt:lpstr>
      <vt:lpstr>String print format (cont.)</vt:lpstr>
      <vt:lpstr>Data structures in python</vt:lpstr>
      <vt:lpstr>List </vt:lpstr>
      <vt:lpstr>List methods</vt:lpstr>
      <vt:lpstr>List methods (cont.)</vt:lpstr>
      <vt:lpstr>List methods (cont.)</vt:lpstr>
      <vt:lpstr>Tuple</vt:lpstr>
      <vt:lpstr>Dictionary </vt:lpstr>
      <vt:lpstr>Dictionary methods</vt:lpstr>
      <vt:lpstr>Set</vt:lpstr>
      <vt:lpstr>Operators in python</vt:lpstr>
      <vt:lpstr>Arithmetic Operators</vt:lpstr>
      <vt:lpstr>Logical Operators</vt:lpstr>
      <vt:lpstr>Identity &amp; Member Operators</vt:lpstr>
      <vt:lpstr>If statement</vt:lpstr>
      <vt:lpstr>If else statement</vt:lpstr>
      <vt:lpstr>If, elif and else statement</vt:lpstr>
      <vt:lpstr>For loop in python</vt:lpstr>
      <vt:lpstr>For loop (tuple unpacking)</vt:lpstr>
      <vt:lpstr>While loop</vt:lpstr>
      <vt:lpstr>break, continue &amp; pass keywords</vt:lpstr>
      <vt:lpstr>Functions in python</vt:lpstr>
      <vt:lpstr>Function (cont.) (DOCSTRIGN &amp; return)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563</cp:revision>
  <dcterms:created xsi:type="dcterms:W3CDTF">2020-05-01T05:09:15Z</dcterms:created>
  <dcterms:modified xsi:type="dcterms:W3CDTF">2020-06-26T06:33:43Z</dcterms:modified>
</cp:coreProperties>
</file>