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308" r:id="rId2"/>
    <p:sldId id="352" r:id="rId3"/>
    <p:sldId id="310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3" r:id="rId14"/>
    <p:sldId id="362" r:id="rId15"/>
    <p:sldId id="364" r:id="rId16"/>
    <p:sldId id="365" r:id="rId17"/>
    <p:sldId id="366" r:id="rId18"/>
    <p:sldId id="367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oboto Condensed" panose="02000000000000000000" pitchFamily="2" charset="0"/>
      <p:regular r:id="rId25"/>
      <p:bold r:id="rId26"/>
      <p:italic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  <p:embeddedFont>
      <p:font typeface="Wingdings 3" panose="05040102010807070707" pitchFamily="18" charset="2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SGoNA1AQabZ/RLHcYQR9Aw==" hashData="HmMkTsk5Y9I9B2WFRSgUGuE1T9eOQgU4/a8x3BuQCyoNZV645XZyJ5bGcO45vRkmP04UWN78VPcN3/wmCLZga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B92"/>
    <a:srgbClr val="673BB7"/>
    <a:srgbClr val="607D8B"/>
    <a:srgbClr val="ED524F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71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1026" name="Picture 2" descr="C:\Users\Omen\Desktop\Python-Programming-Language-in-Data-Science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25598" y="2015064"/>
            <a:ext cx="3758417" cy="187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02 - Data Science and Python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02 – Data Science and Python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02 – Data Science and Python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02 – Data Science and Python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02 – Data Science and Python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02 – Data Science and Python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numpy.org/doc/stable/reference/routines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arjun.bala@darshan.ac.in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9624822202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</a:t>
            </a:r>
            <a:r>
              <a:rPr lang="en-IN" dirty="0" err="1"/>
              <a:t>Arjun</a:t>
            </a:r>
            <a:r>
              <a:rPr lang="en-IN" dirty="0"/>
              <a:t> V. </a:t>
            </a:r>
            <a:r>
              <a:rPr lang="en-IN" dirty="0" err="1"/>
              <a:t>Bala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Python for Data Science (PDS) (3150713)</a:t>
            </a:r>
            <a:endParaRPr lang="en-US" dirty="0"/>
          </a:p>
        </p:txBody>
      </p:sp>
      <p:pic>
        <p:nvPicPr>
          <p:cNvPr id="16" name="Picture Placeholder 15" descr="09CEAVB_19042019_063947AM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/>
          <a:stretch>
            <a:fillRect/>
          </a:stretch>
        </p:blipFill>
        <p:spPr/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Unit-02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Data Science </a:t>
            </a:r>
            <a:br>
              <a:rPr lang="en-US" dirty="0"/>
            </a:br>
            <a:r>
              <a:rPr lang="en-US" dirty="0"/>
              <a:t>&amp; Python</a:t>
            </a:r>
          </a:p>
        </p:txBody>
      </p:sp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the Python Ecosystem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need to load certain libraries in order to perform specific data science task in python.</a:t>
            </a:r>
          </a:p>
          <a:p>
            <a:r>
              <a:rPr lang="en-IN" dirty="0"/>
              <a:t>Following are the list of libraries which we are going to use in this subject.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Performing fundamental scientific computing using </a:t>
            </a:r>
            <a:r>
              <a:rPr lang="en-IN" b="1" dirty="0" err="1"/>
              <a:t>NumPy</a:t>
            </a:r>
            <a:endParaRPr lang="en-IN" b="1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Performing data analysis using </a:t>
            </a:r>
            <a:r>
              <a:rPr lang="en-IN" b="1" dirty="0"/>
              <a:t>pandas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Plotting the data using </a:t>
            </a:r>
            <a:r>
              <a:rPr lang="en-IN" b="1" dirty="0" err="1"/>
              <a:t>matplotlib</a:t>
            </a:r>
            <a:endParaRPr lang="en-IN" b="1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Accessing scientific tools using </a:t>
            </a:r>
            <a:r>
              <a:rPr lang="en-IN" b="1" dirty="0" err="1"/>
              <a:t>SciPy</a:t>
            </a:r>
            <a:endParaRPr lang="en-IN" b="1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Implementing machine learning using </a:t>
            </a:r>
            <a:r>
              <a:rPr lang="en-IN" b="1" dirty="0" err="1"/>
              <a:t>Scikit</a:t>
            </a:r>
            <a:r>
              <a:rPr lang="en-IN" b="1" dirty="0"/>
              <a:t>-learn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Going for deep learning with </a:t>
            </a:r>
            <a:r>
              <a:rPr lang="en-IN" b="1" dirty="0" err="1"/>
              <a:t>Keras</a:t>
            </a:r>
            <a:r>
              <a:rPr lang="en-IN" dirty="0"/>
              <a:t> and </a:t>
            </a:r>
            <a:r>
              <a:rPr lang="en-IN" b="1" dirty="0" err="1"/>
              <a:t>TensorFlow</a:t>
            </a:r>
            <a:endParaRPr lang="en-IN" b="1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Creating graphs with </a:t>
            </a:r>
            <a:r>
              <a:rPr lang="en-IN" b="1" dirty="0" err="1"/>
              <a:t>NetworkX</a:t>
            </a:r>
            <a:endParaRPr lang="en-IN" b="1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Parsing HTML documents using </a:t>
            </a:r>
            <a:r>
              <a:rPr lang="en-IN" b="1" dirty="0"/>
              <a:t>Beautiful Soup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1) </a:t>
            </a:r>
            <a:r>
              <a:rPr lang="en-IN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NumPy</a:t>
            </a:r>
            <a:r>
              <a:rPr lang="en-IN" dirty="0"/>
              <a:t> is used to perform fundamental scientific computing.</a:t>
            </a:r>
          </a:p>
          <a:p>
            <a:r>
              <a:rPr lang="en-IN" dirty="0" err="1"/>
              <a:t>NumPy</a:t>
            </a:r>
            <a:r>
              <a:rPr lang="en-IN" dirty="0"/>
              <a:t> library provides the means for performing n-dimensional array manipulation, which is critical for data science work.</a:t>
            </a:r>
          </a:p>
          <a:p>
            <a:r>
              <a:rPr lang="en-IN" dirty="0" err="1"/>
              <a:t>NumPy</a:t>
            </a:r>
            <a:r>
              <a:rPr lang="en-IN" dirty="0"/>
              <a:t> provides functions that include support for linear algebra, Fourier transformation, random-number generation and many more..</a:t>
            </a:r>
          </a:p>
          <a:p>
            <a:pPr>
              <a:buNone/>
            </a:pPr>
            <a:r>
              <a:rPr lang="en-IN" dirty="0"/>
              <a:t>	Explore listing of functions at </a:t>
            </a:r>
            <a:r>
              <a:rPr lang="en-US" dirty="0">
                <a:hlinkClick r:id="rId2"/>
              </a:rPr>
              <a:t>https://numpy.org/doc/stable/reference/routines.html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How to create NumPy arrays from scratch? - Towards Data Sci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3797" y="3636335"/>
            <a:ext cx="7324406" cy="2197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2)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is a fast, powerful, flexible and easy to use open source data analysis and manipulation tool, built on top of the Python programming language.</a:t>
            </a:r>
          </a:p>
          <a:p>
            <a:r>
              <a:rPr lang="en-US" dirty="0"/>
              <a:t>it offers data structures and operations for manipulating numerical tables and time series.</a:t>
            </a:r>
          </a:p>
          <a:p>
            <a:r>
              <a:rPr lang="en-IN" dirty="0"/>
              <a:t>The library is optimized to perform data science tasks especially fast and efficiently.</a:t>
            </a:r>
          </a:p>
          <a:p>
            <a:r>
              <a:rPr lang="en-IN" dirty="0"/>
              <a:t>The basic principle behind pandas is to provide data analysis and modelling support for Python that is similar to other languages such as R.</a:t>
            </a:r>
            <a:endParaRPr lang="en-US" dirty="0"/>
          </a:p>
        </p:txBody>
      </p:sp>
      <p:pic>
        <p:nvPicPr>
          <p:cNvPr id="35842" name="Picture 2" descr="pandas (software)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3601" y="3625703"/>
            <a:ext cx="6364799" cy="25724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3) </a:t>
            </a:r>
            <a:r>
              <a:rPr lang="en-IN" dirty="0" err="1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matplotlib</a:t>
            </a:r>
            <a:r>
              <a:rPr lang="en-IN" dirty="0"/>
              <a:t> library gives a MATLAB like interface for creating data presentations of the analysis.</a:t>
            </a:r>
          </a:p>
          <a:p>
            <a:r>
              <a:rPr lang="en-IN" dirty="0"/>
              <a:t>The library is initially limited to 2-D output, but it still provide means to express analysis graphically.</a:t>
            </a:r>
          </a:p>
          <a:p>
            <a:r>
              <a:rPr lang="en-IN" dirty="0"/>
              <a:t>Without this library we can not create output that people outside the data science community could easily understand.</a:t>
            </a:r>
            <a:endParaRPr lang="en-US" dirty="0"/>
          </a:p>
        </p:txBody>
      </p:sp>
      <p:pic>
        <p:nvPicPr>
          <p:cNvPr id="37890" name="Picture 2" descr="Matplotlib logo — Matplotlib 3.1.0 documen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9323" y="4327451"/>
            <a:ext cx="5593355" cy="11186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4) </a:t>
            </a:r>
            <a:r>
              <a:rPr lang="en-IN" dirty="0" err="1"/>
              <a:t>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SciPy</a:t>
            </a:r>
            <a:r>
              <a:rPr lang="en-IN" dirty="0"/>
              <a:t> stack contains a host of other libraries that we can also download separately.</a:t>
            </a:r>
          </a:p>
          <a:p>
            <a:r>
              <a:rPr lang="en-IN" dirty="0"/>
              <a:t>These libraries provide support for mathematics, science and engineering.</a:t>
            </a:r>
          </a:p>
          <a:p>
            <a:r>
              <a:rPr lang="en-IN" dirty="0"/>
              <a:t>When we obtain </a:t>
            </a:r>
            <a:r>
              <a:rPr lang="en-IN" dirty="0" err="1"/>
              <a:t>SciPy</a:t>
            </a:r>
            <a:r>
              <a:rPr lang="en-IN" dirty="0"/>
              <a:t>, we get a set of libraries designed to work together to create applications of various sorts, these libraries are</a:t>
            </a:r>
          </a:p>
          <a:p>
            <a:pPr lvl="1"/>
            <a:r>
              <a:rPr lang="en-IN" dirty="0" err="1"/>
              <a:t>NumPy</a:t>
            </a:r>
            <a:endParaRPr lang="en-IN" dirty="0"/>
          </a:p>
          <a:p>
            <a:pPr lvl="1"/>
            <a:r>
              <a:rPr lang="en-IN" dirty="0"/>
              <a:t>Pandas</a:t>
            </a:r>
          </a:p>
          <a:p>
            <a:pPr lvl="1"/>
            <a:r>
              <a:rPr lang="en-IN" dirty="0" err="1"/>
              <a:t>matplotlib</a:t>
            </a:r>
            <a:endParaRPr lang="en-IN" dirty="0"/>
          </a:p>
          <a:p>
            <a:pPr lvl="1"/>
            <a:r>
              <a:rPr lang="en-IN" dirty="0" err="1"/>
              <a:t>Jupeter</a:t>
            </a:r>
            <a:endParaRPr lang="en-IN" dirty="0"/>
          </a:p>
          <a:p>
            <a:pPr lvl="1"/>
            <a:r>
              <a:rPr lang="en-IN" dirty="0" err="1"/>
              <a:t>Sympy</a:t>
            </a:r>
            <a:endParaRPr lang="en-IN" dirty="0"/>
          </a:p>
          <a:p>
            <a:pPr lvl="1"/>
            <a:r>
              <a:rPr lang="en-IN"/>
              <a:t>Etc…..</a:t>
            </a:r>
            <a:endParaRPr lang="en-IN" dirty="0"/>
          </a:p>
          <a:p>
            <a:pPr lvl="1"/>
            <a:endParaRPr lang="en-US" dirty="0"/>
          </a:p>
        </p:txBody>
      </p:sp>
      <p:pic>
        <p:nvPicPr>
          <p:cNvPr id="36866" name="Picture 2" descr="SciPy and NumPy - Full Stack Pyth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7669" y="4486940"/>
            <a:ext cx="4596662" cy="1826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5) </a:t>
            </a:r>
            <a:r>
              <a:rPr lang="en-IN" dirty="0" err="1"/>
              <a:t>Scikit</a:t>
            </a:r>
            <a:r>
              <a:rPr lang="en-IN" dirty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Scikit</a:t>
            </a:r>
            <a:r>
              <a:rPr lang="en-IN" dirty="0"/>
              <a:t>-learn library is one of many </a:t>
            </a:r>
            <a:r>
              <a:rPr lang="en-IN" dirty="0" err="1"/>
              <a:t>Scikit</a:t>
            </a:r>
            <a:r>
              <a:rPr lang="en-IN" dirty="0"/>
              <a:t> libraries that build on the capabilities provided by </a:t>
            </a:r>
            <a:r>
              <a:rPr lang="en-IN" dirty="0" err="1"/>
              <a:t>NumPy</a:t>
            </a:r>
            <a:r>
              <a:rPr lang="en-IN" dirty="0"/>
              <a:t> and </a:t>
            </a:r>
            <a:r>
              <a:rPr lang="en-IN" dirty="0" err="1"/>
              <a:t>SciPy</a:t>
            </a:r>
            <a:r>
              <a:rPr lang="en-IN" dirty="0"/>
              <a:t> to allow Python developers to perform domain specific tasks.</a:t>
            </a:r>
          </a:p>
          <a:p>
            <a:r>
              <a:rPr lang="en-IN" dirty="0" err="1"/>
              <a:t>Scikit</a:t>
            </a:r>
            <a:r>
              <a:rPr lang="en-IN" dirty="0"/>
              <a:t>-learn library focuses on data mining and data analysis, it provides access to following sort of functionality:</a:t>
            </a:r>
          </a:p>
          <a:p>
            <a:pPr lvl="1"/>
            <a:r>
              <a:rPr lang="en-IN" dirty="0"/>
              <a:t>Classification</a:t>
            </a:r>
          </a:p>
          <a:p>
            <a:pPr lvl="1"/>
            <a:r>
              <a:rPr lang="en-IN" dirty="0"/>
              <a:t>Regression</a:t>
            </a:r>
          </a:p>
          <a:p>
            <a:pPr lvl="1"/>
            <a:r>
              <a:rPr lang="en-IN" dirty="0"/>
              <a:t>Clustering</a:t>
            </a:r>
          </a:p>
          <a:p>
            <a:pPr lvl="1"/>
            <a:r>
              <a:rPr lang="en-IN" dirty="0"/>
              <a:t>Dimensionality reduction</a:t>
            </a:r>
          </a:p>
          <a:p>
            <a:pPr lvl="1"/>
            <a:r>
              <a:rPr lang="en-IN" dirty="0"/>
              <a:t>Model selection</a:t>
            </a:r>
          </a:p>
          <a:p>
            <a:pPr lvl="1"/>
            <a:r>
              <a:rPr lang="en-IN" dirty="0"/>
              <a:t>Pre-processing</a:t>
            </a:r>
          </a:p>
          <a:p>
            <a:r>
              <a:rPr lang="en-IN" dirty="0" err="1"/>
              <a:t>Scikit</a:t>
            </a:r>
            <a:r>
              <a:rPr lang="en-IN" dirty="0"/>
              <a:t>-learn is the most important library we are going to learn in this subject</a:t>
            </a:r>
            <a:endParaRPr lang="en-US" dirty="0"/>
          </a:p>
        </p:txBody>
      </p:sp>
      <p:pic>
        <p:nvPicPr>
          <p:cNvPr id="38914" name="Picture 2" descr="scikit-learn-logo - Analytics Vidhy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0425" y="4659755"/>
            <a:ext cx="5391150" cy="1924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6) </a:t>
            </a:r>
            <a:r>
              <a:rPr lang="en-IN" dirty="0" err="1"/>
              <a:t>Keras</a:t>
            </a:r>
            <a:r>
              <a:rPr lang="en-IN" dirty="0"/>
              <a:t> and </a:t>
            </a:r>
            <a:r>
              <a:rPr lang="en-IN" dirty="0" err="1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Keras</a:t>
            </a:r>
            <a:r>
              <a:rPr lang="en-IN" dirty="0"/>
              <a:t> is an application programming interface (API) that is used to train deep learning models.</a:t>
            </a:r>
          </a:p>
          <a:p>
            <a:r>
              <a:rPr lang="en-IN" dirty="0"/>
              <a:t>An API often specifies a model for doing something, but it doesn’t provide an implementation.</a:t>
            </a:r>
          </a:p>
          <a:p>
            <a:r>
              <a:rPr lang="en-IN" dirty="0" err="1"/>
              <a:t>TensorFlow</a:t>
            </a:r>
            <a:r>
              <a:rPr lang="en-IN" dirty="0"/>
              <a:t> is an implementation for the </a:t>
            </a:r>
            <a:r>
              <a:rPr lang="en-IN" dirty="0" err="1"/>
              <a:t>keras</a:t>
            </a:r>
            <a:r>
              <a:rPr lang="en-IN" dirty="0"/>
              <a:t>, there are many other implementations for the </a:t>
            </a:r>
            <a:r>
              <a:rPr lang="en-IN" dirty="0" err="1"/>
              <a:t>keras</a:t>
            </a:r>
            <a:r>
              <a:rPr lang="en-IN" dirty="0"/>
              <a:t> like</a:t>
            </a:r>
          </a:p>
          <a:p>
            <a:pPr lvl="1"/>
            <a:r>
              <a:rPr lang="en-IN" dirty="0"/>
              <a:t>Microsoft’s cognitive Toolkit, CNKT</a:t>
            </a:r>
          </a:p>
          <a:p>
            <a:pPr lvl="1"/>
            <a:r>
              <a:rPr lang="en-IN" dirty="0" err="1"/>
              <a:t>Theano</a:t>
            </a:r>
            <a:endParaRPr lang="en-IN" dirty="0"/>
          </a:p>
        </p:txBody>
      </p:sp>
      <p:pic>
        <p:nvPicPr>
          <p:cNvPr id="39938" name="Picture 2" descr="TensorFlow 1.0 vs 2.0, Part 3: tf.keras - AI³ | Theory, Practice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7976" y="3874367"/>
            <a:ext cx="6796049" cy="20373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7) </a:t>
            </a:r>
            <a:r>
              <a:rPr lang="en-IN" dirty="0" err="1"/>
              <a:t>NetworkX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NetworkX</a:t>
            </a:r>
            <a:r>
              <a:rPr lang="en-US" dirty="0"/>
              <a:t> is a Python package for the creation, manipulation, and study of the structure, dynamics, and functions of complex networks (For example GPS setup to discover routes through city streets).</a:t>
            </a:r>
          </a:p>
          <a:p>
            <a:r>
              <a:rPr lang="en-IN" dirty="0" err="1"/>
              <a:t>NetworkX</a:t>
            </a:r>
            <a:r>
              <a:rPr lang="en-IN" dirty="0"/>
              <a:t> also provides the means to output the resulting analysis in a form that humans understand.</a:t>
            </a:r>
          </a:p>
          <a:p>
            <a:r>
              <a:rPr lang="en-IN" dirty="0"/>
              <a:t>Main advantage of using </a:t>
            </a:r>
            <a:r>
              <a:rPr lang="en-IN" dirty="0" err="1"/>
              <a:t>NetworkX</a:t>
            </a:r>
            <a:r>
              <a:rPr lang="en-IN" dirty="0"/>
              <a:t> is that nodes can be anything (including images) and edges can hold arbitrary data.</a:t>
            </a:r>
            <a:endParaRPr lang="en-US" dirty="0"/>
          </a:p>
        </p:txBody>
      </p:sp>
      <p:pic>
        <p:nvPicPr>
          <p:cNvPr id="40962" name="Picture 2" descr="NetworkX | Berkeley Institute for Data Scien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3862278"/>
            <a:ext cx="3810000" cy="2143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8) Beautiful 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Beautiful Soup is a Python package for parsing HTML and XML documents.</a:t>
            </a:r>
          </a:p>
          <a:p>
            <a:r>
              <a:rPr lang="en-US" dirty="0"/>
              <a:t>It creates a parse tree for parsed pages that can be used to extract data from HTML, which is useful for web scraping.</a:t>
            </a:r>
          </a:p>
          <a:p>
            <a:endParaRPr lang="en-US" dirty="0"/>
          </a:p>
        </p:txBody>
      </p:sp>
      <p:pic>
        <p:nvPicPr>
          <p:cNvPr id="41986" name="Picture 2" descr="Beautiful Soup 4 | Funth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4909" y="3312048"/>
            <a:ext cx="6362183" cy="27360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3" y="712385"/>
            <a:ext cx="968395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Core competencies of a data scientist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Creating the Data Science Pipeline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Why Python?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Understanding Python's Role in Data Science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Considering Speed of Execution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Using the Python Ecosystem for Data Science</a:t>
            </a:r>
          </a:p>
          <a:p>
            <a:pPr lvl="1" indent="446088">
              <a:buFont typeface="Wingdings" pitchFamily="2" charset="2"/>
              <a:buChar char="q"/>
            </a:pPr>
            <a:r>
              <a:rPr lang="en-US" sz="2000" dirty="0"/>
              <a:t>Performing fundamental scientific computing using </a:t>
            </a:r>
            <a:r>
              <a:rPr lang="en-US" sz="2000" b="1" dirty="0" err="1"/>
              <a:t>NumPy</a:t>
            </a:r>
            <a:endParaRPr lang="en-US" sz="2000" b="1" dirty="0"/>
          </a:p>
          <a:p>
            <a:pPr lvl="1" indent="446088">
              <a:buFont typeface="Wingdings" pitchFamily="2" charset="2"/>
              <a:buChar char="q"/>
            </a:pPr>
            <a:r>
              <a:rPr lang="en-US" sz="2000" dirty="0"/>
              <a:t>Performing data analysis using </a:t>
            </a:r>
            <a:r>
              <a:rPr lang="en-US" sz="2000" b="1" dirty="0"/>
              <a:t>pandas</a:t>
            </a:r>
          </a:p>
          <a:p>
            <a:pPr lvl="1" indent="446088">
              <a:buFont typeface="Wingdings" pitchFamily="2" charset="2"/>
              <a:buChar char="q"/>
            </a:pPr>
            <a:r>
              <a:rPr lang="en-US" sz="2000" dirty="0"/>
              <a:t>Accessing scientific tools using </a:t>
            </a:r>
            <a:r>
              <a:rPr lang="en-US" sz="2000" b="1" dirty="0" err="1"/>
              <a:t>SciPy</a:t>
            </a:r>
            <a:endParaRPr lang="en-US" sz="2000" b="1" dirty="0"/>
          </a:p>
          <a:p>
            <a:pPr lvl="1" indent="446088">
              <a:buFont typeface="Wingdings" pitchFamily="2" charset="2"/>
              <a:buChar char="q"/>
            </a:pPr>
            <a:r>
              <a:rPr lang="en-US" sz="2000" dirty="0"/>
              <a:t>Implementing machine learning using </a:t>
            </a:r>
            <a:r>
              <a:rPr lang="en-US" sz="2000" b="1" dirty="0" err="1"/>
              <a:t>Scikit</a:t>
            </a:r>
            <a:r>
              <a:rPr lang="en-US" sz="2000" b="1" dirty="0"/>
              <a:t>-learn</a:t>
            </a:r>
          </a:p>
          <a:p>
            <a:pPr lvl="1" indent="446088">
              <a:buFont typeface="Wingdings" pitchFamily="2" charset="2"/>
              <a:buChar char="q"/>
            </a:pPr>
            <a:r>
              <a:rPr lang="en-US" sz="2000" dirty="0"/>
              <a:t>Going for deep learning with </a:t>
            </a:r>
            <a:r>
              <a:rPr lang="en-US" sz="2000" b="1" dirty="0" err="1"/>
              <a:t>Keras</a:t>
            </a:r>
            <a:r>
              <a:rPr lang="en-US" sz="2000" dirty="0"/>
              <a:t> and </a:t>
            </a:r>
            <a:r>
              <a:rPr lang="en-US" sz="2000" b="1" dirty="0" err="1"/>
              <a:t>TensorFlow</a:t>
            </a:r>
            <a:endParaRPr lang="en-US" sz="2000" b="1" dirty="0"/>
          </a:p>
          <a:p>
            <a:pPr lvl="1" indent="446088">
              <a:buFont typeface="Wingdings" pitchFamily="2" charset="2"/>
              <a:buChar char="q"/>
            </a:pPr>
            <a:r>
              <a:rPr lang="en-US" sz="2000" dirty="0"/>
              <a:t>Plotting the data using </a:t>
            </a:r>
            <a:r>
              <a:rPr lang="en-US" sz="2000" b="1" dirty="0" err="1"/>
              <a:t>matplotlib</a:t>
            </a:r>
            <a:endParaRPr lang="en-US" sz="2000" b="1" dirty="0"/>
          </a:p>
          <a:p>
            <a:pPr lvl="1" indent="446088">
              <a:buFont typeface="Wingdings" pitchFamily="2" charset="2"/>
              <a:buChar char="q"/>
            </a:pPr>
            <a:r>
              <a:rPr lang="en-US" sz="2000" dirty="0"/>
              <a:t>Creating graphs with </a:t>
            </a:r>
            <a:r>
              <a:rPr lang="en-US" sz="2000" b="1" dirty="0" err="1"/>
              <a:t>NetworkX</a:t>
            </a:r>
            <a:endParaRPr lang="en-US" sz="2000" b="1" dirty="0"/>
          </a:p>
          <a:p>
            <a:pPr lvl="1" indent="446088">
              <a:buFont typeface="Wingdings" pitchFamily="2" charset="2"/>
              <a:buChar char="q"/>
            </a:pPr>
            <a:r>
              <a:rPr lang="en-US" sz="2000" dirty="0"/>
              <a:t>Parsing HTML documents using </a:t>
            </a:r>
            <a:r>
              <a:rPr lang="en-US" sz="2000" b="1" dirty="0"/>
              <a:t>Beautiful Soup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Core competencies of a data scientist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5675578"/>
          </a:xfrm>
        </p:spPr>
        <p:txBody>
          <a:bodyPr/>
          <a:lstStyle/>
          <a:p>
            <a:r>
              <a:rPr lang="en-US" dirty="0"/>
              <a:t>The Data Scientist requires knowledge of vast range of skills to perform required tasks.</a:t>
            </a:r>
          </a:p>
          <a:p>
            <a:r>
              <a:rPr lang="en-IN" dirty="0"/>
              <a:t>Most of the times data scientists work in a team to provide the best results, </a:t>
            </a:r>
          </a:p>
          <a:p>
            <a:pPr lvl="1"/>
            <a:r>
              <a:rPr lang="en-IN" dirty="0"/>
              <a:t>for example someone who is good at gathering data might team up with an analyst and some gifted in presenting information.</a:t>
            </a:r>
            <a:endParaRPr lang="en-US" dirty="0"/>
          </a:p>
          <a:p>
            <a:pPr lvl="1"/>
            <a:r>
              <a:rPr lang="en-IN" dirty="0"/>
              <a:t>It would be hard to find a single person with all the required skills.</a:t>
            </a:r>
          </a:p>
          <a:p>
            <a:r>
              <a:rPr lang="en-IN" dirty="0"/>
              <a:t>Below are the areas in which a data scientist could find opportunity</a:t>
            </a:r>
          </a:p>
          <a:p>
            <a:pPr lvl="1"/>
            <a:r>
              <a:rPr lang="en-IN" dirty="0"/>
              <a:t>Data Capture :</a:t>
            </a:r>
          </a:p>
          <a:p>
            <a:pPr lvl="2"/>
            <a:r>
              <a:rPr lang="en-IN" dirty="0"/>
              <a:t>Managing data source (i.e. database, </a:t>
            </a:r>
            <a:r>
              <a:rPr lang="en-IN" dirty="0" err="1"/>
              <a:t>exel</a:t>
            </a:r>
            <a:r>
              <a:rPr lang="en-IN" dirty="0"/>
              <a:t>, </a:t>
            </a:r>
            <a:r>
              <a:rPr lang="en-IN" dirty="0" err="1"/>
              <a:t>pdf</a:t>
            </a:r>
            <a:r>
              <a:rPr lang="en-IN" dirty="0"/>
              <a:t>, text etc…)</a:t>
            </a:r>
          </a:p>
          <a:p>
            <a:pPr lvl="2"/>
            <a:r>
              <a:rPr lang="en-IN" dirty="0"/>
              <a:t>Converting the unstructured data to structured data.</a:t>
            </a:r>
          </a:p>
          <a:p>
            <a:pPr lvl="1"/>
            <a:r>
              <a:rPr lang="en-IN" dirty="0"/>
              <a:t>Analysis :</a:t>
            </a:r>
          </a:p>
          <a:p>
            <a:pPr lvl="2"/>
            <a:r>
              <a:rPr lang="en-IN" dirty="0"/>
              <a:t>Knowledge of basic statistical tools.</a:t>
            </a:r>
          </a:p>
          <a:p>
            <a:pPr lvl="2"/>
            <a:r>
              <a:rPr lang="en-IN" dirty="0"/>
              <a:t>Use of specialized math tricks and algorithms.</a:t>
            </a:r>
          </a:p>
          <a:p>
            <a:pPr lvl="1"/>
            <a:r>
              <a:rPr lang="en-IN" dirty="0"/>
              <a:t>Presentations :</a:t>
            </a:r>
          </a:p>
          <a:p>
            <a:pPr lvl="2"/>
            <a:r>
              <a:rPr lang="en-IN" dirty="0"/>
              <a:t>Provide graphical presentations of the pattern.</a:t>
            </a:r>
          </a:p>
          <a:p>
            <a:pPr lvl="2"/>
            <a:r>
              <a:rPr lang="en-IN" dirty="0"/>
              <a:t>Represent the results of the data analysis to the end users.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Creating the Data Science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science pipeline requires the data scientist to follow particular steps in the preparation, analysis and presentation of the data.</a:t>
            </a:r>
            <a:endParaRPr lang="en-US" dirty="0"/>
          </a:p>
          <a:p>
            <a:r>
              <a:rPr lang="en-IN" dirty="0"/>
              <a:t>General steps in the pipeline are</a:t>
            </a:r>
          </a:p>
          <a:p>
            <a:pPr lvl="1"/>
            <a:r>
              <a:rPr lang="en-IN" dirty="0"/>
              <a:t>Preparing the data</a:t>
            </a:r>
          </a:p>
          <a:p>
            <a:pPr lvl="2"/>
            <a:r>
              <a:rPr lang="en-IN" dirty="0"/>
              <a:t>The data we access from various sources may not come directly in the structured format.</a:t>
            </a:r>
          </a:p>
          <a:p>
            <a:pPr lvl="2"/>
            <a:r>
              <a:rPr lang="en-IN" dirty="0"/>
              <a:t>We need to transform the data in the structured format.</a:t>
            </a:r>
          </a:p>
          <a:p>
            <a:pPr lvl="2"/>
            <a:r>
              <a:rPr lang="en-IN" dirty="0"/>
              <a:t>Transformation may require changing data types, order in which data appears and even the creation of missing data</a:t>
            </a:r>
          </a:p>
          <a:p>
            <a:pPr lvl="1"/>
            <a:r>
              <a:rPr lang="en-IN" dirty="0"/>
              <a:t>Performing data analysis</a:t>
            </a:r>
          </a:p>
          <a:p>
            <a:pPr lvl="2"/>
            <a:r>
              <a:rPr lang="en-IN" dirty="0"/>
              <a:t>Results of the data analysis should be provable and consistent.</a:t>
            </a:r>
          </a:p>
          <a:p>
            <a:pPr lvl="2"/>
            <a:r>
              <a:rPr lang="en-IN" dirty="0"/>
              <a:t>Some time single approach may not provide the desired output, we need to use multiple algorithms to get the result.</a:t>
            </a:r>
          </a:p>
          <a:p>
            <a:pPr lvl="2"/>
            <a:r>
              <a:rPr lang="en-IN" dirty="0"/>
              <a:t>The use of trial and error is part of the data science art.</a:t>
            </a:r>
          </a:p>
          <a:p>
            <a:pPr lvl="1"/>
            <a:r>
              <a:rPr lang="en-IN" dirty="0"/>
              <a:t>Learning from data</a:t>
            </a:r>
          </a:p>
          <a:p>
            <a:pPr lvl="2"/>
            <a:r>
              <a:rPr lang="en-IN" dirty="0"/>
              <a:t>As we iterate through various statistical analysis methods and apply algorithms to detect patterns, we begin learning from the data.</a:t>
            </a:r>
          </a:p>
          <a:p>
            <a:pPr lvl="2"/>
            <a:r>
              <a:rPr lang="en-IN" dirty="0"/>
              <a:t>The data might not tell the story that you originally thought it would.</a:t>
            </a:r>
          </a:p>
          <a:p>
            <a:pPr lvl="1"/>
            <a:r>
              <a:rPr lang="en-IN" dirty="0"/>
              <a:t>Visualizing</a:t>
            </a:r>
          </a:p>
          <a:p>
            <a:pPr lvl="1"/>
            <a:r>
              <a:rPr lang="en-IN" dirty="0"/>
              <a:t>Obtaining insights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35848"/>
            <a:ext cx="11929641" cy="5866971"/>
          </a:xfrm>
        </p:spPr>
        <p:txBody>
          <a:bodyPr/>
          <a:lstStyle/>
          <a:p>
            <a:r>
              <a:rPr lang="en-IN" sz="2200" dirty="0"/>
              <a:t>Python is the vision of a single person, Guido van </a:t>
            </a:r>
            <a:r>
              <a:rPr lang="en-IN" sz="2200" dirty="0" err="1"/>
              <a:t>Rossum</a:t>
            </a:r>
            <a:r>
              <a:rPr lang="en-IN" sz="2200" dirty="0"/>
              <a:t>, Guido started the language in December 1989 as a replacement for the ABC language.</a:t>
            </a:r>
          </a:p>
          <a:p>
            <a:r>
              <a:rPr lang="en-IN" sz="2200" dirty="0"/>
              <a:t>However, it far exceeds the ability to create applications of all types, and in contrast to ABC, boasts four programming styles (programming paradigms)</a:t>
            </a:r>
          </a:p>
          <a:p>
            <a:pPr marL="628650" lvl="1"/>
            <a:r>
              <a:rPr lang="en-IN" dirty="0"/>
              <a:t>Functional : </a:t>
            </a:r>
          </a:p>
          <a:p>
            <a:pPr marL="962025" lvl="2"/>
            <a:r>
              <a:rPr lang="en-IN" dirty="0"/>
              <a:t>Treats every statements as a mathematical equation and avoids any form of state or mutable data</a:t>
            </a:r>
          </a:p>
          <a:p>
            <a:pPr marL="962025" lvl="2"/>
            <a:r>
              <a:rPr lang="en-IN" dirty="0"/>
              <a:t>The main advantage of this approach is having no side effects to consider.</a:t>
            </a:r>
          </a:p>
          <a:p>
            <a:pPr marL="962025" lvl="2"/>
            <a:r>
              <a:rPr lang="en-IN" dirty="0"/>
              <a:t>This coding style lends itself better than the others to parallel processing because there is no state to consider.</a:t>
            </a:r>
          </a:p>
          <a:p>
            <a:pPr marL="962025" lvl="2"/>
            <a:r>
              <a:rPr lang="en-IN" dirty="0"/>
              <a:t>Many developers prefer this coding style for recursion and for lambda calculus.</a:t>
            </a:r>
          </a:p>
          <a:p>
            <a:pPr marL="628650" lvl="1"/>
            <a:r>
              <a:rPr lang="en-IN" dirty="0"/>
              <a:t>Imperative :</a:t>
            </a:r>
          </a:p>
          <a:p>
            <a:pPr marL="962025" lvl="2"/>
            <a:r>
              <a:rPr lang="en-IN" dirty="0"/>
              <a:t>Performs computations as a direct change to program state. </a:t>
            </a:r>
          </a:p>
          <a:p>
            <a:pPr marL="962025" lvl="2"/>
            <a:r>
              <a:rPr lang="en-IN" dirty="0"/>
              <a:t>This style is especially useful when manipulating data structures and produces elegant but simple code.</a:t>
            </a:r>
          </a:p>
          <a:p>
            <a:pPr marL="628650" lvl="1"/>
            <a:r>
              <a:rPr lang="en-IN" dirty="0"/>
              <a:t>Object-oriented :</a:t>
            </a:r>
          </a:p>
          <a:p>
            <a:pPr marL="962025" lvl="2"/>
            <a:r>
              <a:rPr lang="en-IN" dirty="0"/>
              <a:t>Relies on data fields that are treated as objects and manipulated only through prescribed methods.</a:t>
            </a:r>
          </a:p>
          <a:p>
            <a:pPr marL="962025" lvl="2"/>
            <a:r>
              <a:rPr lang="en-IN" dirty="0"/>
              <a:t>Python doesn’t fully support this coding form because it can’t implement features such as data hiding.</a:t>
            </a:r>
          </a:p>
          <a:p>
            <a:pPr marL="962025" lvl="2"/>
            <a:r>
              <a:rPr lang="en-IN" dirty="0"/>
              <a:t>This is useful coding style for complex applications because it supports encapsulation and polymorphism.</a:t>
            </a:r>
          </a:p>
          <a:p>
            <a:pPr marL="628650" lvl="1"/>
            <a:r>
              <a:rPr lang="en-IN" dirty="0"/>
              <a:t>Procedural : </a:t>
            </a:r>
          </a:p>
          <a:p>
            <a:pPr marL="962025" lvl="2"/>
            <a:r>
              <a:rPr lang="en-IN" dirty="0"/>
              <a:t>Treats tasks as step-by-step iterations where common tasks are placed in functions that are called as needed.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Python's Role in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a unique attribute and is easy to use when it comes to quantitative and analytical computing</a:t>
            </a:r>
          </a:p>
          <a:p>
            <a:r>
              <a:rPr lang="en-US" dirty="0"/>
              <a:t>Data Science Python is widely used and is a favorite tool along being a flexible and open sourced language.</a:t>
            </a:r>
          </a:p>
          <a:p>
            <a:r>
              <a:rPr lang="en-US" dirty="0"/>
              <a:t>Its massive libraries are used for data manipulation and are very easy to learn even for a beginner data analyst.</a:t>
            </a:r>
          </a:p>
          <a:p>
            <a:r>
              <a:rPr lang="en-US" dirty="0"/>
              <a:t>Apart from being an independent platform it also easily integrates with any existing infrastructure which can be used to solve the most complex problems.</a:t>
            </a:r>
          </a:p>
          <a:p>
            <a:r>
              <a:rPr lang="en-US" dirty="0"/>
              <a:t>Python is preferred over other data science tools because of following features,</a:t>
            </a:r>
          </a:p>
          <a:p>
            <a:pPr lvl="1"/>
            <a:r>
              <a:rPr lang="en-US" dirty="0"/>
              <a:t>Powerful and Easy to use</a:t>
            </a:r>
          </a:p>
          <a:p>
            <a:pPr lvl="1"/>
            <a:r>
              <a:rPr lang="en-IN" dirty="0"/>
              <a:t>Open Source</a:t>
            </a:r>
            <a:endParaRPr lang="en-US" dirty="0"/>
          </a:p>
          <a:p>
            <a:pPr lvl="1"/>
            <a:r>
              <a:rPr lang="en-US" dirty="0"/>
              <a:t>Choice of Libraries</a:t>
            </a:r>
          </a:p>
          <a:p>
            <a:pPr lvl="1"/>
            <a:r>
              <a:rPr lang="en-US" dirty="0"/>
              <a:t>Flexibility</a:t>
            </a:r>
          </a:p>
          <a:p>
            <a:pPr lvl="1"/>
            <a:r>
              <a:rPr lang="en-US" dirty="0"/>
              <a:t>Visualization and Graphics</a:t>
            </a:r>
          </a:p>
          <a:p>
            <a:pPr lvl="1"/>
            <a:r>
              <a:rPr lang="en-IN" dirty="0"/>
              <a:t>Well supported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Considering Speed of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Analysis takes considerable processing power.</a:t>
            </a:r>
          </a:p>
          <a:p>
            <a:r>
              <a:rPr lang="en-IN" dirty="0"/>
              <a:t>The dataset are so large that you can bog down even an incredibly powerful system.</a:t>
            </a:r>
          </a:p>
          <a:p>
            <a:r>
              <a:rPr lang="en-IN" dirty="0"/>
              <a:t>Following factors control the speed of execution for data science application</a:t>
            </a:r>
          </a:p>
          <a:p>
            <a:pPr lvl="1"/>
            <a:r>
              <a:rPr lang="en-IN" dirty="0"/>
              <a:t>Dataset Size</a:t>
            </a:r>
          </a:p>
          <a:p>
            <a:pPr lvl="1"/>
            <a:r>
              <a:rPr lang="en-IN" dirty="0"/>
              <a:t>Loading Technique</a:t>
            </a:r>
          </a:p>
          <a:p>
            <a:pPr lvl="1"/>
            <a:r>
              <a:rPr lang="en-IN" dirty="0"/>
              <a:t>Coding Style</a:t>
            </a:r>
          </a:p>
          <a:p>
            <a:pPr lvl="1"/>
            <a:r>
              <a:rPr lang="en-IN" dirty="0"/>
              <a:t>Machine capabilities</a:t>
            </a:r>
          </a:p>
          <a:p>
            <a:pPr lvl="1"/>
            <a:r>
              <a:rPr lang="en-IN" dirty="0"/>
              <a:t>Analysis Algorithm </a:t>
            </a:r>
          </a:p>
          <a:p>
            <a:r>
              <a:rPr lang="en-IN" dirty="0"/>
              <a:t>We will explore all factors in details in following couple of slides.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Considering Speed of Execution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Dataset size : </a:t>
            </a:r>
          </a:p>
          <a:p>
            <a:pPr lvl="1"/>
            <a:r>
              <a:rPr lang="en-IN" dirty="0"/>
              <a:t>Data science relies on huge datasets in many cases.</a:t>
            </a:r>
          </a:p>
          <a:p>
            <a:pPr lvl="1"/>
            <a:r>
              <a:rPr lang="en-IN" dirty="0"/>
              <a:t>The application type determines the size of dataset in part, but dataset size also relies on the size of the source data.</a:t>
            </a:r>
          </a:p>
          <a:p>
            <a:pPr lvl="1"/>
            <a:r>
              <a:rPr lang="en-IN" dirty="0"/>
              <a:t>Underestimating the effect of dataset size is deadly in data science applications, especially those that need to operate in real time (such as self-driving cars).</a:t>
            </a:r>
          </a:p>
          <a:p>
            <a:r>
              <a:rPr lang="en-IN" dirty="0"/>
              <a:t>Loading technique :</a:t>
            </a:r>
          </a:p>
          <a:p>
            <a:pPr lvl="1"/>
            <a:r>
              <a:rPr lang="en-IN" dirty="0"/>
              <a:t>The method we use to load data for analysis is critical, and we should always use the fastest one even if it means upgrading the hardware to do so.</a:t>
            </a:r>
          </a:p>
          <a:p>
            <a:pPr lvl="1"/>
            <a:r>
              <a:rPr lang="en-IN" dirty="0"/>
              <a:t>Working with data in memory is always faster than working with data stored on disk.</a:t>
            </a:r>
          </a:p>
          <a:p>
            <a:pPr lvl="1"/>
            <a:r>
              <a:rPr lang="en-IN" dirty="0"/>
              <a:t>Accessing local data is always faster than accessing it across a network.</a:t>
            </a:r>
          </a:p>
          <a:p>
            <a:pPr lvl="1"/>
            <a:r>
              <a:rPr lang="en-IN" dirty="0"/>
              <a:t>Performing data science tasks that rely on network is probably the slowest method of 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Considering Speed of Execution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Coding Style :</a:t>
            </a:r>
          </a:p>
          <a:p>
            <a:pPr lvl="1"/>
            <a:r>
              <a:rPr lang="en-IN" dirty="0"/>
              <a:t>Anyone can create a slow application using any programming language by employing coding techniques that don’t make the best use of programming language functionality.</a:t>
            </a:r>
          </a:p>
          <a:p>
            <a:pPr lvl="1"/>
            <a:r>
              <a:rPr lang="en-IN" dirty="0"/>
              <a:t>To create fast data science applications, you must use best-of-method coding techniques.</a:t>
            </a:r>
          </a:p>
          <a:p>
            <a:r>
              <a:rPr lang="en-IN" dirty="0"/>
              <a:t>Machine Capability :</a:t>
            </a:r>
          </a:p>
          <a:p>
            <a:pPr lvl="1"/>
            <a:r>
              <a:rPr lang="en-IN" dirty="0"/>
              <a:t>Running data science applications on a memory-constrained system with a slower processor is impossible.</a:t>
            </a:r>
          </a:p>
          <a:p>
            <a:pPr lvl="1"/>
            <a:r>
              <a:rPr lang="en-IN" dirty="0"/>
              <a:t>The system you use needs to have the best hardware you can afford.</a:t>
            </a:r>
          </a:p>
          <a:p>
            <a:pPr lvl="1"/>
            <a:r>
              <a:rPr lang="en-IN" dirty="0"/>
              <a:t>Given that data science applications are both processor and disk bound, you can’t really cut corners in any area and expect great results.</a:t>
            </a:r>
          </a:p>
          <a:p>
            <a:r>
              <a:rPr lang="en-IN" dirty="0"/>
              <a:t>Analysis Algorithm :</a:t>
            </a:r>
          </a:p>
          <a:p>
            <a:pPr lvl="1"/>
            <a:r>
              <a:rPr lang="en-IN" dirty="0"/>
              <a:t>The algorithm you use determines the kind of result you obtain and controls execution speed.</a:t>
            </a:r>
          </a:p>
          <a:p>
            <a:pPr lvl="1"/>
            <a:r>
              <a:rPr lang="en-IN" dirty="0"/>
              <a:t>We must experiment to find the best algorithm for particular dataset.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2678</TotalTime>
  <Words>1742</Words>
  <Application>Microsoft Office PowerPoint</Application>
  <PresentationFormat>Widescreen</PresentationFormat>
  <Paragraphs>173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Roboto Condensed Light</vt:lpstr>
      <vt:lpstr>Wingdings</vt:lpstr>
      <vt:lpstr>Calibri</vt:lpstr>
      <vt:lpstr>Roboto Condensed</vt:lpstr>
      <vt:lpstr>Wingdings 3</vt:lpstr>
      <vt:lpstr>Arial</vt:lpstr>
      <vt:lpstr>Office Theme</vt:lpstr>
      <vt:lpstr>Unit-02  Data Science  &amp; Python</vt:lpstr>
      <vt:lpstr>PowerPoint Presentation</vt:lpstr>
      <vt:lpstr>Core competencies of a data scientist</vt:lpstr>
      <vt:lpstr>Creating the Data Science Pipeline</vt:lpstr>
      <vt:lpstr>Why Python?</vt:lpstr>
      <vt:lpstr>Understanding Python's Role in Data Science</vt:lpstr>
      <vt:lpstr>Considering Speed of Execution</vt:lpstr>
      <vt:lpstr>Considering Speed of Execution (Cont.)</vt:lpstr>
      <vt:lpstr>Considering Speed of Execution (Cont.)</vt:lpstr>
      <vt:lpstr>Using the Python Ecosystem for Data Science</vt:lpstr>
      <vt:lpstr>1) NumPy</vt:lpstr>
      <vt:lpstr>2) pandas</vt:lpstr>
      <vt:lpstr>3) matplotlib</vt:lpstr>
      <vt:lpstr>4) SciPy</vt:lpstr>
      <vt:lpstr>5) Scikit-learn</vt:lpstr>
      <vt:lpstr>6) Keras and TensorFlow</vt:lpstr>
      <vt:lpstr>7) NetworkX</vt:lpstr>
      <vt:lpstr>8) Beautiful Soup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Naimish Vadodariya</cp:lastModifiedBy>
  <cp:revision>620</cp:revision>
  <dcterms:created xsi:type="dcterms:W3CDTF">2020-05-01T05:09:15Z</dcterms:created>
  <dcterms:modified xsi:type="dcterms:W3CDTF">2020-07-24T05:16:17Z</dcterms:modified>
</cp:coreProperties>
</file>