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2"/>
  </p:notesMasterIdLst>
  <p:sldIdLst>
    <p:sldId id="308" r:id="rId2"/>
    <p:sldId id="352" r:id="rId3"/>
    <p:sldId id="353" r:id="rId4"/>
    <p:sldId id="354" r:id="rId5"/>
    <p:sldId id="355" r:id="rId6"/>
    <p:sldId id="356" r:id="rId7"/>
    <p:sldId id="358" r:id="rId8"/>
    <p:sldId id="359" r:id="rId9"/>
    <p:sldId id="360" r:id="rId10"/>
    <p:sldId id="383" r:id="rId11"/>
    <p:sldId id="361" r:id="rId12"/>
    <p:sldId id="362" r:id="rId13"/>
    <p:sldId id="363" r:id="rId14"/>
    <p:sldId id="364" r:id="rId15"/>
    <p:sldId id="366" r:id="rId16"/>
    <p:sldId id="365" r:id="rId17"/>
    <p:sldId id="367" r:id="rId18"/>
    <p:sldId id="368" r:id="rId19"/>
    <p:sldId id="369" r:id="rId20"/>
    <p:sldId id="370" r:id="rId21"/>
    <p:sldId id="371" r:id="rId22"/>
    <p:sldId id="373" r:id="rId23"/>
    <p:sldId id="372" r:id="rId24"/>
    <p:sldId id="376" r:id="rId25"/>
    <p:sldId id="374" r:id="rId26"/>
    <p:sldId id="375" r:id="rId27"/>
    <p:sldId id="377" r:id="rId28"/>
    <p:sldId id="378" r:id="rId29"/>
    <p:sldId id="379" r:id="rId30"/>
    <p:sldId id="380" r:id="rId31"/>
    <p:sldId id="381" r:id="rId32"/>
    <p:sldId id="384" r:id="rId33"/>
    <p:sldId id="382" r:id="rId34"/>
    <p:sldId id="386" r:id="rId35"/>
    <p:sldId id="387" r:id="rId36"/>
    <p:sldId id="388" r:id="rId37"/>
    <p:sldId id="389" r:id="rId38"/>
    <p:sldId id="392" r:id="rId39"/>
    <p:sldId id="390" r:id="rId40"/>
    <p:sldId id="391" r:id="rId41"/>
    <p:sldId id="422" r:id="rId42"/>
    <p:sldId id="395" r:id="rId43"/>
    <p:sldId id="394" r:id="rId44"/>
    <p:sldId id="396" r:id="rId45"/>
    <p:sldId id="397" r:id="rId46"/>
    <p:sldId id="398" r:id="rId47"/>
    <p:sldId id="399" r:id="rId48"/>
    <p:sldId id="401" r:id="rId49"/>
    <p:sldId id="402" r:id="rId50"/>
    <p:sldId id="403" r:id="rId51"/>
    <p:sldId id="404" r:id="rId52"/>
    <p:sldId id="405" r:id="rId53"/>
    <p:sldId id="406" r:id="rId54"/>
    <p:sldId id="400" r:id="rId55"/>
    <p:sldId id="407" r:id="rId56"/>
    <p:sldId id="408" r:id="rId57"/>
    <p:sldId id="409" r:id="rId58"/>
    <p:sldId id="410" r:id="rId59"/>
    <p:sldId id="411" r:id="rId60"/>
    <p:sldId id="412" r:id="rId61"/>
    <p:sldId id="413" r:id="rId62"/>
    <p:sldId id="415" r:id="rId63"/>
    <p:sldId id="416" r:id="rId64"/>
    <p:sldId id="414" r:id="rId65"/>
    <p:sldId id="417" r:id="rId66"/>
    <p:sldId id="423" r:id="rId67"/>
    <p:sldId id="418" r:id="rId68"/>
    <p:sldId id="419" r:id="rId69"/>
    <p:sldId id="420" r:id="rId70"/>
    <p:sldId id="421" r:id="rId71"/>
  </p:sldIdLst>
  <p:sldSz cx="12192000" cy="6858000"/>
  <p:notesSz cx="6858000" cy="9144000"/>
  <p:embeddedFontLst>
    <p:embeddedFont>
      <p:font typeface="Wingdings 2" panose="05020102010507070707" pitchFamily="18" charset="2"/>
      <p:regular r:id="rId73"/>
    </p:embeddedFont>
    <p:embeddedFont>
      <p:font typeface="Roboto Condensed" panose="02000000000000000000" pitchFamily="2" charset="0"/>
      <p:regular r:id="rId74"/>
      <p:bold r:id="rId75"/>
      <p:italic r:id="rId76"/>
      <p:boldItalic r:id="rId77"/>
    </p:embeddedFont>
    <p:embeddedFont>
      <p:font typeface="Wingdings 3" panose="05040102010807070707" pitchFamily="18" charset="2"/>
      <p:regular r:id="rId78"/>
    </p:embeddedFont>
    <p:embeddedFont>
      <p:font typeface="Roboto Condensed Light" panose="02000000000000000000" pitchFamily="2" charset="0"/>
      <p:regular r:id="rId79"/>
      <p:italic r:id="rId80"/>
    </p:embeddedFont>
    <p:embeddedFont>
      <p:font typeface="Segoe UI Black" panose="020B0A02040204020203" pitchFamily="34" charset="0"/>
      <p:bold r:id="rId81"/>
      <p:boldItalic r:id="rId82"/>
    </p:embeddedFont>
    <p:embeddedFont>
      <p:font typeface="Consolas" panose="020B0609020204030204" pitchFamily="49" charset="0"/>
      <p:regular r:id="rId83"/>
      <p:bold r:id="rId84"/>
      <p:italic r:id="rId85"/>
      <p:boldItalic r:id="rId86"/>
    </p:embeddedFont>
    <p:embeddedFont>
      <p:font typeface="Bahnschrift Light" panose="020B0604020202020204" charset="0"/>
      <p:regular r:id="rId87"/>
    </p:embeddedFont>
    <p:embeddedFont>
      <p:font typeface="Calibri" panose="020F0502020204030204" pitchFamily="34" charset="0"/>
      <p:regular r:id="rId88"/>
      <p:bold r:id="rId89"/>
      <p:italic r:id="rId90"/>
      <p:boldItalic r:id="rId9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UvUCAVga6z8H+lAuefv9g==" hashData="tKiw/0IE1z+K6WUhQ+sB64gJam8W0M1Y2huirw9v+vF8rlSEGFFqmG2vatFZ18DSW2g7oNKGOq/WF0L6XGO/i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2.fntdata"/><Relationship Id="rId89" Type="http://schemas.openxmlformats.org/officeDocument/2006/relationships/font" Target="fonts/font1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4.xml"/><Relationship Id="rId90" Type="http://schemas.openxmlformats.org/officeDocument/2006/relationships/font" Target="fonts/font18.fntdata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openxmlformats.org/officeDocument/2006/relationships/font" Target="fonts/font13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font" Target="fonts/font11.fntdata"/><Relationship Id="rId88" Type="http://schemas.openxmlformats.org/officeDocument/2006/relationships/font" Target="fonts/font16.fntdata"/><Relationship Id="rId9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Relationship Id="rId86" Type="http://schemas.openxmlformats.org/officeDocument/2006/relationships/font" Target="fonts/font14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5.fntdata"/><Relationship Id="rId61" Type="http://schemas.openxmlformats.org/officeDocument/2006/relationships/slide" Target="slides/slide60.xml"/><Relationship Id="rId82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20-Nov-20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1026" name="Picture 2" descr="C:\Users\Omen\Desktop\Python-Programming-Language-in-Data-Science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5598" y="2015064"/>
            <a:ext cx="3758417" cy="187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03 - Capturing, Preparing and Working with Data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Capturing, Preparing and Working with Data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Capturing, Preparing and Working with Data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Capturing, Preparing and Working with Data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Capturing, Preparing and Working with Data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Capturing, Preparing and Working with Data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Arjun</a:t>
            </a:r>
            <a:r>
              <a:rPr lang="en-IN" dirty="0" smtClean="0"/>
              <a:t> V. </a:t>
            </a:r>
            <a:r>
              <a:rPr lang="en-IN" dirty="0" err="1" smtClean="0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Python for Data Science (PDS) (3150713)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463" y="1122364"/>
            <a:ext cx="8052882" cy="2578780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Capturing, Preparing and Working with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Arjun</a:t>
            </a:r>
            <a:r>
              <a:rPr lang="en-IN" dirty="0" smtClean="0"/>
              <a:t> V. </a:t>
            </a:r>
            <a:r>
              <a:rPr lang="en-IN" dirty="0" err="1" smtClean="0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Python for Data Science (PDS) (3150713)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463" y="1122364"/>
            <a:ext cx="8052882" cy="2578780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Unit-03.01</a:t>
            </a:r>
            <a:r>
              <a:rPr lang="en-US" dirty="0"/>
              <a:t/>
            </a:r>
            <a:br>
              <a:rPr lang="en-US" dirty="0"/>
            </a:br>
            <a:r>
              <a:rPr lang="en-US" sz="5400" b="0" dirty="0" smtClean="0"/>
              <a:t>Lets Learn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NumPy</a:t>
            </a:r>
            <a:r>
              <a:rPr lang="en-IN" dirty="0" smtClean="0"/>
              <a:t> (Numeric Python) is a Python library to manipulate arrays.</a:t>
            </a:r>
          </a:p>
          <a:p>
            <a:r>
              <a:rPr lang="en-IN" dirty="0" smtClean="0"/>
              <a:t>Almost all the libraries in python rely on </a:t>
            </a:r>
            <a:r>
              <a:rPr lang="en-IN" dirty="0" err="1" smtClean="0"/>
              <a:t>NumPy</a:t>
            </a:r>
            <a:r>
              <a:rPr lang="en-IN" dirty="0" smtClean="0"/>
              <a:t> as one of their main building block.</a:t>
            </a:r>
          </a:p>
          <a:p>
            <a:r>
              <a:rPr lang="en-IN" dirty="0" err="1" smtClean="0"/>
              <a:t>NumPy</a:t>
            </a:r>
            <a:r>
              <a:rPr lang="en-IN" dirty="0" smtClean="0"/>
              <a:t> provides functions for domains like Algebra, Fourier transform etc..</a:t>
            </a:r>
          </a:p>
          <a:p>
            <a:r>
              <a:rPr lang="en-IN" dirty="0" err="1" smtClean="0"/>
              <a:t>NumPy</a:t>
            </a:r>
            <a:r>
              <a:rPr lang="en-IN" dirty="0" smtClean="0"/>
              <a:t> is incredibly fast as it has bindings to C libraries.</a:t>
            </a:r>
          </a:p>
          <a:p>
            <a:r>
              <a:rPr lang="en-IN" dirty="0" smtClean="0"/>
              <a:t>Install :</a:t>
            </a:r>
          </a:p>
          <a:p>
            <a:pPr lvl="1"/>
            <a:r>
              <a:rPr lang="en-IN" sz="2400" dirty="0" err="1" smtClean="0"/>
              <a:t>conda</a:t>
            </a:r>
            <a:r>
              <a:rPr lang="en-IN" sz="2400" dirty="0" smtClean="0"/>
              <a:t> install </a:t>
            </a:r>
            <a:r>
              <a:rPr lang="en-IN" sz="2400" dirty="0" err="1" smtClean="0"/>
              <a:t>numpy</a:t>
            </a:r>
            <a:r>
              <a:rPr lang="en-IN" sz="2400" dirty="0" smtClean="0"/>
              <a:t> </a:t>
            </a:r>
          </a:p>
          <a:p>
            <a:pPr lvl="1"/>
            <a:r>
              <a:rPr lang="en-IN" sz="2400" dirty="0" smtClean="0"/>
              <a:t>pip install </a:t>
            </a:r>
            <a:r>
              <a:rPr lang="en-IN" sz="2400" dirty="0" err="1" smtClean="0"/>
              <a:t>numpy</a:t>
            </a:r>
            <a:endParaRPr lang="en-I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0754" y="34662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NumPy</a:t>
            </a:r>
            <a:r>
              <a:rPr lang="en-IN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object defined in </a:t>
            </a:r>
            <a:r>
              <a:rPr lang="en-US" dirty="0" err="1" smtClean="0"/>
              <a:t>NumPy</a:t>
            </a:r>
            <a:r>
              <a:rPr lang="en-US" dirty="0" smtClean="0"/>
              <a:t> is an N-dimensional array type called </a:t>
            </a:r>
            <a:r>
              <a:rPr lang="en-US" b="1" dirty="0" err="1" smtClean="0"/>
              <a:t>ndarray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describes the </a:t>
            </a:r>
            <a:r>
              <a:rPr lang="en-US" b="1" dirty="0" smtClean="0"/>
              <a:t>collection</a:t>
            </a:r>
            <a:r>
              <a:rPr lang="en-US" dirty="0" smtClean="0"/>
              <a:t> of </a:t>
            </a:r>
            <a:r>
              <a:rPr lang="en-US" b="1" dirty="0" smtClean="0"/>
              <a:t>items</a:t>
            </a:r>
            <a:r>
              <a:rPr lang="en-US" dirty="0" smtClean="0"/>
              <a:t> of the </a:t>
            </a:r>
            <a:r>
              <a:rPr lang="en-US" b="1" dirty="0" smtClean="0"/>
              <a:t>same type</a:t>
            </a:r>
            <a:r>
              <a:rPr lang="en-US" dirty="0" smtClean="0"/>
              <a:t>, Items in the collection can be accessed using a </a:t>
            </a:r>
            <a:r>
              <a:rPr lang="en-US" b="1" dirty="0" smtClean="0"/>
              <a:t>zero-based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instance of </a:t>
            </a:r>
            <a:r>
              <a:rPr lang="en-US" b="1" dirty="0" err="1" smtClean="0"/>
              <a:t>ndarray</a:t>
            </a:r>
            <a:r>
              <a:rPr lang="en-US" dirty="0" smtClean="0"/>
              <a:t> class can be constructed in many different ways, the basic </a:t>
            </a:r>
            <a:r>
              <a:rPr lang="en-US" dirty="0" err="1" smtClean="0"/>
              <a:t>ndarray</a:t>
            </a:r>
            <a:r>
              <a:rPr lang="en-US" dirty="0" smtClean="0"/>
              <a:t> can be created as below.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22641" y="3362618"/>
            <a:ext cx="652674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</a:rPr>
              <a:t>a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np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array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list | </a:t>
            </a:r>
            <a:r>
              <a:rPr lang="en-US" dirty="0" err="1" smtClean="0">
                <a:solidFill>
                  <a:srgbClr val="BA2121"/>
                </a:solidFill>
                <a:latin typeface="Consolas" pitchFamily="49" charset="0"/>
              </a:rPr>
              <a:t>tuple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 | set | </a:t>
            </a:r>
            <a:r>
              <a:rPr lang="en-US" dirty="0" err="1" smtClean="0">
                <a:solidFill>
                  <a:srgbClr val="BA2121"/>
                </a:solidFill>
                <a:latin typeface="Consolas" pitchFamily="49" charset="0"/>
              </a:rPr>
              <a:t>dict</a:t>
            </a:r>
            <a:r>
              <a:rPr lang="en-US" dirty="0" smtClean="0">
                <a:latin typeface="Consolas" pitchFamily="49" charset="0"/>
              </a:rPr>
              <a:t>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03343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586717"/>
            <a:ext cx="58247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a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np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array</a:t>
            </a:r>
            <a:r>
              <a:rPr lang="en-US" dirty="0" smtClean="0">
                <a:latin typeface="Consolas" pitchFamily="49" charset="0"/>
              </a:rPr>
              <a:t>([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 smtClean="0">
                <a:solidFill>
                  <a:srgbClr val="BA2121"/>
                </a:solidFill>
                <a:latin typeface="Consolas" pitchFamily="49" charset="0"/>
              </a:rPr>
              <a:t>darshan'</a:t>
            </a:r>
            <a:r>
              <a:rPr lang="en-US" dirty="0" err="1" smtClean="0">
                <a:latin typeface="Consolas" pitchFamily="49" charset="0"/>
              </a:rPr>
              <a:t>,</a:t>
            </a:r>
            <a:r>
              <a:rPr lang="en-US" dirty="0" err="1" smtClean="0">
                <a:solidFill>
                  <a:srgbClr val="BA2121"/>
                </a:solidFill>
                <a:latin typeface="Consolas" pitchFamily="49" charset="0"/>
              </a:rPr>
              <a:t>'Insitute'</a:t>
            </a:r>
            <a:r>
              <a:rPr lang="en-US" dirty="0" err="1" smtClean="0">
                <a:latin typeface="Consolas" pitchFamily="49" charset="0"/>
              </a:rPr>
              <a:t>,</a:t>
            </a:r>
            <a:r>
              <a:rPr lang="en-US" dirty="0" err="1" smtClean="0">
                <a:solidFill>
                  <a:srgbClr val="BA2121"/>
                </a:solidFill>
                <a:latin typeface="Consolas" pitchFamily="49" charset="0"/>
              </a:rPr>
              <a:t>'rajkot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])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type</a:t>
            </a:r>
            <a:r>
              <a:rPr lang="en-US" dirty="0" smtClean="0">
                <a:latin typeface="Consolas" pitchFamily="49" charset="0"/>
              </a:rPr>
              <a:t>(a))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(a)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586717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25753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numpyarray.py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65209" y="4588906"/>
            <a:ext cx="494958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&lt;class '</a:t>
            </a:r>
            <a:r>
              <a:rPr lang="en-US" dirty="0" err="1" smtClean="0">
                <a:latin typeface="Consolas" pitchFamily="49" charset="0"/>
              </a:rPr>
              <a:t>numpy.ndarray</a:t>
            </a:r>
            <a:r>
              <a:rPr lang="en-US" dirty="0" smtClean="0">
                <a:latin typeface="Consolas" pitchFamily="49" charset="0"/>
              </a:rPr>
              <a:t>'&gt; 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['</a:t>
            </a:r>
            <a:r>
              <a:rPr lang="en-US" dirty="0" err="1" smtClean="0">
                <a:latin typeface="Consolas" pitchFamily="49" charset="0"/>
              </a:rPr>
              <a:t>darshan</a:t>
            </a:r>
            <a:r>
              <a:rPr lang="en-US" dirty="0" smtClean="0">
                <a:latin typeface="Consolas" pitchFamily="49" charset="0"/>
              </a:rPr>
              <a:t>' '</a:t>
            </a:r>
            <a:r>
              <a:rPr lang="en-US" dirty="0" err="1" smtClean="0">
                <a:latin typeface="Consolas" pitchFamily="49" charset="0"/>
              </a:rPr>
              <a:t>Insitute</a:t>
            </a:r>
            <a:r>
              <a:rPr lang="en-US" dirty="0" smtClean="0">
                <a:latin typeface="Consolas" pitchFamily="49" charset="0"/>
              </a:rPr>
              <a:t>' '</a:t>
            </a:r>
            <a:r>
              <a:rPr lang="en-US" dirty="0" err="1" smtClean="0">
                <a:latin typeface="Consolas" pitchFamily="49" charset="0"/>
              </a:rPr>
              <a:t>rajkot</a:t>
            </a:r>
            <a:r>
              <a:rPr lang="en-US" dirty="0" smtClean="0">
                <a:latin typeface="Consolas" pitchFamily="49" charset="0"/>
              </a:rPr>
              <a:t>']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65209" y="425972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uiExpand="1" build="p" animBg="1"/>
      <p:bldP spid="7" grpId="0" animBg="1"/>
      <p:bldP spid="8" grpId="0" animBg="1"/>
      <p:bldP spid="9" grpId="0" uiExpand="1" build="p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NumPy</a:t>
            </a:r>
            <a:r>
              <a:rPr lang="en-IN" dirty="0" smtClean="0"/>
              <a:t> Array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arange</a:t>
            </a:r>
            <a:r>
              <a:rPr lang="en-IN" dirty="0" smtClean="0"/>
              <a:t>(</a:t>
            </a:r>
            <a:r>
              <a:rPr lang="en-IN" i="1" dirty="0" err="1" smtClean="0"/>
              <a:t>start,end,step</a:t>
            </a:r>
            <a:r>
              <a:rPr lang="en-IN" dirty="0" smtClean="0"/>
              <a:t>) function will create </a:t>
            </a:r>
            <a:r>
              <a:rPr lang="en-IN" dirty="0" err="1" smtClean="0"/>
              <a:t>NumPy</a:t>
            </a:r>
            <a:r>
              <a:rPr lang="en-IN" dirty="0" smtClean="0"/>
              <a:t> array starting from </a:t>
            </a:r>
            <a:r>
              <a:rPr lang="en-IN" i="1" dirty="0" smtClean="0"/>
              <a:t>start</a:t>
            </a:r>
            <a:r>
              <a:rPr lang="en-IN" dirty="0" smtClean="0"/>
              <a:t> till </a:t>
            </a:r>
            <a:r>
              <a:rPr lang="en-IN" i="1" dirty="0" smtClean="0"/>
              <a:t>end</a:t>
            </a:r>
            <a:r>
              <a:rPr lang="en-IN" dirty="0" smtClean="0"/>
              <a:t> (not included) with specified </a:t>
            </a:r>
            <a:r>
              <a:rPr lang="en-IN" i="1" dirty="0" smtClean="0"/>
              <a:t>steps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zeros</a:t>
            </a:r>
            <a:r>
              <a:rPr lang="en-IN" dirty="0" smtClean="0"/>
              <a:t>(n) function will return </a:t>
            </a:r>
            <a:r>
              <a:rPr lang="en-IN" dirty="0" err="1" smtClean="0"/>
              <a:t>NumPy</a:t>
            </a:r>
            <a:r>
              <a:rPr lang="en-IN" dirty="0" smtClean="0"/>
              <a:t> array of given shape, filled with zeros.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ones</a:t>
            </a:r>
            <a:r>
              <a:rPr lang="en-IN" dirty="0" smtClean="0"/>
              <a:t>(n) function will return </a:t>
            </a:r>
            <a:r>
              <a:rPr lang="en-IN" dirty="0" err="1" smtClean="0"/>
              <a:t>NumPy</a:t>
            </a:r>
            <a:r>
              <a:rPr lang="en-IN" dirty="0" smtClean="0"/>
              <a:t> array of given shape, filled with ones.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949837"/>
            <a:ext cx="582473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b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np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smtClean="0">
                <a:latin typeface="Consolas" pitchFamily="49" charset="0"/>
              </a:rPr>
              <a:t>arange(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49837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2065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numpyarange.py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65209" y="1952026"/>
            <a:ext cx="49495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[0 1 2 3 4 5 6 7 8 9]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65209" y="162284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3736106"/>
            <a:ext cx="5941691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c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np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zeros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(c) </a:t>
            </a:r>
          </a:p>
          <a:p>
            <a:r>
              <a:rPr lang="en-US" dirty="0" smtClean="0">
                <a:latin typeface="Consolas" pitchFamily="49" charset="0"/>
              </a:rPr>
              <a:t>c1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np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smtClean="0">
                <a:latin typeface="Consolas" pitchFamily="49" charset="0"/>
              </a:rPr>
              <a:t>zeros((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)) </a:t>
            </a:r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#have to give as tuple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(c1)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736106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40692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numpyzeros.py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65209" y="3738295"/>
            <a:ext cx="494958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[0. 0. 0.] 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[[0. 0. 0.] [0. 0. 0.] [0. 0. 0.]]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65209" y="340911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uiExpand="1" build="p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NumPy</a:t>
            </a:r>
            <a:r>
              <a:rPr lang="en-IN" dirty="0" smtClean="0"/>
              <a:t> Array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eye</a:t>
            </a:r>
            <a:r>
              <a:rPr lang="en-IN" dirty="0" smtClean="0"/>
              <a:t>(</a:t>
            </a:r>
            <a:r>
              <a:rPr lang="en-IN" i="1" dirty="0" smtClean="0"/>
              <a:t>n</a:t>
            </a:r>
            <a:r>
              <a:rPr lang="en-IN" dirty="0" smtClean="0"/>
              <a:t>) function will create </a:t>
            </a:r>
            <a:r>
              <a:rPr lang="en-US" dirty="0" smtClean="0"/>
              <a:t>2-D </a:t>
            </a:r>
            <a:r>
              <a:rPr lang="en-IN" dirty="0" err="1" smtClean="0"/>
              <a:t>NumPy</a:t>
            </a:r>
            <a:r>
              <a:rPr lang="en-IN" dirty="0" smtClean="0"/>
              <a:t> array </a:t>
            </a:r>
            <a:r>
              <a:rPr lang="en-US" dirty="0" smtClean="0"/>
              <a:t>with ones on the diagonal and zeros elsewhere.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err="1" smtClean="0"/>
              <a:t>linspace</a:t>
            </a:r>
            <a:r>
              <a:rPr lang="en-IN" dirty="0" smtClean="0"/>
              <a:t>(</a:t>
            </a:r>
            <a:r>
              <a:rPr lang="en-IN" i="1" dirty="0" err="1" smtClean="0"/>
              <a:t>start,stop,num</a:t>
            </a:r>
            <a:r>
              <a:rPr lang="en-IN" dirty="0" smtClean="0"/>
              <a:t>) function will </a:t>
            </a:r>
            <a:r>
              <a:rPr lang="en-US" dirty="0" smtClean="0"/>
              <a:t>return evenly spaced numbers over a specified interval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b="1" dirty="0" smtClean="0"/>
              <a:t>Note: </a:t>
            </a:r>
            <a:r>
              <a:rPr lang="en-IN" dirty="0" smtClean="0"/>
              <a:t>in </a:t>
            </a:r>
            <a:r>
              <a:rPr lang="en-IN" b="1" dirty="0" err="1" smtClean="0"/>
              <a:t>arange</a:t>
            </a:r>
            <a:r>
              <a:rPr lang="en-IN" dirty="0" smtClean="0"/>
              <a:t> function we have given start, stop &amp; </a:t>
            </a:r>
            <a:r>
              <a:rPr lang="en-IN" b="1" dirty="0" smtClean="0"/>
              <a:t>step, </a:t>
            </a:r>
            <a:r>
              <a:rPr lang="en-IN" dirty="0" smtClean="0"/>
              <a:t>whereas in </a:t>
            </a:r>
            <a:r>
              <a:rPr lang="en-IN" b="1" dirty="0" err="1" smtClean="0"/>
              <a:t>lispace</a:t>
            </a:r>
            <a:r>
              <a:rPr lang="en-IN" dirty="0" smtClean="0"/>
              <a:t> function we are giving </a:t>
            </a:r>
            <a:r>
              <a:rPr lang="en-IN" dirty="0" err="1" smtClean="0"/>
              <a:t>start,stop</a:t>
            </a:r>
            <a:r>
              <a:rPr lang="en-IN" dirty="0" smtClean="0"/>
              <a:t> &amp; </a:t>
            </a:r>
            <a:r>
              <a:rPr lang="en-IN" b="1" dirty="0" smtClean="0"/>
              <a:t>number of elements</a:t>
            </a:r>
            <a:r>
              <a:rPr lang="en-IN" dirty="0" smtClean="0"/>
              <a:t> we want. </a:t>
            </a:r>
            <a:endParaRPr lang="en-IN" b="1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20214"/>
            <a:ext cx="582473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b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np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eye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20214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29103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numpyeye.py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65209" y="1622403"/>
            <a:ext cx="494958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[[1. 0. 0.]</a:t>
            </a:r>
          </a:p>
          <a:p>
            <a:r>
              <a:rPr lang="en-US" dirty="0" smtClean="0">
                <a:latin typeface="Consolas" pitchFamily="49" charset="0"/>
              </a:rPr>
              <a:t> [0. 1. 0.] </a:t>
            </a:r>
          </a:p>
          <a:p>
            <a:r>
              <a:rPr lang="en-US" dirty="0" smtClean="0">
                <a:latin typeface="Consolas" pitchFamily="49" charset="0"/>
              </a:rPr>
              <a:t> [0. 0. 1.]]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65209" y="129321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3449027"/>
            <a:ext cx="594169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c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np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linspace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0,1,11</a:t>
            </a:r>
            <a:r>
              <a:rPr lang="en-US" dirty="0" smtClean="0">
                <a:latin typeface="Consolas" pitchFamily="49" charset="0"/>
              </a:rPr>
              <a:t>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449027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11984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numpylinspace.py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65209" y="3451216"/>
            <a:ext cx="494958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[0. 0.1 0.2 0.3 0.4 0.5 0.6 0.7 0.8 0.9 1. 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65209" y="312203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  <p:bldP spid="9" grpId="0" build="p" animBg="1"/>
      <p:bldP spid="10" grpId="0" animBg="1"/>
      <p:bldP spid="11" grpId="0" animBg="1"/>
      <p:bldP spid="12" grpId="0" uiExpand="1" build="p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Shape in </a:t>
            </a:r>
            <a:r>
              <a:rPr lang="en-IN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grab the shape of </a:t>
            </a:r>
            <a:r>
              <a:rPr lang="en-IN" dirty="0" err="1" smtClean="0"/>
              <a:t>ndarray</a:t>
            </a:r>
            <a:r>
              <a:rPr lang="en-IN" dirty="0" smtClean="0"/>
              <a:t> using its </a:t>
            </a:r>
            <a:r>
              <a:rPr lang="en-IN" b="1" dirty="0" smtClean="0"/>
              <a:t>shape property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can also </a:t>
            </a:r>
            <a:r>
              <a:rPr lang="en-IN" b="1" dirty="0" smtClean="0"/>
              <a:t>reshape</a:t>
            </a:r>
            <a:r>
              <a:rPr lang="en-IN" dirty="0" smtClean="0"/>
              <a:t> the array using reshape method of </a:t>
            </a:r>
            <a:r>
              <a:rPr lang="en-IN" b="1" dirty="0" err="1" smtClean="0"/>
              <a:t>ndarray</a:t>
            </a:r>
            <a:r>
              <a:rPr lang="en-IN" b="1" dirty="0" smtClean="0"/>
              <a:t>.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Note: </a:t>
            </a:r>
            <a:r>
              <a:rPr lang="en-IN" dirty="0" smtClean="0"/>
              <a:t>the number of elements and multiplication of rows and cols in new array must be equal.</a:t>
            </a:r>
          </a:p>
          <a:p>
            <a:pPr lvl="1"/>
            <a:r>
              <a:rPr lang="en-IN" b="1" dirty="0" smtClean="0"/>
              <a:t>Example : </a:t>
            </a:r>
            <a:r>
              <a:rPr lang="en-IN" dirty="0" smtClean="0"/>
              <a:t>here we have old one-dimensional array of 10 elements and reshaped shape is (5,2)</a:t>
            </a:r>
          </a:p>
          <a:p>
            <a:pPr lvl="1">
              <a:buNone/>
            </a:pPr>
            <a:r>
              <a:rPr lang="en-IN" b="1" dirty="0" smtClean="0"/>
              <a:t>			so, </a:t>
            </a:r>
            <a:r>
              <a:rPr lang="en-IN" dirty="0" smtClean="0"/>
              <a:t> 5 * 2 = 10, which means it is a valid reshape</a:t>
            </a:r>
            <a:endParaRPr lang="en-IN" b="1" dirty="0" smtClean="0"/>
          </a:p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20228"/>
            <a:ext cx="582473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b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np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smtClean="0">
                <a:latin typeface="Consolas" pitchFamily="49" charset="0"/>
              </a:rPr>
              <a:t>zeros((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))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b.shape</a:t>
            </a:r>
            <a:r>
              <a:rPr lang="en-US" dirty="0" smtClean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20228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29104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numpyarange.py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65209" y="1622417"/>
            <a:ext cx="49495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(3,3)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65209" y="129323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438396"/>
            <a:ext cx="58247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r>
              <a:rPr lang="fr-FR" dirty="0" smtClean="0">
                <a:latin typeface="Consolas" pitchFamily="49" charset="0"/>
              </a:rPr>
              <a:t>re1 </a:t>
            </a:r>
            <a:r>
              <a:rPr lang="fr-FR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np</a:t>
            </a:r>
            <a:r>
              <a:rPr lang="fr-FR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fr-FR" dirty="0" err="1" smtClean="0">
                <a:latin typeface="Consolas" pitchFamily="49" charset="0"/>
              </a:rPr>
              <a:t>random</a:t>
            </a:r>
            <a:r>
              <a:rPr lang="fr-FR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fr-FR" dirty="0" err="1" smtClean="0">
                <a:latin typeface="Consolas" pitchFamily="49" charset="0"/>
              </a:rPr>
              <a:t>randint</a:t>
            </a:r>
            <a:r>
              <a:rPr lang="fr-FR" dirty="0" smtClean="0">
                <a:latin typeface="Consolas" pitchFamily="49" charset="0"/>
              </a:rPr>
              <a:t>(</a:t>
            </a:r>
            <a:r>
              <a:rPr lang="fr-FR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fr-FR" dirty="0" smtClean="0">
                <a:latin typeface="Consolas" pitchFamily="49" charset="0"/>
              </a:rPr>
              <a:t>,</a:t>
            </a:r>
            <a:r>
              <a:rPr lang="fr-FR" dirty="0" smtClean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fr-FR" dirty="0" smtClean="0">
                <a:latin typeface="Consolas" pitchFamily="49" charset="0"/>
              </a:rPr>
              <a:t>,</a:t>
            </a:r>
            <a:r>
              <a:rPr lang="fr-FR" dirty="0" smtClean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fr-FR" dirty="0" smtClean="0">
                <a:latin typeface="Consolas" pitchFamily="49" charset="0"/>
              </a:rPr>
              <a:t>) </a:t>
            </a:r>
          </a:p>
          <a:p>
            <a:r>
              <a:rPr lang="fr-FR" dirty="0" smtClean="0">
                <a:latin typeface="Consolas" pitchFamily="49" charset="0"/>
              </a:rPr>
              <a:t>re2 </a:t>
            </a:r>
            <a:r>
              <a:rPr lang="fr-FR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fr-FR" dirty="0" smtClean="0">
                <a:latin typeface="Consolas" pitchFamily="49" charset="0"/>
              </a:rPr>
              <a:t> re1</a:t>
            </a:r>
            <a:r>
              <a:rPr lang="fr-FR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fr-FR" dirty="0" err="1" smtClean="0">
                <a:latin typeface="Consolas" pitchFamily="49" charset="0"/>
              </a:rPr>
              <a:t>reshape</a:t>
            </a:r>
            <a:r>
              <a:rPr lang="fr-FR" dirty="0" smtClean="0">
                <a:latin typeface="Consolas" pitchFamily="49" charset="0"/>
              </a:rPr>
              <a:t>(</a:t>
            </a:r>
            <a:r>
              <a:rPr lang="fr-FR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fr-FR" dirty="0" smtClean="0">
                <a:latin typeface="Consolas" pitchFamily="49" charset="0"/>
              </a:rPr>
              <a:t>,</a:t>
            </a:r>
            <a:r>
              <a:rPr lang="fr-FR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fr-FR" dirty="0" smtClean="0">
                <a:latin typeface="Consolas" pitchFamily="49" charset="0"/>
              </a:rPr>
              <a:t>) </a:t>
            </a:r>
          </a:p>
          <a:p>
            <a:r>
              <a:rPr lang="fr-FR" dirty="0" err="1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fr-FR" dirty="0" smtClean="0">
                <a:latin typeface="Consolas" pitchFamily="49" charset="0"/>
              </a:rPr>
              <a:t>(re2)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438396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10921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numpyarange.py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65209" y="3440585"/>
            <a:ext cx="494958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[[29 55] </a:t>
            </a:r>
          </a:p>
          <a:p>
            <a:r>
              <a:rPr lang="en-US" dirty="0" smtClean="0">
                <a:latin typeface="Consolas" pitchFamily="49" charset="0"/>
              </a:rPr>
              <a:t> [44 50]</a:t>
            </a:r>
          </a:p>
          <a:p>
            <a:r>
              <a:rPr lang="en-US" dirty="0" smtClean="0">
                <a:latin typeface="Consolas" pitchFamily="49" charset="0"/>
              </a:rPr>
              <a:t> [25 53]</a:t>
            </a:r>
          </a:p>
          <a:p>
            <a:r>
              <a:rPr lang="en-US" dirty="0" smtClean="0">
                <a:latin typeface="Consolas" pitchFamily="49" charset="0"/>
              </a:rPr>
              <a:t> [59 6]</a:t>
            </a:r>
          </a:p>
          <a:p>
            <a:r>
              <a:rPr lang="en-US" dirty="0" smtClean="0">
                <a:latin typeface="Consolas" pitchFamily="49" charset="0"/>
              </a:rPr>
              <a:t> [93 7]]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65209" y="311140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  <p:bldP spid="9" grpId="0" build="p" animBg="1"/>
      <p:bldP spid="10" grpId="0" animBg="1"/>
      <p:bldP spid="11" grpId="0" animBg="1"/>
      <p:bldP spid="12" grpId="0" uiExpand="1" build="p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NumPy</a:t>
            </a:r>
            <a:r>
              <a:rPr lang="en-IN" dirty="0" smtClean="0"/>
              <a:t>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rand</a:t>
            </a:r>
            <a:r>
              <a:rPr lang="en-IN" dirty="0" smtClean="0"/>
              <a:t>(p1,p2….,</a:t>
            </a:r>
            <a:r>
              <a:rPr lang="en-IN" dirty="0" err="1" smtClean="0"/>
              <a:t>pn</a:t>
            </a:r>
            <a:r>
              <a:rPr lang="en-IN" dirty="0" smtClean="0"/>
              <a:t>) function will create </a:t>
            </a:r>
            <a:r>
              <a:rPr lang="en-IN" b="1" dirty="0" smtClean="0"/>
              <a:t>n-dimensional array </a:t>
            </a:r>
            <a:r>
              <a:rPr lang="en-IN" dirty="0" smtClean="0"/>
              <a:t>with </a:t>
            </a:r>
            <a:r>
              <a:rPr lang="en-IN" b="1" dirty="0" smtClean="0"/>
              <a:t>random data</a:t>
            </a:r>
            <a:r>
              <a:rPr lang="en-IN" dirty="0" smtClean="0"/>
              <a:t> using uniform </a:t>
            </a:r>
            <a:r>
              <a:rPr lang="en-IN" dirty="0" err="1" smtClean="0"/>
              <a:t>distrubution</a:t>
            </a:r>
            <a:r>
              <a:rPr lang="en-IN" dirty="0" smtClean="0"/>
              <a:t>, if we </a:t>
            </a:r>
            <a:r>
              <a:rPr lang="en-IN" b="1" dirty="0" smtClean="0"/>
              <a:t>do not </a:t>
            </a:r>
            <a:r>
              <a:rPr lang="en-IN" dirty="0" smtClean="0"/>
              <a:t>specify any parameter it will return </a:t>
            </a:r>
            <a:r>
              <a:rPr lang="en-IN" b="1" dirty="0" smtClean="0"/>
              <a:t>random float </a:t>
            </a:r>
            <a:r>
              <a:rPr lang="en-IN" dirty="0" smtClean="0"/>
              <a:t>number.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err="1" smtClean="0"/>
              <a:t>randint</a:t>
            </a:r>
            <a:r>
              <a:rPr lang="en-IN" dirty="0" smtClean="0"/>
              <a:t>(</a:t>
            </a:r>
            <a:r>
              <a:rPr lang="en-IN" dirty="0" err="1" smtClean="0"/>
              <a:t>low,high,num</a:t>
            </a:r>
            <a:r>
              <a:rPr lang="en-IN" dirty="0" smtClean="0"/>
              <a:t>) function will create one-dimensional array with </a:t>
            </a:r>
            <a:r>
              <a:rPr lang="en-IN" b="1" i="1" dirty="0" smtClean="0"/>
              <a:t>num </a:t>
            </a:r>
            <a:r>
              <a:rPr lang="en-IN" dirty="0" smtClean="0"/>
              <a:t>random integer data between </a:t>
            </a:r>
            <a:r>
              <a:rPr lang="en-IN" b="1" i="1" dirty="0" smtClean="0"/>
              <a:t>low</a:t>
            </a:r>
            <a:r>
              <a:rPr lang="en-IN" i="1" dirty="0" smtClean="0"/>
              <a:t> </a:t>
            </a:r>
            <a:r>
              <a:rPr lang="en-IN" dirty="0" smtClean="0"/>
              <a:t>and </a:t>
            </a:r>
            <a:r>
              <a:rPr lang="en-IN" b="1" i="1" dirty="0" smtClean="0"/>
              <a:t>high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can reshape the array in any shape using </a:t>
            </a:r>
            <a:r>
              <a:rPr lang="en-IN" b="1" dirty="0" smtClean="0"/>
              <a:t>reshape</a:t>
            </a:r>
            <a:r>
              <a:rPr lang="en-IN" dirty="0" smtClean="0"/>
              <a:t> method, which we learned in previous slide.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960455"/>
            <a:ext cx="474021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r>
              <a:rPr lang="pt-BR" dirty="0" smtClean="0">
                <a:latin typeface="Consolas" pitchFamily="49" charset="0"/>
              </a:rPr>
              <a:t>r1 </a:t>
            </a:r>
            <a:r>
              <a:rPr lang="pt-BR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pt-BR" dirty="0" smtClean="0">
                <a:latin typeface="Consolas" pitchFamily="49" charset="0"/>
              </a:rPr>
              <a:t> np</a:t>
            </a:r>
            <a:r>
              <a:rPr lang="pt-BR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 smtClean="0">
                <a:latin typeface="Consolas" pitchFamily="49" charset="0"/>
              </a:rPr>
              <a:t>random</a:t>
            </a:r>
            <a:r>
              <a:rPr lang="pt-BR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 smtClean="0">
                <a:latin typeface="Consolas" pitchFamily="49" charset="0"/>
              </a:rPr>
              <a:t>rand() </a:t>
            </a:r>
          </a:p>
          <a:p>
            <a:r>
              <a:rPr lang="pt-BR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pt-BR" dirty="0" smtClean="0">
                <a:latin typeface="Consolas" pitchFamily="49" charset="0"/>
              </a:rPr>
              <a:t>(r1) </a:t>
            </a:r>
          </a:p>
          <a:p>
            <a:r>
              <a:rPr lang="pt-BR" dirty="0" smtClean="0">
                <a:latin typeface="Consolas" pitchFamily="49" charset="0"/>
              </a:rPr>
              <a:t>r2 </a:t>
            </a:r>
            <a:r>
              <a:rPr lang="pt-BR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pt-BR" dirty="0" smtClean="0">
                <a:latin typeface="Consolas" pitchFamily="49" charset="0"/>
              </a:rPr>
              <a:t> np</a:t>
            </a:r>
            <a:r>
              <a:rPr lang="pt-BR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 smtClean="0">
                <a:latin typeface="Consolas" pitchFamily="49" charset="0"/>
              </a:rPr>
              <a:t>random</a:t>
            </a:r>
            <a:r>
              <a:rPr lang="pt-BR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 smtClean="0">
                <a:latin typeface="Consolas" pitchFamily="49" charset="0"/>
              </a:rPr>
              <a:t>rand(</a:t>
            </a:r>
            <a:r>
              <a:rPr lang="pt-BR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pt-BR" dirty="0" smtClean="0">
                <a:latin typeface="Consolas" pitchFamily="49" charset="0"/>
              </a:rPr>
              <a:t>,</a:t>
            </a:r>
            <a:r>
              <a:rPr lang="pt-BR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pt-BR" dirty="0" smtClean="0">
                <a:latin typeface="Consolas" pitchFamily="49" charset="0"/>
              </a:rPr>
              <a:t>) </a:t>
            </a:r>
            <a:r>
              <a:rPr lang="pt-BR" dirty="0" smtClean="0">
                <a:solidFill>
                  <a:srgbClr val="FF0000"/>
                </a:solidFill>
                <a:latin typeface="Consolas" pitchFamily="49" charset="0"/>
              </a:rPr>
              <a:t># no tuple</a:t>
            </a:r>
            <a:r>
              <a:rPr lang="pt-BR" dirty="0" smtClean="0">
                <a:latin typeface="Consolas" pitchFamily="49" charset="0"/>
              </a:rPr>
              <a:t> </a:t>
            </a:r>
          </a:p>
          <a:p>
            <a:r>
              <a:rPr lang="pt-BR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pt-BR" dirty="0" smtClean="0">
                <a:latin typeface="Consolas" pitchFamily="49" charset="0"/>
              </a:rPr>
              <a:t>(r2)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60455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312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numpyrand.py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86724" y="1962644"/>
            <a:ext cx="494958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0.23937253208490505</a:t>
            </a:r>
          </a:p>
          <a:p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</a:rPr>
              <a:t>[[0.58924723 0.09677878] </a:t>
            </a:r>
          </a:p>
          <a:p>
            <a:r>
              <a:rPr lang="en-US" dirty="0" smtClean="0">
                <a:latin typeface="Consolas" pitchFamily="49" charset="0"/>
              </a:rPr>
              <a:t> [0.97945337 0.76537675]</a:t>
            </a:r>
          </a:p>
          <a:p>
            <a:r>
              <a:rPr lang="en-US" dirty="0" smtClean="0">
                <a:latin typeface="Consolas" pitchFamily="49" charset="0"/>
              </a:rPr>
              <a:t> [0.73097381 0.51277276]]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586724" y="163346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554799"/>
            <a:ext cx="474021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r3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np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random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randint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dirty="0" smtClean="0">
                <a:latin typeface="Consolas" pitchFamily="49" charset="0"/>
              </a:rPr>
              <a:t>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(r3)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554799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22561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numpyrandint.py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86724" y="4556988"/>
            <a:ext cx="49495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[78 78 17 98 19 26 81 67 23 24]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586724" y="422780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  <p:bldP spid="9" grpId="0" build="p" animBg="1"/>
      <p:bldP spid="10" grpId="0" animBg="1"/>
      <p:bldP spid="11" grpId="0" animBg="1"/>
      <p:bldP spid="12" grpId="0" uiExpand="1" build="p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NumPy</a:t>
            </a:r>
            <a:r>
              <a:rPr lang="en-IN" dirty="0" smtClean="0"/>
              <a:t> Random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rand</a:t>
            </a:r>
            <a:r>
              <a:rPr lang="en-IN" b="1" dirty="0" err="1" smtClean="0">
                <a:solidFill>
                  <a:srgbClr val="FF0000"/>
                </a:solidFill>
              </a:rPr>
              <a:t>n</a:t>
            </a:r>
            <a:r>
              <a:rPr lang="en-IN" dirty="0" smtClean="0"/>
              <a:t>(p1,p2….,</a:t>
            </a:r>
            <a:r>
              <a:rPr lang="en-IN" dirty="0" err="1" smtClean="0"/>
              <a:t>pn</a:t>
            </a:r>
            <a:r>
              <a:rPr lang="en-IN" dirty="0" smtClean="0"/>
              <a:t>) function will create </a:t>
            </a:r>
            <a:r>
              <a:rPr lang="en-IN" b="1" dirty="0" smtClean="0"/>
              <a:t>n-dimensional array </a:t>
            </a:r>
            <a:r>
              <a:rPr lang="en-IN" dirty="0" smtClean="0"/>
              <a:t>with </a:t>
            </a:r>
            <a:r>
              <a:rPr lang="en-IN" b="1" dirty="0" smtClean="0"/>
              <a:t>random data </a:t>
            </a:r>
            <a:r>
              <a:rPr lang="en-IN" dirty="0" smtClean="0"/>
              <a:t>using standard normal distribution, if we </a:t>
            </a:r>
            <a:r>
              <a:rPr lang="en-IN" b="1" dirty="0" smtClean="0"/>
              <a:t>do not </a:t>
            </a:r>
            <a:r>
              <a:rPr lang="en-IN" dirty="0" smtClean="0"/>
              <a:t>specify any parameter it will return </a:t>
            </a:r>
            <a:r>
              <a:rPr lang="en-IN" b="1" dirty="0" smtClean="0"/>
              <a:t>random float </a:t>
            </a:r>
            <a:r>
              <a:rPr lang="en-IN" dirty="0" smtClean="0"/>
              <a:t>number.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Note: rand</a:t>
            </a:r>
            <a:r>
              <a:rPr lang="en-IN" dirty="0" smtClean="0"/>
              <a:t> function will generate random number using uniform distribution, whereas </a:t>
            </a:r>
            <a:r>
              <a:rPr lang="en-IN" b="1" dirty="0" err="1" smtClean="0"/>
              <a:t>rand</a:t>
            </a:r>
            <a:r>
              <a:rPr lang="en-IN" b="1" dirty="0" err="1" smtClean="0">
                <a:solidFill>
                  <a:srgbClr val="FF0000"/>
                </a:solidFill>
              </a:rPr>
              <a:t>n</a:t>
            </a:r>
            <a:r>
              <a:rPr lang="en-IN" dirty="0" smtClean="0"/>
              <a:t> function will generate random number using standard normal distribution.</a:t>
            </a:r>
            <a:endParaRPr lang="en-IN" b="1" dirty="0" smtClean="0"/>
          </a:p>
          <a:p>
            <a:r>
              <a:rPr lang="en-IN" dirty="0" smtClean="0"/>
              <a:t>We are going to learn the difference using visualization technique (as a data scientist, We have to use visualization techniques to convince the audience)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960455"/>
            <a:ext cx="474021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r>
              <a:rPr lang="pt-BR" dirty="0" smtClean="0">
                <a:latin typeface="Consolas" pitchFamily="49" charset="0"/>
              </a:rPr>
              <a:t>r1 </a:t>
            </a:r>
            <a:r>
              <a:rPr lang="pt-BR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pt-BR" dirty="0" smtClean="0">
                <a:latin typeface="Consolas" pitchFamily="49" charset="0"/>
              </a:rPr>
              <a:t> np</a:t>
            </a:r>
            <a:r>
              <a:rPr lang="pt-BR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 smtClean="0">
                <a:latin typeface="Consolas" pitchFamily="49" charset="0"/>
              </a:rPr>
              <a:t>random</a:t>
            </a:r>
            <a:r>
              <a:rPr lang="pt-BR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 smtClean="0">
                <a:latin typeface="Consolas" pitchFamily="49" charset="0"/>
              </a:rPr>
              <a:t>randn() </a:t>
            </a:r>
          </a:p>
          <a:p>
            <a:r>
              <a:rPr lang="pt-BR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pt-BR" dirty="0" smtClean="0">
                <a:latin typeface="Consolas" pitchFamily="49" charset="0"/>
              </a:rPr>
              <a:t>(r1) </a:t>
            </a:r>
          </a:p>
          <a:p>
            <a:r>
              <a:rPr lang="pt-BR" dirty="0" smtClean="0">
                <a:latin typeface="Consolas" pitchFamily="49" charset="0"/>
              </a:rPr>
              <a:t>r2 </a:t>
            </a:r>
            <a:r>
              <a:rPr lang="pt-BR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pt-BR" dirty="0" smtClean="0">
                <a:latin typeface="Consolas" pitchFamily="49" charset="0"/>
              </a:rPr>
              <a:t> np</a:t>
            </a:r>
            <a:r>
              <a:rPr lang="pt-BR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 smtClean="0">
                <a:latin typeface="Consolas" pitchFamily="49" charset="0"/>
              </a:rPr>
              <a:t>random</a:t>
            </a:r>
            <a:r>
              <a:rPr lang="pt-BR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 smtClean="0">
                <a:latin typeface="Consolas" pitchFamily="49" charset="0"/>
              </a:rPr>
              <a:t>randn(</a:t>
            </a:r>
            <a:r>
              <a:rPr lang="pt-BR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pt-BR" dirty="0" smtClean="0">
                <a:latin typeface="Consolas" pitchFamily="49" charset="0"/>
              </a:rPr>
              <a:t>,</a:t>
            </a:r>
            <a:r>
              <a:rPr lang="pt-BR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pt-BR" dirty="0" smtClean="0">
                <a:latin typeface="Consolas" pitchFamily="49" charset="0"/>
              </a:rPr>
              <a:t>) </a:t>
            </a:r>
            <a:r>
              <a:rPr lang="pt-BR" dirty="0" smtClean="0">
                <a:solidFill>
                  <a:srgbClr val="FF0000"/>
                </a:solidFill>
                <a:latin typeface="Consolas" pitchFamily="49" charset="0"/>
              </a:rPr>
              <a:t># no tuple</a:t>
            </a:r>
            <a:r>
              <a:rPr lang="pt-BR" dirty="0" smtClean="0">
                <a:latin typeface="Consolas" pitchFamily="49" charset="0"/>
              </a:rPr>
              <a:t> </a:t>
            </a:r>
          </a:p>
          <a:p>
            <a:r>
              <a:rPr lang="pt-BR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pt-BR" dirty="0" smtClean="0">
                <a:latin typeface="Consolas" pitchFamily="49" charset="0"/>
              </a:rPr>
              <a:t>(r2)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60455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312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numpyrandn.py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86724" y="1962644"/>
            <a:ext cx="494958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-0.15359861758111037</a:t>
            </a:r>
          </a:p>
          <a:p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</a:rPr>
              <a:t>[[ 0.40967905 -0.21974532] </a:t>
            </a:r>
          </a:p>
          <a:p>
            <a:r>
              <a:rPr lang="en-US" dirty="0" smtClean="0">
                <a:latin typeface="Consolas" pitchFamily="49" charset="0"/>
              </a:rPr>
              <a:t> [-0.90341482 -0.69779498]</a:t>
            </a:r>
          </a:p>
          <a:p>
            <a:r>
              <a:rPr lang="en-US" dirty="0" smtClean="0">
                <a:latin typeface="Consolas" pitchFamily="49" charset="0"/>
              </a:rPr>
              <a:t> [ 0.99444948 -1.45308348]]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586724" y="163346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Visualizing the difference between rand &amp; </a:t>
            </a:r>
            <a:r>
              <a:rPr lang="en-IN" dirty="0" err="1" smtClean="0"/>
              <a:t>randn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are going to use </a:t>
            </a:r>
            <a:r>
              <a:rPr lang="en-IN" dirty="0" err="1" smtClean="0"/>
              <a:t>matplotlib</a:t>
            </a:r>
            <a:r>
              <a:rPr lang="en-IN" dirty="0" smtClean="0"/>
              <a:t> library to visualize the difference.</a:t>
            </a:r>
          </a:p>
          <a:p>
            <a:pPr lvl="1"/>
            <a:r>
              <a:rPr lang="en-IN" dirty="0" smtClean="0"/>
              <a:t>You need not to worry if you are not getting the syntax of </a:t>
            </a:r>
            <a:r>
              <a:rPr lang="en-IN" dirty="0" err="1" smtClean="0"/>
              <a:t>matplotlib</a:t>
            </a:r>
            <a:r>
              <a:rPr lang="en-IN" dirty="0" smtClean="0"/>
              <a:t>, we are going to learn it in detail in Unit-4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960455"/>
            <a:ext cx="474021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  <a:endParaRPr lang="en-US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</a:rPr>
              <a:t>matplotlib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pyplot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plt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b="1" dirty="0" err="1" smtClean="0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dirty="0" smtClean="0">
                <a:latin typeface="Consolas" pitchFamily="49" charset="0"/>
              </a:rPr>
              <a:t> inline </a:t>
            </a:r>
          </a:p>
          <a:p>
            <a:r>
              <a:rPr lang="en-US" dirty="0" err="1" smtClean="0">
                <a:latin typeface="Consolas" pitchFamily="49" charset="0"/>
              </a:rPr>
              <a:t>samplesize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100000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</a:rPr>
              <a:t>uniform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np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random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rand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samplesize</a:t>
            </a:r>
            <a:r>
              <a:rPr lang="en-US" dirty="0" smtClean="0">
                <a:latin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</a:rPr>
              <a:t>normal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np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random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randn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samplesize</a:t>
            </a:r>
            <a:r>
              <a:rPr lang="en-US" dirty="0" smtClean="0">
                <a:latin typeface="Consolas" pitchFamily="49" charset="0"/>
              </a:rPr>
              <a:t>) </a:t>
            </a:r>
          </a:p>
          <a:p>
            <a:r>
              <a:rPr lang="en-US" dirty="0" err="1" smtClean="0">
                <a:latin typeface="Consolas" pitchFamily="49" charset="0"/>
              </a:rPr>
              <a:t>plt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hist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uniform,bins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=100</a:t>
            </a:r>
            <a:r>
              <a:rPr lang="en-US" dirty="0" smtClean="0">
                <a:latin typeface="Consolas" pitchFamily="49" charset="0"/>
              </a:rPr>
              <a:t>) </a:t>
            </a:r>
          </a:p>
          <a:p>
            <a:r>
              <a:rPr lang="en-US" dirty="0" err="1" smtClean="0">
                <a:latin typeface="Consolas" pitchFamily="49" charset="0"/>
              </a:rPr>
              <a:t>plt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title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'rand: uniform'</a:t>
            </a:r>
            <a:r>
              <a:rPr lang="en-US" dirty="0" smtClean="0">
                <a:latin typeface="Consolas" pitchFamily="49" charset="0"/>
              </a:rPr>
              <a:t>) </a:t>
            </a:r>
          </a:p>
          <a:p>
            <a:r>
              <a:rPr lang="en-US" dirty="0" err="1" smtClean="0">
                <a:latin typeface="Consolas" pitchFamily="49" charset="0"/>
              </a:rPr>
              <a:t>plt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show</a:t>
            </a:r>
            <a:r>
              <a:rPr lang="en-US" dirty="0" smtClean="0">
                <a:latin typeface="Consolas" pitchFamily="49" charset="0"/>
              </a:rPr>
              <a:t>() </a:t>
            </a:r>
          </a:p>
          <a:p>
            <a:r>
              <a:rPr lang="en-US" dirty="0" err="1" smtClean="0">
                <a:latin typeface="Consolas" pitchFamily="49" charset="0"/>
              </a:rPr>
              <a:t>plt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hist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normal,bins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=100</a:t>
            </a:r>
            <a:r>
              <a:rPr lang="en-US" dirty="0" smtClean="0">
                <a:latin typeface="Consolas" pitchFamily="49" charset="0"/>
              </a:rPr>
              <a:t>) </a:t>
            </a:r>
          </a:p>
          <a:p>
            <a:r>
              <a:rPr lang="en-US" dirty="0" err="1" smtClean="0">
                <a:latin typeface="Consolas" pitchFamily="49" charset="0"/>
              </a:rPr>
              <a:t>plt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title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 smtClean="0">
                <a:solidFill>
                  <a:srgbClr val="BA2121"/>
                </a:solidFill>
                <a:latin typeface="Consolas" pitchFamily="49" charset="0"/>
              </a:rPr>
              <a:t>randn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: normal'</a:t>
            </a:r>
            <a:r>
              <a:rPr lang="en-US" dirty="0" smtClean="0">
                <a:latin typeface="Consolas" pitchFamily="49" charset="0"/>
              </a:rPr>
              <a:t>) </a:t>
            </a:r>
          </a:p>
          <a:p>
            <a:r>
              <a:rPr lang="en-US" dirty="0" err="1" smtClean="0">
                <a:latin typeface="Consolas" pitchFamily="49" charset="0"/>
              </a:rPr>
              <a:t>plt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show</a:t>
            </a:r>
            <a:r>
              <a:rPr lang="en-US" dirty="0" smtClean="0">
                <a:latin typeface="Consolas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60455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312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matplotdemo.py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26" name="AutoShape 2" descr="data:image/png;base64,iVBORw0KGgoAAAANSUhEUgAAAX0AAAEICAYAAACzliQjAAAABHNCSVQICAgIfAhkiAAAAAlwSFlzAAALEgAACxIB0t1+/AAAADh0RVh0U29mdHdhcmUAbWF0cGxvdGxpYiB2ZXJzaW9uMy4xLjMsIGh0dHA6Ly9tYXRwbG90bGliLm9yZy+AADFEAAATfUlEQVR4nO3df7CcV33f8fcHFEPAwTKWcI1sI1OUFsdtg0fBTtMGEjEpNimiMzYxIUH2aKppCjTFmRbRpDU/2ozJLydMGFIRucgJOAaXqZWEhLr+EYdM7EYG4mC7xMLYlmKDlFp2gx0ncfj2jz2CtXyvtffuvXt3dd6vGc19nvOcZ885u89+9tnz7K5SVUiS+vCsle6AJGlyDH1J6oihL0kdMfQlqSOGviR1xNCXpI4Y+upSkncn+fUJtfW1JC9ty9+a5DeTPJrkE5NoXxq2aqU7IB3rqur4odULgJOBk6rqyRXqkjrmmb6mXpJj6eTkJcCfLibwj7H7QSvE0NdUSnJfkncmuQN4LMmqJNuTfCnJXyS5K8m/GKp/cZLPJPm5JIeSfDnJeUPbz0jye23f64E1C+jLxUk+c0RZJXlZW/5Ikg8m+e12+7cl+btH1k3yHuA/AT/Upny2JnlWkp9Kcn+SA0muSnJC229923drkgeAG4fKLkmyr431XyX5riR3JHkkyS8v8m5XBwx9TbM3Aa8DVrcz4y8B/xQ4AXgP8OtJThmqfw7wRQaB/jPAziRp2z4G3N62vQ/YMtxQC8wfHrOv7wFOBPYC/+XIClV1GfDTwDVVdXxV7QQubv++D3gpcDxwZGi/Cng58M+Gys4BNgA/BPwi8JPAa4DvAN6Y5FVjjEXHMENf0+wDVbWvqv4SoKo+UVUPVtXXq+oa4B7glUP176+qD1fV3wK7gFOAk5OcDnwX8B+r6q+q6hbgN4cbqqp/WFUfG6Ovn6yq/91enD4KfOeI+70Z+IWqureqvga8C7joiKmcd1fVY4fvh+Z9VfVEVf1P4DHg6qo6UFV/Bvw+8IoxxqJjmKGvabZveCXJW5J8vk1hPAKcxVOnab5yeKGqHm+LxwMvBg5V1WNDde9f4r5+ZWj58dbuKF58RF/uZ/ABi5OHyp5yPzRfHVr+yznWR21fnTH0Nc2+8ROwSV4CfBh4G4NPvqwGvgBknn2HPQScmOT5Q2WnL6AfjwHPG+rL31nAvkfzIIOLu4edDjzJU0Pcn8LVkjH0NSuezyD8DgIkuYTBmf5RVdX9wB7gPUmOS/JPgH++gLb/GPiOJN+Z5LnAuxfS8aO4GnhHu9B8PN+c8/fjnFoWhr5mQlXdBfw88IcMzoL/AfAHC7iJH2Zw8fNh4DLgquGNSe5M8uZ52v5T4L3A/2JwHeEzc9VbpCuBXwNuAb4MPAG8fQlvX3qK+J+oSFI/PNOXpI4Y+pLUEUNfkjpi6EtSR6b6B5zWrFlT69evX+luSNJMuf322/+8qtbOtW2qQ3/9+vXs2bNnpbshSTMlybzfOHd6R5I6YuhLUkcMfUnqiKEvSR0x9CWpI4a+JHXE0Jekjhj6ktQRQ1+SOjLV38iVps367b/9jeX7Ln/dCvZEWhzP9CWpI4a+JHXE6Z3OOV0h9cUzfUnqiKEvSR0x9CWpI87pSxrZNFwDmoY+zDJDf4l4IOowjwVNM0NfagzrpTFt9+O09WelGfqaWtPyZB3uxyTbMqC0HAx9HZVBNNsW8/hN8jEfp635XpA9Tudn6B+jjnwyLNWTYJpfAKa5b5M2yXcn02ipxr9cz6OVdNTQT3Il8IPAgao6q5W9ELgGWA/cB7yxqg4lCfBLwPnA48DFVfXZts8W4Kfazf7nqtq1tEM5ts0XaNMSdNPSj2kzK2eivb9I9GSUM/2PAL8MXDVUth24oaouT7K9rb8TOA/Y0P6dA3wIOKe9SFwGbAQKuD3J7qo6tFQD0dJa7hBY7hcJX4S0EKMeL0t1XK3k8XnU0K+qW5KsP6J4M/DqtrwLuJlB6G8GrqqqAm5NsjrJKa3u9VX1MECS64HXAlePPYJj2HzBu5hAnuYQXGjflnIOeNrui/nMyjuGIy1HSGo8i53TP7mqHgKoqoeSvKiVrwP2DdXb38rmK3+aJNuAbQCnn376Irs3sFJBN0q7o0zXTNo0P7GmsW+TfLeykkY5+Zj2F5/lMKsvxEt9ITdzlNUzlD+9sGoHsANg48aNc9ZZLr0fxMvB+3S6rOTj4bEwHRYb+l9Ncko7yz8FONDK9wOnDdU7FXiwlb/6iPKbF9n2TFmpj75pui3HcbHQx9/jZfpMIi8WG/q7gS3A5e3vdUPlb0vyGwwu5D7aXhg+Dfx0khNbvR8A3rX4bkvHDsN3cny3MdpHNq9mcJa+Jsl+Bp/CuRz4eJKtwAPAha36pxh8XHMvg49sXgJQVQ8neR/wR63eew9f1J0FHihzW8oLzUvdh170Pv5pN42Pzyif3nnTPJs2zVG3gLfOcztXAlcuqHdaFit1IPbWrubnY7Jy/EbuAi3HV8YlTY9xn6fT/jzvJvQX+vEqpyikY1uvz7tuQl+zYVqeiNPSj1nh/TU7DP0xeKBLmjXdh77BLakn3Ye++rZcP8ErTatnrXQHJEmTY+hLUkec3pE0lZwyWx6e6UtSRwx9SeqI0zuStIImPY3lmb4kdcQzfUlTw4u3y88zfUnqiKEvSR0x9CWpI4a+JHXE0Jekjhj6ktQRQ1+SOmLoS1JHDH1J6oihL0kdMfQlqSOGviR1xNCXpI4Y+pLUEUNfkjoyVugneUeSO5N8IcnVSZ6b5IwktyW5J8k1SY5rdZ/T1ve27euXYgCSpNEtOvSTrAP+DbCxqs4Cng1cBLwfuKKqNgCHgK1tl63Aoap6GXBFqydJmqBxp3dWAd+aZBXwPOAh4PuBa9v2XcAb2vLmtk7bvilJxmxfkrQAiw79qvoz4OeABxiE/aPA7cAjVfVkq7YfWNeW1wH72r5PtvonLbZ9SdLCjTO9cyKDs/czgBcDzwfOm6NqHd7lGbYN3+62JHuS7Dl48OBiuydJmsM40zuvAb5cVQer6m+ATwL/GFjdpnsATgUebMv7gdMA2vYTgIePvNGq2lFVG6tq49q1a8foniTpSOOE/gPAuUme1+bmNwF3ATcBF7Q6W4Dr2vLutk7bfmNVPe1MX5K0fMaZ07+NwQXZzwJ/0m5rB/BO4NIkexnM2e9su+wETmrllwLbx+i3JGkRVh29yvyq6jLgsiOK7wVeOUfdJ4ALx2lPkjQev5ErSR0x9CWpI4a+JHXE0Jekjhj6ktQRQ1+SOmLoS1JHDH1J6oihL0kdMfQlqSOGviR1xNCXpI4Y+pLUEUNfkjpi6EtSRwx9SeqIoS9JHTH0Jakjhr4kdcTQl6SOGPqS1BFDX5I6YuhLUkcMfUnqiKEvSR0x9CWpI4a+JHXE0Jekjhj6ktSRsUI/yeok1yb5P0nuTvLdSV6Y5Pok97S/J7a6SfKBJHuT3JHk7KUZgiRpVOOe6f8S8LtV9feBfwTcDWwHbqiqDcANbR3gPGBD+7cN+NCYbUuSFmjRoZ/kBcD3AjsBquqvq+oRYDOwq1XbBbyhLW8GrqqBW4HVSU5ZdM8lSQs2zpn+S4GDwH9L8rkkv5rk+cDJVfUQQPv7olZ/HbBvaP/9rUySNCHjhP4q4GzgQ1X1CuAxvjmVM5fMUVZPq5RsS7InyZ6DBw+O0T1J0pHGCf39wP6quq2tX8vgReCrh6dt2t8DQ/VPG9r/VODBI2+0qnZU1caq2rh27doxuidJOtKiQ7+qvgLsS/L3WtEm4C5gN7CllW0BrmvLu4G3tE/xnAs8engaSJI0GavG3P/twEeTHAfcC1zC4IXk40m2Ag8AF7a6nwLOB/YCj7e6kqQJGiv0q+rzwMY5Nm2ao24Bbx2nPUnSePxGriR1xNCXpI4Y+pLUEUNfkjpi6EtSRwx9SeqIoS9JHTH0Jakjhr4kdcTQl6SOGPqS1BFDX5I6YuhLUkcMfUnqiKEvSR0x9CWpI4a+JHXE0Jekjhj6ktQRQ1+SOmLoS1JHDH1J6oihL0kdMfQlqSOGviR1xNCXpI4Y+pLUEUNfkjpi6EtSRwx9SerI2KGf5NlJPpfkt9r6GUluS3JPkmuSHNfKn9PW97bt68dtW5K0MEtxpv/jwN1D6+8HrqiqDcAhYGsr3wocqqqXAVe0epKkCRor9JOcCrwO+NW2HuD7gWtblV3AG9ry5rZO276p1ZckTci4Z/q/CPx74Ott/STgkap6sq3vB9a15XXAPoC2/dFW/ymSbEuyJ8megwcPjtk9SdKwRYd+kh8EDlTV7cPFc1StEbZ9s6BqR1VtrKqNa9euXWz3JElzWDXGvt8DvD7J+cBzgRcwOPNfnWRVO5s/FXiw1d8PnAbsT7IKOAF4eIz2JUkLtOgz/ap6V1WdWlXrgYuAG6vqzcBNwAWt2hbgura8u63Ttt9YVU8705ckLZ/l+Jz+O4FLk+xlMGe/s5XvBE5q5ZcC25ehbUnSMxhneucbqupm4Oa2fC/wyjnqPAFcuBTtSZIWx2/kSlJHDH1J6oihL0kdMfQlqSOGviR1xNCXpI4Y+pLUEUNfkjpi6EtSRwx9SeqIoS9JHTH0Jakjhr4kdcTQl6SOGPqS1BFDX5I6YuhLUkcMfUnqiKEvSR0x9CWpI4a+JHXE0Jekjhj6ktQRQ1+SOmLoS1JHDH1J6oihL0kdMfQlqSOGviR1ZNGhn+S0JDcluTvJnUl+vJW/MMn1Se5pf09s5UnygSR7k9yR5OylGoQkaTTjnOk/CfxEVb0cOBd4a5Izge3ADVW1AbihrQOcB2xo/7YBHxqjbUnSIiw69Kvqoar6bFv+C+BuYB2wGdjVqu0C3tCWNwNX1cCtwOokpyy655KkBVuSOf0k64FXALcBJ1fVQzB4YQBe1KqtA/YN7ba/lR15W9uS7Emy5+DBg0vRPUlSM3boJzke+O/Av62q//dMVecoq6cVVO2oqo1VtXHt2rXjdk+SNGSs0E/yLQwC/6NV9clW/NXD0zbt74FWvh84bWj3U4EHx2lfkrQw43x6J8BO4O6q+oWhTbuBLW15C3DdUPlb2qd4zgUePTwNJEmajFVj7Ps9wI8Cf5Lk863sPwCXAx9PshV4ALiwbfsUcD6wF3gcuGSMtiVJi7Do0K+qzzD3PD3ApjnqF/DWxbYnSRqf38iVpI4Y+pLUEUNfkjpi6EtSRwx9SeqIoS9JHTH0Jakjhr4kdcTQl6SOGPqS1BFDX5I6YuhLUkcMfUnqiKEvSR0x9CWpI4a+JHXE0Jekjhj6ktQRQ1+SOmLoS1JHDH1J6oihL0kdMfQlqSOGviR1xNCXpI4Y+pLUEUNfkjpi6EtSRwx9SerIxEM/yWuTfDHJ3iTbJ92+JPVsoqGf5NnAB4HzgDOBNyU5c5J9kKSeTfpM/5XA3qq6t6r+GvgNYPOE+yBJ3Vo14fbWAfuG1vcD5wxXSLIN2NZWv5bki2O0twb48zH2nzW9jRcccy+6G3PeP9aYXzLfhkmHfuYoq6esVO0AdixJY8meqtq4FLc1C3obLzjmXjjmpTPp6Z39wGlD66cCD064D5LUrUmH/h8BG5KckeQ44CJg94T7IEndmuj0TlU9meRtwKeBZwNXVtWdy9jkkkwTzZDexguOuReOeYmkqo5eS5J0TPAbuZLUEUNfkjoy86F/tJ91SPKcJNe07bclWT/5Xi6tEcZ8aZK7ktyR5IYk835md1aM+vMdSS5IUklm/uN9o4w5yRvbY31nko9Nuo9LbYRj+/QkNyX5XDu+z1+Jfi6VJFcmOZDkC/NsT5IPtPvjjiRnj91oVc3sPwYXg78EvBQ4Dvhj4Mwj6vxr4Ffa8kXANSvd7wmM+fuA57XlH+thzK3etwG3ALcCG1e63xN4nDcAnwNObOsvWul+T2DMO4Afa8tnAvetdL/HHPP3AmcDX5hn+/nA7zD4jtO5wG3jtjnrZ/qj/KzDZmBXW74W2JRkri+JzYqjjrmqbqqqx9vqrQy+DzHLRv35jvcBPwM8McnOLZNRxvwvgQ9W1SGAqjow4T4utVHGXMAL2vIJzPj3fKrqFuDhZ6iyGbiqBm4FVic5ZZw2Zz305/pZh3Xz1amqJ4FHgZMm0rvlMcqYh21lcKYwy4465iSvAE6rqt+aZMeW0SiP87cD357kD5LcmuS1E+vd8hhlzO8GfiTJfuBTwNsn07UVs9Dn+1FN+mcYltpRf9ZhxDqzZOTxJPkRYCPwqmXt0fJ7xjEneRZwBXDxpDo0AaM8zqsYTPG8msG7ud9PclZVPbLMfVsuo4z5TcBHqurnk3w38GttzF9f/u6tiCXPr1k/0x/lZx2+USfJKgZvCZ/p7dS0G+mnLJK8BvhJ4PVV9VcT6ttyOdqYvw04C7g5yX0M5j53z/jF3FGP7euq6m+q6svAFxm8CMyqUca8Ffg4QFX9IfBcBj/Gdqxa8p+umfXQH+VnHXYDW9ryBcCN1a6QzKijjrlNdfxXBoE/6/O8cJQxV9WjVbWmqtZX1XoG1zFeX1V7Vqa7S2KUY/t/MLhoT5I1DKZ77p1oL5fWKGN+ANgEkOTlDEL/4ER7OVm7gbe0T/GcCzxaVQ+Nc4MzPb1T8/ysQ5L3Anuqajewk8FbwL0MzvAvWrkej2/EMf8scDzwiXbN+oGqev2KdXpMI475mDLimD8N/ECSu4C/Bf5dVf3flev1eEYc808AH07yDgbTHBfP8klckqsZTM+tadcpLgO+BaCqfoXBdYvzgb3A48AlY7c5w/eXJGmBZn16R5K0AIa+JHXE0Jekjhj6ktQRQ1+SOmLoS1JHDH1J6sj/BwcBvIIHq12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X0AAAEICAYAAACzliQjAAAABHNCSVQICAgIfAhkiAAAAAlwSFlzAAALEgAACxIB0t1+/AAAADh0RVh0U29mdHdhcmUAbWF0cGxvdGxpYiB2ZXJzaW9uMy4xLjMsIGh0dHA6Ly9tYXRwbG90bGliLm9yZy+AADFEAAATfUlEQVR4nO3df7CcV33f8fcHFEPAwTKWcI1sI1OUFsdtg0fBTtMGEjEpNimiMzYxIUH2aKppCjTFmRbRpDU/2ozJLydMGFIRucgJOAaXqZWEhLr+EYdM7EYG4mC7xMLYlmKDlFp2gx0ncfj2jz2CtXyvtffuvXt3dd6vGc19nvOcZ885u89+9tnz7K5SVUiS+vCsle6AJGlyDH1J6oihL0kdMfQlqSOGviR1xNCXpI4Y+upSkncn+fUJtfW1JC9ty9+a5DeTPJrkE5NoXxq2aqU7IB3rqur4odULgJOBk6rqyRXqkjrmmb6mXpJj6eTkJcCfLibwj7H7QSvE0NdUSnJfkncmuQN4LMmqJNuTfCnJXyS5K8m/GKp/cZLPJPm5JIeSfDnJeUPbz0jye23f64E1C+jLxUk+c0RZJXlZW/5Ikg8m+e12+7cl+btH1k3yHuA/AT/Upny2JnlWkp9Kcn+SA0muSnJC229923drkgeAG4fKLkmyr431XyX5riR3JHkkyS8v8m5XBwx9TbM3Aa8DVrcz4y8B/xQ4AXgP8OtJThmqfw7wRQaB/jPAziRp2z4G3N62vQ/YMtxQC8wfHrOv7wFOBPYC/+XIClV1GfDTwDVVdXxV7QQubv++D3gpcDxwZGi/Cng58M+Gys4BNgA/BPwi8JPAa4DvAN6Y5FVjjEXHMENf0+wDVbWvqv4SoKo+UVUPVtXXq+oa4B7glUP176+qD1fV3wK7gFOAk5OcDnwX8B+r6q+q6hbgN4cbqqp/WFUfG6Ovn6yq/91enD4KfOeI+70Z+IWqureqvga8C7joiKmcd1fVY4fvh+Z9VfVEVf1P4DHg6qo6UFV/Bvw+8IoxxqJjmKGvabZveCXJW5J8vk1hPAKcxVOnab5yeKGqHm+LxwMvBg5V1WNDde9f4r5+ZWj58dbuKF58RF/uZ/ABi5OHyp5yPzRfHVr+yznWR21fnTH0Nc2+8ROwSV4CfBh4G4NPvqwGvgBknn2HPQScmOT5Q2WnL6AfjwHPG+rL31nAvkfzIIOLu4edDjzJU0Pcn8LVkjH0NSuezyD8DgIkuYTBmf5RVdX9wB7gPUmOS/JPgH++gLb/GPiOJN+Z5LnAuxfS8aO4GnhHu9B8PN+c8/fjnFoWhr5mQlXdBfw88IcMzoL/AfAHC7iJH2Zw8fNh4DLgquGNSe5M8uZ52v5T4L3A/2JwHeEzc9VbpCuBXwNuAb4MPAG8fQlvX3qK+J+oSFI/PNOXpI4Y+pLUEUNfkjpi6EtSR6b6B5zWrFlT69evX+luSNJMuf322/+8qtbOtW2qQ3/9+vXs2bNnpbshSTMlybzfOHd6R5I6YuhLUkcMfUnqiKEvSR0x9CWpI4a+JHXE0Jekjhj6ktQRQ1+SOjLV38iVps367b/9jeX7Ln/dCvZEWhzP9CWpI4a+JHXE6Z3OOV0h9cUzfUnqiKEvSR0x9CWpI87pSxrZNFwDmoY+zDJDf4l4IOowjwVNM0NfagzrpTFt9+O09WelGfqaWtPyZB3uxyTbMqC0HAx9HZVBNNsW8/hN8jEfp635XpA9Tudn6B+jjnwyLNWTYJpfAKa5b5M2yXcn02ipxr9cz6OVdNTQT3Il8IPAgao6q5W9ELgGWA/cB7yxqg4lCfBLwPnA48DFVfXZts8W4Kfazf7nqtq1tEM5ts0XaNMSdNPSj2kzK2eivb9I9GSUM/2PAL8MXDVUth24oaouT7K9rb8TOA/Y0P6dA3wIOKe9SFwGbAQKuD3J7qo6tFQD0dJa7hBY7hcJX4S0EKMeL0t1XK3k8XnU0K+qW5KsP6J4M/DqtrwLuJlB6G8GrqqqAm5NsjrJKa3u9VX1MECS64HXAlePPYJj2HzBu5hAnuYQXGjflnIOeNrui/nMyjuGIy1HSGo8i53TP7mqHgKoqoeSvKiVrwP2DdXb38rmK3+aJNuAbQCnn376Irs3sFJBN0q7o0zXTNo0P7GmsW+TfLeykkY5+Zj2F5/lMKsvxEt9ITdzlNUzlD+9sGoHsANg48aNc9ZZLr0fxMvB+3S6rOTj4bEwHRYb+l9Ncko7yz8FONDK9wOnDdU7FXiwlb/6iPKbF9n2TFmpj75pui3HcbHQx9/jZfpMIi8WG/q7gS3A5e3vdUPlb0vyGwwu5D7aXhg+Dfx0khNbvR8A3rX4bkvHDsN3cny3MdpHNq9mcJa+Jsl+Bp/CuRz4eJKtwAPAha36pxh8XHMvg49sXgJQVQ8neR/wR63eew9f1J0FHihzW8oLzUvdh170Pv5pN42Pzyif3nnTPJs2zVG3gLfOcztXAlcuqHdaFit1IPbWrubnY7Jy/EbuAi3HV8YlTY9xn6fT/jzvJvQX+vEqpyikY1uvz7tuQl+zYVqeiNPSj1nh/TU7DP0xeKBLmjXdh77BLakn3Ye++rZcP8ErTatnrXQHJEmTY+hLUkec3pE0lZwyWx6e6UtSRwx9SeqI0zuStIImPY3lmb4kdcQzfUlTw4u3y88zfUnqiKEvSR0x9CWpI4a+JHXE0Jekjhj6ktQRQ1+SOmLoS1JHDH1J6oihL0kdMfQlqSOGviR1xNCXpI4Y+pLUEUNfkjoyVugneUeSO5N8IcnVSZ6b5IwktyW5J8k1SY5rdZ/T1ve27euXYgCSpNEtOvSTrAP+DbCxqs4Cng1cBLwfuKKqNgCHgK1tl63Aoap6GXBFqydJmqBxp3dWAd+aZBXwPOAh4PuBa9v2XcAb2vLmtk7bvilJxmxfkrQAiw79qvoz4OeABxiE/aPA7cAjVfVkq7YfWNeW1wH72r5PtvonLbZ9SdLCjTO9cyKDs/czgBcDzwfOm6NqHd7lGbYN3+62JHuS7Dl48OBiuydJmsM40zuvAb5cVQer6m+ATwL/GFjdpnsATgUebMv7gdMA2vYTgIePvNGq2lFVG6tq49q1a8foniTpSOOE/gPAuUme1+bmNwF3ATcBF7Q6W4Dr2vLutk7bfmNVPe1MX5K0fMaZ07+NwQXZzwJ/0m5rB/BO4NIkexnM2e9su+wETmrllwLbx+i3JGkRVh29yvyq6jLgsiOK7wVeOUfdJ4ALx2lPkjQev5ErSR0x9CWpI4a+JHXE0Jekjhj6ktQRQ1+SOmLoS1JHDH1J6oihL0kdMfQlqSOGviR1xNCXpI4Y+pLUEUNfkjpi6EtSRwx9SeqIoS9JHTH0Jakjhr4kdcTQl6SOGPqS1BFDX5I6YuhLUkcMfUnqiKEvSR0x9CWpI4a+JHXE0Jekjhj6ktSRsUI/yeok1yb5P0nuTvLdSV6Y5Pok97S/J7a6SfKBJHuT3JHk7KUZgiRpVOOe6f8S8LtV9feBfwTcDWwHbqiqDcANbR3gPGBD+7cN+NCYbUuSFmjRoZ/kBcD3AjsBquqvq+oRYDOwq1XbBbyhLW8GrqqBW4HVSU5ZdM8lSQs2zpn+S4GDwH9L8rkkv5rk+cDJVfUQQPv7olZ/HbBvaP/9rUySNCHjhP4q4GzgQ1X1CuAxvjmVM5fMUVZPq5RsS7InyZ6DBw+O0T1J0pHGCf39wP6quq2tX8vgReCrh6dt2t8DQ/VPG9r/VODBI2+0qnZU1caq2rh27doxuidJOtKiQ7+qvgLsS/L3WtEm4C5gN7CllW0BrmvLu4G3tE/xnAs8engaSJI0GavG3P/twEeTHAfcC1zC4IXk40m2Ag8AF7a6nwLOB/YCj7e6kqQJGiv0q+rzwMY5Nm2ao24Bbx2nPUnSePxGriR1xNCXpI4Y+pLUEUNfkjpi6EtSRwx9SeqIoS9JHTH0Jakjhr4kdcTQl6SOGPqS1BFDX5I6YuhLUkcMfUnqiKEvSR0x9CWpI4a+JHXE0Jekjhj6ktQRQ1+SOmLoS1JHDH1J6oihL0kdMfQlqSOGviR1xNCXpI4Y+pLUEUNfkjpi6EtSRwx9SerI2KGf5NlJPpfkt9r6GUluS3JPkmuSHNfKn9PW97bt68dtW5K0MEtxpv/jwN1D6+8HrqiqDcAhYGsr3wocqqqXAVe0epKkCRor9JOcCrwO+NW2HuD7gWtblV3AG9ry5rZO276p1ZckTci4Z/q/CPx74Ott/STgkap6sq3vB9a15XXAPoC2/dFW/ymSbEuyJ8megwcPjtk9SdKwRYd+kh8EDlTV7cPFc1StEbZ9s6BqR1VtrKqNa9euXWz3JElzWDXGvt8DvD7J+cBzgRcwOPNfnWRVO5s/FXiw1d8PnAbsT7IKOAF4eIz2JUkLtOgz/ap6V1WdWlXrgYuAG6vqzcBNwAWt2hbgura8u63Ttt9YVU8705ckLZ/l+Jz+O4FLk+xlMGe/s5XvBE5q5ZcC25ehbUnSMxhneucbqupm4Oa2fC/wyjnqPAFcuBTtSZIWx2/kSlJHDH1J6oihL0kdMfQlqSOGviR1xNCXpI4Y+pLUEUNfkjpi6EtSRwx9SeqIoS9JHTH0Jakjhr4kdcTQl6SOGPqS1BFDX5I6YuhLUkcMfUnqiKEvSR0x9CWpI4a+JHXE0Jekjhj6ktQRQ1+SOmLoS1JHDH1J6oihL0kdMfQlqSOGviR1ZNGhn+S0JDcluTvJnUl+vJW/MMn1Se5pf09s5UnygSR7k9yR5OylGoQkaTTjnOk/CfxEVb0cOBd4a5Izge3ADVW1AbihrQOcB2xo/7YBHxqjbUnSIiw69Kvqoar6bFv+C+BuYB2wGdjVqu0C3tCWNwNX1cCtwOokpyy655KkBVuSOf0k64FXALcBJ1fVQzB4YQBe1KqtA/YN7ba/lR15W9uS7Emy5+DBg0vRPUlSM3boJzke+O/Av62q//dMVecoq6cVVO2oqo1VtXHt2rXjdk+SNGSs0E/yLQwC/6NV9clW/NXD0zbt74FWvh84bWj3U4EHx2lfkrQw43x6J8BO4O6q+oWhTbuBLW15C3DdUPlb2qd4zgUePTwNJEmajFVj7Ps9wI8Cf5Lk863sPwCXAx9PshV4ALiwbfsUcD6wF3gcuGSMtiVJi7Do0K+qzzD3PD3ApjnqF/DWxbYnSRqf38iVpI4Y+pLUEUNfkjpi6EtSRwx9SeqIoS9JHTH0Jakjhr4kdcTQl6SOGPqS1BFDX5I6YuhLUkcMfUnqiKEvSR0x9CWpI4a+JHXE0Jekjhj6ktQRQ1+SOmLoS1JHDH1J6oihL0kdMfQlqSOGviR1xNCXpI4Y+pLUEUNfkjpi6EtSRwx9SerIxEM/yWuTfDHJ3iTbJ92+JPVsoqGf5NnAB4HzgDOBNyU5c5J9kKSeTfpM/5XA3qq6t6r+GvgNYPOE+yBJ3Vo14fbWAfuG1vcD5wxXSLIN2NZWv5bki2O0twb48zH2nzW9jRcccy+6G3PeP9aYXzLfhkmHfuYoq6esVO0AdixJY8meqtq4FLc1C3obLzjmXjjmpTPp6Z39wGlD66cCD064D5LUrUmH/h8BG5KckeQ44CJg94T7IEndmuj0TlU9meRtwKeBZwNXVtWdy9jkkkwTzZDexguOuReOeYmkqo5eS5J0TPAbuZLUEUNfkjoy86F/tJ91SPKcJNe07bclWT/5Xi6tEcZ8aZK7ktyR5IYk835md1aM+vMdSS5IUklm/uN9o4w5yRvbY31nko9Nuo9LbYRj+/QkNyX5XDu+z1+Jfi6VJFcmOZDkC/NsT5IPtPvjjiRnj91oVc3sPwYXg78EvBQ4Dvhj4Mwj6vxr4Ffa8kXANSvd7wmM+fuA57XlH+thzK3etwG3ALcCG1e63xN4nDcAnwNObOsvWul+T2DMO4Afa8tnAvetdL/HHPP3AmcDX5hn+/nA7zD4jtO5wG3jtjnrZ/qj/KzDZmBXW74W2JRkri+JzYqjjrmqbqqqx9vqrQy+DzHLRv35jvcBPwM8McnOLZNRxvwvgQ9W1SGAqjow4T4utVHGXMAL2vIJzPj3fKrqFuDhZ6iyGbiqBm4FVic5ZZw2Zz305/pZh3Xz1amqJ4FHgZMm0rvlMcqYh21lcKYwy4465iSvAE6rqt+aZMeW0SiP87cD357kD5LcmuS1E+vd8hhlzO8GfiTJfuBTwNsn07UVs9Dn+1FN+mcYltpRf9ZhxDqzZOTxJPkRYCPwqmXt0fJ7xjEneRZwBXDxpDo0AaM8zqsYTPG8msG7ud9PclZVPbLMfVsuo4z5TcBHqurnk3w38GttzF9f/u6tiCXPr1k/0x/lZx2+USfJKgZvCZ/p7dS0G+mnLJK8BvhJ4PVV9VcT6ttyOdqYvw04C7g5yX0M5j53z/jF3FGP7euq6m+q6svAFxm8CMyqUca8Ffg4QFX9IfBcBj/Gdqxa8p+umfXQH+VnHXYDW9ryBcCN1a6QzKijjrlNdfxXBoE/6/O8cJQxV9WjVbWmqtZX1XoG1zFeX1V7Vqa7S2KUY/t/MLhoT5I1DKZ77p1oL5fWKGN+ANgEkOTlDEL/4ER7OVm7gbe0T/GcCzxaVQ+Nc4MzPb1T8/ysQ5L3Anuqajewk8FbwL0MzvAvWrkej2/EMf8scDzwiXbN+oGqev2KdXpMI475mDLimD8N/ECSu4C/Bf5dVf3flev1eEYc808AH07yDgbTHBfP8klckqsZTM+tadcpLgO+BaCqfoXBdYvzgb3A48AlY7c5w/eXJGmBZn16R5K0AIa+JHXE0Jekjhj6ktQRQ1+SOmLoS1JHDH1J6sj/BwcBvIIHq12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X0AAAEICAYAAACzliQjAAAABHNCSVQICAgIfAhkiAAAAAlwSFlzAAALEgAACxIB0t1+/AAAADh0RVh0U29mdHdhcmUAbWF0cGxvdGxpYiB2ZXJzaW9uMy4xLjMsIGh0dHA6Ly9tYXRwbG90bGliLm9yZy+AADFEAAATfUlEQVR4nO3df7CcV33f8fcHFEPAwTKWcI1sI1OUFsdtg0fBTtMGEjEpNimiMzYxIUH2aKppCjTFmRbRpDU/2ozJLydMGFIRucgJOAaXqZWEhLr+EYdM7EYG4mC7xMLYlmKDlFp2gx0ncfj2jz2CtXyvtffuvXt3dd6vGc19nvOcZ885u89+9tnz7K5SVUiS+vCsle6AJGlyDH1J6oihL0kdMfQlqSOGviR1xNCXpI4Y+upSkncn+fUJtfW1JC9ty9+a5DeTPJrkE5NoXxq2aqU7IB3rqur4odULgJOBk6rqyRXqkjrmmb6mXpJj6eTkJcCfLibwj7H7QSvE0NdUSnJfkncmuQN4LMmqJNuTfCnJXyS5K8m/GKp/cZLPJPm5JIeSfDnJeUPbz0jye23f64E1C+jLxUk+c0RZJXlZW/5Ikg8m+e12+7cl+btH1k3yHuA/AT/Upny2JnlWkp9Kcn+SA0muSnJC229923drkgeAG4fKLkmyr431XyX5riR3JHkkyS8v8m5XBwx9TbM3Aa8DVrcz4y8B/xQ4AXgP8OtJThmqfw7wRQaB/jPAziRp2z4G3N62vQ/YMtxQC8wfHrOv7wFOBPYC/+XIClV1GfDTwDVVdXxV7QQubv++D3gpcDxwZGi/Cng58M+Gys4BNgA/BPwi8JPAa4DvAN6Y5FVjjEXHMENf0+wDVbWvqv4SoKo+UVUPVtXXq+oa4B7glUP176+qD1fV3wK7gFOAk5OcDnwX8B+r6q+q6hbgN4cbqqp/WFUfG6Ovn6yq/91enD4KfOeI+70Z+IWqureqvga8C7joiKmcd1fVY4fvh+Z9VfVEVf1P4DHg6qo6UFV/Bvw+8IoxxqJjmKGvabZveCXJW5J8vk1hPAKcxVOnab5yeKGqHm+LxwMvBg5V1WNDde9f4r5+ZWj58dbuKF58RF/uZ/ABi5OHyp5yPzRfHVr+yznWR21fnTH0Nc2+8ROwSV4CfBh4G4NPvqwGvgBknn2HPQScmOT5Q2WnL6AfjwHPG+rL31nAvkfzIIOLu4edDjzJU0Pcn8LVkjH0NSuezyD8DgIkuYTBmf5RVdX9wB7gPUmOS/JPgH++gLb/GPiOJN+Z5LnAuxfS8aO4GnhHu9B8PN+c8/fjnFoWhr5mQlXdBfw88IcMzoL/AfAHC7iJH2Zw8fNh4DLgquGNSe5M8uZ52v5T4L3A/2JwHeEzc9VbpCuBXwNuAb4MPAG8fQlvX3qK+J+oSFI/PNOXpI4Y+pLUEUNfkjpi6EtSR6b6B5zWrFlT69evX+luSNJMuf322/+8qtbOtW2qQ3/9+vXs2bNnpbshSTMlybzfOHd6R5I6YuhLUkcMfUnqiKEvSR0x9CWpI4a+JHXE0Jekjhj6ktQRQ1+SOjLV38iVps367b/9jeX7Ln/dCvZEWhzP9CWpI4a+JHXE6Z3OOV0h9cUzfUnqiKEvSR0x9CWpI87pSxrZNFwDmoY+zDJDf4l4IOowjwVNM0NfagzrpTFt9+O09WelGfqaWtPyZB3uxyTbMqC0HAx9HZVBNNsW8/hN8jEfp635XpA9Tudn6B+jjnwyLNWTYJpfAKa5b5M2yXcn02ipxr9cz6OVdNTQT3Il8IPAgao6q5W9ELgGWA/cB7yxqg4lCfBLwPnA48DFVfXZts8W4Kfazf7nqtq1tEM5ts0XaNMSdNPSj2kzK2eivb9I9GSUM/2PAL8MXDVUth24oaouT7K9rb8TOA/Y0P6dA3wIOKe9SFwGbAQKuD3J7qo6tFQD0dJa7hBY7hcJX4S0EKMeL0t1XK3k8XnU0K+qW5KsP6J4M/DqtrwLuJlB6G8GrqqqAm5NsjrJKa3u9VX1MECS64HXAlePPYJj2HzBu5hAnuYQXGjflnIOeNrui/nMyjuGIy1HSGo8i53TP7mqHgKoqoeSvKiVrwP2DdXb38rmK3+aJNuAbQCnn376Irs3sFJBN0q7o0zXTNo0P7GmsW+TfLeykkY5+Zj2F5/lMKsvxEt9ITdzlNUzlD+9sGoHsANg48aNc9ZZLr0fxMvB+3S6rOTj4bEwHRYb+l9Ncko7yz8FONDK9wOnDdU7FXiwlb/6iPKbF9n2TFmpj75pui3HcbHQx9/jZfpMIi8WG/q7gS3A5e3vdUPlb0vyGwwu5D7aXhg+Dfx0khNbvR8A3rX4bkvHDsN3cny3MdpHNq9mcJa+Jsl+Bp/CuRz4eJKtwAPAha36pxh8XHMvg49sXgJQVQ8neR/wR63eew9f1J0FHihzW8oLzUvdh170Pv5pN42Pzyif3nnTPJs2zVG3gLfOcztXAlcuqHdaFit1IPbWrubnY7Jy/EbuAi3HV8YlTY9xn6fT/jzvJvQX+vEqpyikY1uvz7tuQl+zYVqeiNPSj1nh/TU7DP0xeKBLmjXdh77BLakn3Ye++rZcP8ErTatnrXQHJEmTY+hLUkec3pE0lZwyWx6e6UtSRwx9SeqI0zuStIImPY3lmb4kdcQzfUlTw4u3y88zfUnqiKEvSR0x9CWpI4a+JHXE0Jekjhj6ktQRQ1+SOmLoS1JHDH1J6oihL0kdMfQlqSOGviR1xNCXpI4Y+pLUEUNfkjoyVugneUeSO5N8IcnVSZ6b5IwktyW5J8k1SY5rdZ/T1ve27euXYgCSpNEtOvSTrAP+DbCxqs4Cng1cBLwfuKKqNgCHgK1tl63Aoap6GXBFqydJmqBxp3dWAd+aZBXwPOAh4PuBa9v2XcAb2vLmtk7bvilJxmxfkrQAiw79qvoz4OeABxiE/aPA7cAjVfVkq7YfWNeW1wH72r5PtvonLbZ9SdLCjTO9cyKDs/czgBcDzwfOm6NqHd7lGbYN3+62JHuS7Dl48OBiuydJmsM40zuvAb5cVQer6m+ATwL/GFjdpnsATgUebMv7gdMA2vYTgIePvNGq2lFVG6tq49q1a8foniTpSOOE/gPAuUme1+bmNwF3ATcBF7Q6W4Dr2vLutk7bfmNVPe1MX5K0fMaZ07+NwQXZzwJ/0m5rB/BO4NIkexnM2e9su+wETmrllwLbx+i3JGkRVh29yvyq6jLgsiOK7wVeOUfdJ4ALx2lPkjQev5ErSR0x9CWpI4a+JHXE0Jekjhj6ktQRQ1+SOmLoS1JHDH1J6oihL0kdMfQlqSOGviR1xNCXpI4Y+pLUEUNfkjpi6EtSRwx9SeqIoS9JHTH0Jakjhr4kdcTQl6SOGPqS1BFDX5I6YuhLUkcMfUnqiKEvSR0x9CWpI4a+JHXE0Jekjhj6ktSRsUI/yeok1yb5P0nuTvLdSV6Y5Pok97S/J7a6SfKBJHuT3JHk7KUZgiRpVOOe6f8S8LtV9feBfwTcDWwHbqiqDcANbR3gPGBD+7cN+NCYbUuSFmjRoZ/kBcD3AjsBquqvq+oRYDOwq1XbBbyhLW8GrqqBW4HVSU5ZdM8lSQs2zpn+S4GDwH9L8rkkv5rk+cDJVfUQQPv7olZ/HbBvaP/9rUySNCHjhP4q4GzgQ1X1CuAxvjmVM5fMUVZPq5RsS7InyZ6DBw+O0T1J0pHGCf39wP6quq2tX8vgReCrh6dt2t8DQ/VPG9r/VODBI2+0qnZU1caq2rh27doxuidJOtKiQ7+qvgLsS/L3WtEm4C5gN7CllW0BrmvLu4G3tE/xnAs8engaSJI0GavG3P/twEeTHAfcC1zC4IXk40m2Ag8AF7a6nwLOB/YCj7e6kqQJGiv0q+rzwMY5Nm2ao24Bbx2nPUnSePxGriR1xNCXpI4Y+pLUEUNfkjpi6EtSRwx9SeqIoS9JHTH0Jakjhr4kdcTQl6SOGPqS1BFDX5I6YuhLUkcMfUnqiKEvSR0x9CWpI4a+JHXE0Jekjhj6ktQRQ1+SOmLoS1JHDH1J6oihL0kdMfQlqSOGviR1xNCXpI4Y+pLUEUNfkjpi6EtSRwx9SerI2KGf5NlJPpfkt9r6GUluS3JPkmuSHNfKn9PW97bt68dtW5K0MEtxpv/jwN1D6+8HrqiqDcAhYGsr3wocqqqXAVe0epKkCRor9JOcCrwO+NW2HuD7gWtblV3AG9ry5rZO276p1ZckTci4Z/q/CPx74Ott/STgkap6sq3vB9a15XXAPoC2/dFW/ymSbEuyJ8megwcPjtk9SdKwRYd+kh8EDlTV7cPFc1StEbZ9s6BqR1VtrKqNa9euXWz3JElzWDXGvt8DvD7J+cBzgRcwOPNfnWRVO5s/FXiw1d8PnAbsT7IKOAF4eIz2JUkLtOgz/ap6V1WdWlXrgYuAG6vqzcBNwAWt2hbgura8u63Ttt9YVU8705ckLZ/l+Jz+O4FLk+xlMGe/s5XvBE5q5ZcC25ehbUnSMxhneucbqupm4Oa2fC/wyjnqPAFcuBTtSZIWx2/kSlJHDH1J6oihL0kdMfQlqSOGviR1xNCXpI4Y+pLUEUNfkjpi6EtSRwx9SeqIoS9JHTH0Jakjhr4kdcTQl6SOGPqS1BFDX5I6YuhLUkcMfUnqiKEvSR0x9CWpI4a+JHXE0Jekjhj6ktQRQ1+SOmLoS1JHDH1J6oihL0kdMfQlqSOGviR1ZNGhn+S0JDcluTvJnUl+vJW/MMn1Se5pf09s5UnygSR7k9yR5OylGoQkaTTjnOk/CfxEVb0cOBd4a5Izge3ADVW1AbihrQOcB2xo/7YBHxqjbUnSIiw69Kvqoar6bFv+C+BuYB2wGdjVqu0C3tCWNwNX1cCtwOokpyy655KkBVuSOf0k64FXALcBJ1fVQzB4YQBe1KqtA/YN7ba/lR15W9uS7Emy5+DBg0vRPUlSM3boJzke+O/Av62q//dMVecoq6cVVO2oqo1VtXHt2rXjdk+SNGSs0E/yLQwC/6NV9clW/NXD0zbt74FWvh84bWj3U4EHx2lfkrQw43x6J8BO4O6q+oWhTbuBLW15C3DdUPlb2qd4zgUePTwNJEmajFVj7Ps9wI8Cf5Lk863sPwCXAx9PshV4ALiwbfsUcD6wF3gcuGSMtiVJi7Do0K+qzzD3PD3ApjnqF/DWxbYnSRqf38iVpI4Y+pLUEUNfkjpi6EtSRwx9SeqIoS9JHTH0Jakjhr4kdcTQl6SOGPqS1BFDX5I6YuhLUkcMfUnqiKEvSR0x9CWpI4a+JHXE0Jekjhj6ktQRQ1+SOmLoS1JHDH1J6oihL0kdMfQlqSOGviR1xNCXpI4Y+pLUEUNfkjpi6EtSRwx9SerIxEM/yWuTfDHJ3iTbJ92+JPVsoqGf5NnAB4HzgDOBNyU5c5J9kKSeTfpM/5XA3qq6t6r+GvgNYPOE+yBJ3Vo14fbWAfuG1vcD5wxXSLIN2NZWv5bki2O0twb48zH2nzW9jRcccy+6G3PeP9aYXzLfhkmHfuYoq6esVO0AdixJY8meqtq4FLc1C3obLzjmXjjmpTPp6Z39wGlD66cCD064D5LUrUmH/h8BG5KckeQ44CJg94T7IEndmuj0TlU9meRtwKeBZwNXVtWdy9jkkkwTzZDexguOuReOeYmkqo5eS5J0TPAbuZLUEUNfkjoy86F/tJ91SPKcJNe07bclWT/5Xi6tEcZ8aZK7ktyR5IYk835md1aM+vMdSS5IUklm/uN9o4w5yRvbY31nko9Nuo9LbYRj+/QkNyX5XDu+z1+Jfi6VJFcmOZDkC/NsT5IPtPvjjiRnj91oVc3sPwYXg78EvBQ4Dvhj4Mwj6vxr4Ffa8kXANSvd7wmM+fuA57XlH+thzK3etwG3ALcCG1e63xN4nDcAnwNObOsvWul+T2DMO4Afa8tnAvetdL/HHPP3AmcDX5hn+/nA7zD4jtO5wG3jtjnrZ/qj/KzDZmBXW74W2JRkri+JzYqjjrmqbqqqx9vqrQy+DzHLRv35jvcBPwM8McnOLZNRxvwvgQ9W1SGAqjow4T4utVHGXMAL2vIJzPj3fKrqFuDhZ6iyGbiqBm4FVic5ZZw2Zz305/pZh3Xz1amqJ4FHgZMm0rvlMcqYh21lcKYwy4465iSvAE6rqt+aZMeW0SiP87cD357kD5LcmuS1E+vd8hhlzO8GfiTJfuBTwNsn07UVs9Dn+1FN+mcYltpRf9ZhxDqzZOTxJPkRYCPwqmXt0fJ7xjEneRZwBXDxpDo0AaM8zqsYTPG8msG7ud9PclZVPbLMfVsuo4z5TcBHqurnk3w38GttzF9f/u6tiCXPr1k/0x/lZx2+USfJKgZvCZ/p7dS0G+mnLJK8BvhJ4PVV9VcT6ttyOdqYvw04C7g5yX0M5j53z/jF3FGP7euq6m+q6svAFxm8CMyqUca8Ffg4QFX9IfBcBj/Gdqxa8p+umfXQH+VnHXYDW9ryBcCN1a6QzKijjrlNdfxXBoE/6/O8cJQxV9WjVbWmqtZX1XoG1zFeX1V7Vqa7S2KUY/t/MLhoT5I1DKZ77p1oL5fWKGN+ANgEkOTlDEL/4ER7OVm7gbe0T/GcCzxaVQ+Nc4MzPb1T8/ysQ5L3Anuqajewk8FbwL0MzvAvWrkej2/EMf8scDzwiXbN+oGqev2KdXpMI475mDLimD8N/ECSu4C/Bf5dVf3flev1eEYc808AH07yDgbTHBfP8klckqsZTM+tadcpLgO+BaCqfoXBdYvzgb3A48AlY7c5w/eXJGmBZn16R5K0AIa+JHXE0Jekjhj6ktQRQ1+SOmLoS1JHDH1J6sj/BwcBvIIHq12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png;base64,iVBORw0KGgoAAAANSUhEUgAAAX0AAAEICAYAAACzliQjAAAABHNCSVQICAgIfAhkiAAAAAlwSFlzAAALEgAACxIB0t1+/AAAADh0RVh0U29mdHdhcmUAbWF0cGxvdGxpYiB2ZXJzaW9uMy4xLjMsIGh0dHA6Ly9tYXRwbG90bGliLm9yZy+AADFEAAATfUlEQVR4nO3df7CcV33f8fcHFEPAwTKWcI1sI1OUFsdtg0fBTtMGEjEpNimiMzYxIUH2aKppCjTFmRbRpDU/2ozJLydMGFIRucgJOAaXqZWEhLr+EYdM7EYG4mC7xMLYlmKDlFp2gx0ncfj2jz2CtXyvtffuvXt3dd6vGc19nvOcZ885u89+9tnz7K5SVUiS+vCsle6AJGlyDH1J6oihL0kdMfQlqSOGviR1xNCXpI4Y+upSkncn+fUJtfW1JC9ty9+a5DeTPJrkE5NoXxq2aqU7IB3rqur4odULgJOBk6rqyRXqkjrmmb6mXpJj6eTkJcCfLibwj7H7QSvE0NdUSnJfkncmuQN4LMmqJNuTfCnJXyS5K8m/GKp/cZLPJPm5JIeSfDnJeUPbz0jye23f64E1C+jLxUk+c0RZJXlZW/5Ikg8m+e12+7cl+btH1k3yHuA/AT/Upny2JnlWkp9Kcn+SA0muSnJC229923drkgeAG4fKLkmyr431XyX5riR3JHkkyS8v8m5XBwx9TbM3Aa8DVrcz4y8B/xQ4AXgP8OtJThmqfw7wRQaB/jPAziRp2z4G3N62vQ/YMtxQC8wfHrOv7wFOBPYC/+XIClV1GfDTwDVVdXxV7QQubv++D3gpcDxwZGi/Cng58M+Gys4BNgA/BPwi8JPAa4DvAN6Y5FVjjEXHMENf0+wDVbWvqv4SoKo+UVUPVtXXq+oa4B7glUP176+qD1fV3wK7gFOAk5OcDnwX8B+r6q+q6hbgN4cbqqp/WFUfG6Ovn6yq/91enD4KfOeI+70Z+IWqureqvga8C7joiKmcd1fVY4fvh+Z9VfVEVf1P4DHg6qo6UFV/Bvw+8IoxxqJjmKGvabZveCXJW5J8vk1hPAKcxVOnab5yeKGqHm+LxwMvBg5V1WNDde9f4r5+ZWj58dbuKF58RF/uZ/ABi5OHyp5yPzRfHVr+yznWR21fnTH0Nc2+8ROwSV4CfBh4G4NPvqwGvgBknn2HPQScmOT5Q2WnL6AfjwHPG+rL31nAvkfzIIOLu4edDjzJU0Pcn8LVkjH0NSuezyD8DgIkuYTBmf5RVdX9wB7gPUmOS/JPgH++gLb/GPiOJN+Z5LnAuxfS8aO4GnhHu9B8PN+c8/fjnFoWhr5mQlXdBfw88IcMzoL/AfAHC7iJH2Zw8fNh4DLgquGNSe5M8uZ52v5T4L3A/2JwHeEzc9VbpCuBXwNuAb4MPAG8fQlvX3qK+J+oSFI/PNOXpI4Y+pLUEUNfkjpi6EtSR6b6B5zWrFlT69evX+luSNJMuf322/+8qtbOtW2qQ3/9+vXs2bNnpbshSTMlybzfOHd6R5I6YuhLUkcMfUnqiKEvSR0x9CWpI4a+JHXE0Jekjhj6ktQRQ1+SOjLV38iVps367b/9jeX7Ln/dCvZEWhzP9CWpI4a+JHXE6Z3OOV0h9cUzfUnqiKEvSR0x9CWpI87pSxrZNFwDmoY+zDJDf4l4IOowjwVNM0NfagzrpTFt9+O09WelGfqaWtPyZB3uxyTbMqC0HAx9HZVBNNsW8/hN8jEfp635XpA9Tudn6B+jjnwyLNWTYJpfAKa5b5M2yXcn02ipxr9cz6OVdNTQT3Il8IPAgao6q5W9ELgGWA/cB7yxqg4lCfBLwPnA48DFVfXZts8W4Kfazf7nqtq1tEM5ts0XaNMSdNPSj2kzK2eivb9I9GSUM/2PAL8MXDVUth24oaouT7K9rb8TOA/Y0P6dA3wIOKe9SFwGbAQKuD3J7qo6tFQD0dJa7hBY7hcJX4S0EKMeL0t1XK3k8XnU0K+qW5KsP6J4M/DqtrwLuJlB6G8GrqqqAm5NsjrJKa3u9VX1MECS64HXAlePPYJj2HzBu5hAnuYQXGjflnIOeNrui/nMyjuGIy1HSGo8i53TP7mqHgKoqoeSvKiVrwP2DdXb38rmK3+aJNuAbQCnn376Irs3sFJBN0q7o0zXTNo0P7GmsW+TfLeykkY5+Zj2F5/lMKsvxEt9ITdzlNUzlD+9sGoHsANg48aNc9ZZLr0fxMvB+3S6rOTj4bEwHRYb+l9Ncko7yz8FONDK9wOnDdU7FXiwlb/6iPKbF9n2TFmpj75pui3HcbHQx9/jZfpMIi8WG/q7gS3A5e3vdUPlb0vyGwwu5D7aXhg+Dfx0khNbvR8A3rX4bkvHDsN3cny3MdpHNq9mcJa+Jsl+Bp/CuRz4eJKtwAPAha36pxh8XHMvg49sXgJQVQ8neR/wR63eew9f1J0FHihzW8oLzUvdh170Pv5pN42Pzyif3nnTPJs2zVG3gLfOcztXAlcuqHdaFit1IPbWrubnY7Jy/EbuAi3HV8YlTY9xn6fT/jzvJvQX+vEqpyikY1uvz7tuQl+zYVqeiNPSj1nh/TU7DP0xeKBLmjXdh77BLakn3Ye++rZcP8ErTatnrXQHJEmTY+hLUkec3pE0lZwyWx6e6UtSRwx9SeqI0zuStIImPY3lmb4kdcQzfUlTw4u3y88zfUnqiKEvSR0x9CWpI4a+JHXE0Jekjhj6ktQRQ1+SOmLoS1JHDH1J6oihL0kdMfQlqSOGviR1xNCXpI4Y+pLUEUNfkjoyVugneUeSO5N8IcnVSZ6b5IwktyW5J8k1SY5rdZ/T1ve27euXYgCSpNEtOvSTrAP+DbCxqs4Cng1cBLwfuKKqNgCHgK1tl63Aoap6GXBFqydJmqBxp3dWAd+aZBXwPOAh4PuBa9v2XcAb2vLmtk7bvilJxmxfkrQAiw79qvoz4OeABxiE/aPA7cAjVfVkq7YfWNeW1wH72r5PtvonLbZ9SdLCjTO9cyKDs/czgBcDzwfOm6NqHd7lGbYN3+62JHuS7Dl48OBiuydJmsM40zuvAb5cVQer6m+ATwL/GFjdpnsATgUebMv7gdMA2vYTgIePvNGq2lFVG6tq49q1a8foniTpSOOE/gPAuUme1+bmNwF3ATcBF7Q6W4Dr2vLutk7bfmNVPe1MX5K0fMaZ07+NwQXZzwJ/0m5rB/BO4NIkexnM2e9su+wETmrllwLbx+i3JGkRVh29yvyq6jLgsiOK7wVeOUfdJ4ALx2lPkjQev5ErSR0x9CWpI4a+JHXE0Jekjhj6ktQRQ1+SOmLoS1JHDH1J6oihL0kdMfQlqSOGviR1xNCXpI4Y+pLUEUNfkjpi6EtSRwx9SeqIoS9JHTH0Jakjhr4kdcTQl6SOGPqS1BFDX5I6YuhLUkcMfUnqiKEvSR0x9CWpI4a+JHXE0Jekjhj6ktSRsUI/yeok1yb5P0nuTvLdSV6Y5Pok97S/J7a6SfKBJHuT3JHk7KUZgiRpVOOe6f8S8LtV9feBfwTcDWwHbqiqDcANbR3gPGBD+7cN+NCYbUuSFmjRoZ/kBcD3AjsBquqvq+oRYDOwq1XbBbyhLW8GrqqBW4HVSU5ZdM8lSQs2zpn+S4GDwH9L8rkkv5rk+cDJVfUQQPv7olZ/HbBvaP/9rUySNCHjhP4q4GzgQ1X1CuAxvjmVM5fMUVZPq5RsS7InyZ6DBw+O0T1J0pHGCf39wP6quq2tX8vgReCrh6dt2t8DQ/VPG9r/VODBI2+0qnZU1caq2rh27doxuidJOtKiQ7+qvgLsS/L3WtEm4C5gN7CllW0BrmvLu4G3tE/xnAs8engaSJI0GavG3P/twEeTHAfcC1zC4IXk40m2Ag8AF7a6nwLOB/YCj7e6kqQJGiv0q+rzwMY5Nm2ao24Bbx2nPUnSePxGriR1xNCXpI4Y+pLUEUNfkjpi6EtSRwx9SeqIoS9JHTH0Jakjhr4kdcTQl6SOGPqS1BFDX5I6YuhLUkcMfUnqiKEvSR0x9CWpI4a+JHXE0Jekjhj6ktQRQ1+SOmLoS1JHDH1J6oihL0kdMfQlqSOGviR1xNCXpI4Y+pLUEUNfkjpi6EtSRwx9SerI2KGf5NlJPpfkt9r6GUluS3JPkmuSHNfKn9PW97bt68dtW5K0MEtxpv/jwN1D6+8HrqiqDcAhYGsr3wocqqqXAVe0epKkCRor9JOcCrwO+NW2HuD7gWtblV3AG9ry5rZO276p1ZckTci4Z/q/CPx74Ott/STgkap6sq3vB9a15XXAPoC2/dFW/ymSbEuyJ8megwcPjtk9SdKwRYd+kh8EDlTV7cPFc1StEbZ9s6BqR1VtrKqNa9euXWz3JElzWDXGvt8DvD7J+cBzgRcwOPNfnWRVO5s/FXiw1d8PnAbsT7IKOAF4eIz2JUkLtOgz/ap6V1WdWlXrgYuAG6vqzcBNwAWt2hbgura8u63Ttt9YVU8705ckLZ/l+Jz+O4FLk+xlMGe/s5XvBE5q5ZcC25ehbUnSMxhneucbqupm4Oa2fC/wyjnqPAFcuBTtSZIWx2/kSlJHDH1J6oihL0kdMfQlqSOGviR1xNCXpI4Y+pLUEUNfkjpi6EtSRwx9SeqIoS9JHTH0Jakjhr4kdcTQl6SOGPqS1BFDX5I6YuhLUkcMfUnqiKEvSR0x9CWpI4a+JHXE0Jekjhj6ktQRQ1+SOmLoS1JHDH1J6oihL0kdMfQlqSOGviR1ZNGhn+S0JDcluTvJnUl+vJW/MMn1Se5pf09s5UnygSR7k9yR5OylGoQkaTTjnOk/CfxEVb0cOBd4a5Izge3ADVW1AbihrQOcB2xo/7YBHxqjbUnSIiw69Kvqoar6bFv+C+BuYB2wGdjVqu0C3tCWNwNX1cCtwOokpyy655KkBVuSOf0k64FXALcBJ1fVQzB4YQBe1KqtA/YN7ba/lR15W9uS7Emy5+DBg0vRPUlSM3boJzke+O/Av62q//dMVecoq6cVVO2oqo1VtXHt2rXjdk+SNGSs0E/yLQwC/6NV9clW/NXD0zbt74FWvh84bWj3U4EHx2lfkrQw43x6J8BO4O6q+oWhTbuBLW15C3DdUPlb2qd4zgUePTwNJEmajFVj7Ps9wI8Cf5Lk863sPwCXAx9PshV4ALiwbfsUcD6wF3gcuGSMtiVJi7Do0K+qzzD3PD3ApjnqF/DWxbYnSRqf38iVpI4Y+pLUEUNfkjpi6EtSRwx9SeqIoS9JHTH0Jakjhr4kdcTQl6SOGPqS1BFDX5I6YuhLUkcMfUnqiKEvSR0x9CWpI4a+JHXE0Jekjhj6ktQRQ1+SOmLoS1JHDH1J6oihL0kdMfQlqSOGviR1xNCXpI4Y+pLUEUNfkjpi6EtSRwx9SerIxEM/yWuTfDHJ3iTbJ92+JPVsoqGf5NnAB4HzgDOBNyU5c5J9kKSeTfpM/5XA3qq6t6r+GvgNYPOE+yBJ3Vo14fbWAfuG1vcD5wxXSLIN2NZWv5bki2O0twb48zH2nzW9jRcccy+6G3PeP9aYXzLfhkmHfuYoq6esVO0AdixJY8meqtq4FLc1C3obLzjmXjjmpTPp6Z39wGlD66cCD064D5LUrUmH/h8BG5KckeQ44CJg94T7IEndmuj0TlU9meRtwKeBZwNXVtWdy9jkkkwTzZDexguOuReOeYmkqo5eS5J0TPAbuZLUEUNfkjoy86F/tJ91SPKcJNe07bclWT/5Xi6tEcZ8aZK7ktyR5IYk835md1aM+vMdSS5IUklm/uN9o4w5yRvbY31nko9Nuo9LbYRj+/QkNyX5XDu+z1+Jfi6VJFcmOZDkC/NsT5IPtPvjjiRnj91oVc3sPwYXg78EvBQ4Dvhj4Mwj6vxr4Ffa8kXANSvd7wmM+fuA57XlH+thzK3etwG3ALcCG1e63xN4nDcAnwNObOsvWul+T2DMO4Afa8tnAvetdL/HHPP3AmcDX5hn+/nA7zD4jtO5wG3jtjnrZ/qj/KzDZmBXW74W2JRkri+JzYqjjrmqbqqqx9vqrQy+DzHLRv35jvcBPwM8McnOLZNRxvwvgQ9W1SGAqjow4T4utVHGXMAL2vIJzPj3fKrqFuDhZ6iyGbiqBm4FVic5ZZw2Zz305/pZh3Xz1amqJ4FHgZMm0rvlMcqYh21lcKYwy4465iSvAE6rqt+aZMeW0SiP87cD357kD5LcmuS1E+vd8hhlzO8GfiTJfuBTwNsn07UVs9Dn+1FN+mcYltpRf9ZhxDqzZOTxJPkRYCPwqmXt0fJ7xjEneRZwBXDxpDo0AaM8zqsYTPG8msG7ud9PclZVPbLMfVsuo4z5TcBHqurnk3w38GttzF9f/u6tiCXPr1k/0x/lZx2+USfJKgZvCZ/p7dS0G+mnLJK8BvhJ4PVV9VcT6ttyOdqYvw04C7g5yX0M5j53z/jF3FGP7euq6m+q6svAFxm8CMyqUca8Ffg4QFX9IfBcBj/Gdqxa8p+umfXQH+VnHXYDW9ryBcCN1a6QzKijjrlNdfxXBoE/6/O8cJQxV9WjVbWmqtZX1XoG1zFeX1V7Vqa7S2KUY/t/MLhoT5I1DKZ77p1oL5fWKGN+ANgEkOTlDEL/4ER7OVm7gbe0T/GcCzxaVQ+Nc4MzPb1T8/ysQ5L3Anuqajewk8FbwL0MzvAvWrkej2/EMf8scDzwiXbN+oGqev2KdXpMI475mDLimD8N/ECSu4C/Bf5dVf3flev1eEYc808AH07yDgbTHBfP8klckqsZTM+tadcpLgO+BaCqfoXBdYvzgb3A48AlY7c5w/eXJGmBZn16R5K0AIa+JHXE0Jekjhj6ktQRQ1+SOmLoS1JHDH1J6sj/BwcBvIIHq12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data:image/png;base64,iVBORw0KGgoAAAANSUhEUgAAAX0AAAEICAYAAACzliQjAAAABHNCSVQICAgIfAhkiAAAAAlwSFlzAAALEgAACxIB0t1+/AAAADh0RVh0U29mdHdhcmUAbWF0cGxvdGxpYiB2ZXJzaW9uMy4xLjMsIGh0dHA6Ly9tYXRwbG90bGliLm9yZy+AADFEAAATfUlEQVR4nO3df7CcV33f8fcHFEPAwTKWcI1sI1OUFsdtg0fBTtMGEjEpNimiMzYxIUH2aKppCjTFmRbRpDU/2ozJLydMGFIRucgJOAaXqZWEhLr+EYdM7EYG4mC7xMLYlmKDlFp2gx0ncfj2jz2CtXyvtffuvXt3dd6vGc19nvOcZ885u89+9tnz7K5SVUiS+vCsle6AJGlyDH1J6oihL0kdMfQlqSOGviR1xNCXpI4Y+upSkncn+fUJtfW1JC9ty9+a5DeTPJrkE5NoXxq2aqU7IB3rqur4odULgJOBk6rqyRXqkjrmmb6mXpJj6eTkJcCfLibwj7H7QSvE0NdUSnJfkncmuQN4LMmqJNuTfCnJXyS5K8m/GKp/cZLPJPm5JIeSfDnJeUPbz0jye23f64E1C+jLxUk+c0RZJXlZW/5Ikg8m+e12+7cl+btH1k3yHuA/AT/Upny2JnlWkp9Kcn+SA0muSnJC229923drkgeAG4fKLkmyr431XyX5riR3JHkkyS8v8m5XBwx9TbM3Aa8DVrcz4y8B/xQ4AXgP8OtJThmqfw7wRQaB/jPAziRp2z4G3N62vQ/YMtxQC8wfHrOv7wFOBPYC/+XIClV1GfDTwDVVdXxV7QQubv++D3gpcDxwZGi/Cng58M+Gys4BNgA/BPwi8JPAa4DvAN6Y5FVjjEXHMENf0+wDVbWvqv4SoKo+UVUPVtXXq+oa4B7glUP176+qD1fV3wK7gFOAk5OcDnwX8B+r6q+q6hbgN4cbqqp/WFUfG6Ovn6yq/91enD4KfOeI+70Z+IWqureqvga8C7joiKmcd1fVY4fvh+Z9VfVEVf1P4DHg6qo6UFV/Bvw+8IoxxqJjmKGvabZveCXJW5J8vk1hPAKcxVOnab5yeKGqHm+LxwMvBg5V1WNDde9f4r5+ZWj58dbuKF58RF/uZ/ABi5OHyp5yPzRfHVr+yznWR21fnTH0Nc2+8ROwSV4CfBh4G4NPvqwGvgBknn2HPQScmOT5Q2WnL6AfjwHPG+rL31nAvkfzIIOLu4edDjzJU0Pcn8LVkjH0NSuezyD8DgIkuYTBmf5RVdX9wB7gPUmOS/JPgH++gLb/GPiOJN+Z5LnAuxfS8aO4GnhHu9B8PN+c8/fjnFoWhr5mQlXdBfw88IcMzoL/AfAHC7iJH2Zw8fNh4DLgquGNSe5M8uZ52v5T4L3A/2JwHeEzc9VbpCuBXwNuAb4MPAG8fQlvX3qK+J+oSFI/PNOXpI4Y+pLUEUNfkjpi6EtSR6b6B5zWrFlT69evX+luSNJMuf322/+8qtbOtW2qQ3/9+vXs2bNnpbshSTMlybzfOHd6R5I6YuhLUkcMfUnqiKEvSR0x9CWpI4a+JHXE0Jekjhj6ktQRQ1+SOjLV38iVps367b/9jeX7Ln/dCvZEWhzP9CWpI4a+JHXE6Z3OOV0h9cUzfUnqiKEvSR0x9CWpI87pSxrZNFwDmoY+zDJDf4l4IOowjwVNM0NfagzrpTFt9+O09WelGfqaWtPyZB3uxyTbMqC0HAx9HZVBNNsW8/hN8jEfp635XpA9Tudn6B+jjnwyLNWTYJpfAKa5b5M2yXcn02ipxr9cz6OVdNTQT3Il8IPAgao6q5W9ELgGWA/cB7yxqg4lCfBLwPnA48DFVfXZts8W4Kfazf7nqtq1tEM5ts0XaNMSdNPSj2kzK2eivb9I9GSUM/2PAL8MXDVUth24oaouT7K9rb8TOA/Y0P6dA3wIOKe9SFwGbAQKuD3J7qo6tFQD0dJa7hBY7hcJX4S0EKMeL0t1XK3k8XnU0K+qW5KsP6J4M/DqtrwLuJlB6G8GrqqqAm5NsjrJKa3u9VX1MECS64HXAlePPYJj2HzBu5hAnuYQXGjflnIOeNrui/nMyjuGIy1HSGo8i53TP7mqHgKoqoeSvKiVrwP2DdXb38rmK3+aJNuAbQCnn376Irs3sFJBN0q7o0zXTNo0P7GmsW+TfLeykkY5+Zj2F5/lMKsvxEt9ITdzlNUzlD+9sGoHsANg48aNc9ZZLr0fxMvB+3S6rOTj4bEwHRYb+l9Ncko7yz8FONDK9wOnDdU7FXiwlb/6iPKbF9n2TFmpj75pui3HcbHQx9/jZfpMIi8WG/q7gS3A5e3vdUPlb0vyGwwu5D7aXhg+Dfx0khNbvR8A3rX4bkvHDsN3cny3MdpHNq9mcJa+Jsl+Bp/CuRz4eJKtwAPAha36pxh8XHMvg49sXgJQVQ8neR/wR63eew9f1J0FHihzW8oLzUvdh170Pv5pN42Pzyif3nnTPJs2zVG3gLfOcztXAlcuqHdaFit1IPbWrubnY7Jy/EbuAi3HV8YlTY9xn6fT/jzvJvQX+vEqpyikY1uvz7tuQl+zYVqeiNPSj1nh/TU7DP0xeKBLmjXdh77BLakn3Ye++rZcP8ErTatnrXQHJEmTY+hLUkec3pE0lZwyWx6e6UtSRwx9SeqI0zuStIImPY3lmb4kdcQzfUlTw4u3y88zfUnqiKEvSR0x9CWpI4a+JHXE0Jekjhj6ktQRQ1+SOmLoS1JHDH1J6oihL0kdMfQlqSOGviR1xNCXpI4Y+pLUEUNfkjoyVugneUeSO5N8IcnVSZ6b5IwktyW5J8k1SY5rdZ/T1ve27euXYgCSpNEtOvSTrAP+DbCxqs4Cng1cBLwfuKKqNgCHgK1tl63Aoap6GXBFqydJmqBxp3dWAd+aZBXwPOAh4PuBa9v2XcAb2vLmtk7bvilJxmxfkrQAiw79qvoz4OeABxiE/aPA7cAjVfVkq7YfWNeW1wH72r5PtvonLbZ9SdLCjTO9cyKDs/czgBcDzwfOm6NqHd7lGbYN3+62JHuS7Dl48OBiuydJmsM40zuvAb5cVQer6m+ATwL/GFjdpnsATgUebMv7gdMA2vYTgIePvNGq2lFVG6tq49q1a8foniTpSOOE/gPAuUme1+bmNwF3ATcBF7Q6W4Dr2vLutk7bfmNVPe1MX5K0fMaZ07+NwQXZzwJ/0m5rB/BO4NIkexnM2e9su+wETmrllwLbx+i3JGkRVh29yvyq6jLgsiOK7wVeOUfdJ4ALx2lPkjQev5ErSR0x9CWpI4a+JHXE0Jekjhj6ktQRQ1+SOmLoS1JHDH1J6oihL0kdMfQlqSOGviR1xNCXpI4Y+pLUEUNfkjpi6EtSRwx9SeqIoS9JHTH0Jakjhr4kdcTQl6SOGPqS1BFDX5I6YuhLUkcMfUnqiKEvSR0x9CWpI4a+JHXE0Jekjhj6ktSRsUI/yeok1yb5P0nuTvLdSV6Y5Pok97S/J7a6SfKBJHuT3JHk7KUZgiRpVOOe6f8S8LtV9feBfwTcDWwHbqiqDcANbR3gPGBD+7cN+NCYbUuSFmjRoZ/kBcD3AjsBquqvq+oRYDOwq1XbBbyhLW8GrqqBW4HVSU5ZdM8lSQs2zpn+S4GDwH9L8rkkv5rk+cDJVfUQQPv7olZ/HbBvaP/9rUySNCHjhP4q4GzgQ1X1CuAxvjmVM5fMUVZPq5RsS7InyZ6DBw+O0T1J0pHGCf39wP6quq2tX8vgReCrh6dt2t8DQ/VPG9r/VODBI2+0qnZU1caq2rh27doxuidJOtKiQ7+qvgLsS/L3WtEm4C5gN7CllW0BrmvLu4G3tE/xnAs8engaSJI0GavG3P/twEeTHAfcC1zC4IXk40m2Ag8AF7a6nwLOB/YCj7e6kqQJGiv0q+rzwMY5Nm2ao24Bbx2nPUnSePxGriR1xNCXpI4Y+pLUEUNfkjpi6EtSRwx9SeqIoS9JHTH0Jakjhr4kdcTQl6SOGPqS1BFDX5I6YuhLUkcMfUnqiKEvSR0x9CWpI4a+JHXE0Jekjhj6ktQRQ1+SOmLoS1JHDH1J6oihL0kdMfQlqSOGviR1xNCXpI4Y+pLUEUNfkjpi6EtSRwx9SerI2KGf5NlJPpfkt9r6GUluS3JPkmuSHNfKn9PW97bt68dtW5K0MEtxpv/jwN1D6+8HrqiqDcAhYGsr3wocqqqXAVe0epKkCRor9JOcCrwO+NW2HuD7gWtblV3AG9ry5rZO276p1ZckTci4Z/q/CPx74Ott/STgkap6sq3vB9a15XXAPoC2/dFW/ymSbEuyJ8megwcPjtk9SdKwRYd+kh8EDlTV7cPFc1StEbZ9s6BqR1VtrKqNa9euXWz3JElzWDXGvt8DvD7J+cBzgRcwOPNfnWRVO5s/FXiw1d8PnAbsT7IKOAF4eIz2JUkLtOgz/ap6V1WdWlXrgYuAG6vqzcBNwAWt2hbgura8u63Ttt9YVU8705ckLZ/l+Jz+O4FLk+xlMGe/s5XvBE5q5ZcC25ehbUnSMxhneucbqupm4Oa2fC/wyjnqPAFcuBTtSZIWx2/kSlJHDH1J6oihL0kdMfQlqSOGviR1xNCXpI4Y+pLUEUNfkjpi6EtSRwx9SeqIoS9JHTH0Jakjhr4kdcTQl6SOGPqS1BFDX5I6YuhLUkcMfUnqiKEvSR0x9CWpI4a+JHXE0Jekjhj6ktQRQ1+SOmLoS1JHDH1J6oihL0kdMfQlqSOGviR1ZNGhn+S0JDcluTvJnUl+vJW/MMn1Se5pf09s5UnygSR7k9yR5OylGoQkaTTjnOk/CfxEVb0cOBd4a5Izge3ADVW1AbihrQOcB2xo/7YBHxqjbUnSIiw69Kvqoar6bFv+C+BuYB2wGdjVqu0C3tCWNwNX1cCtwOokpyy655KkBVuSOf0k64FXALcBJ1fVQzB4YQBe1KqtA/YN7ba/lR15W9uS7Emy5+DBg0vRPUlSM3boJzke+O/Av62q//dMVecoq6cVVO2oqo1VtXHt2rXjdk+SNGSs0E/yLQwC/6NV9clW/NXD0zbt74FWvh84bWj3U4EHx2lfkrQw43x6J8BO4O6q+oWhTbuBLW15C3DdUPlb2qd4zgUePTwNJEmajFVj7Ps9wI8Cf5Lk863sPwCXAx9PshV4ALiwbfsUcD6wF3gcuGSMtiVJi7Do0K+qzzD3PD3ApjnqF/DWxbYnSRqf38iVpI4Y+pLUEUNfkjpi6EtSRwx9SeqIoS9JHTH0Jakjhr4kdcTQl6SOGPqS1BFDX5I6YuhLUkcMfUnqiKEvSR0x9CWpI4a+JHXE0Jekjhj6ktQRQ1+SOmLoS1JHDH1J6oihL0kdMfQlqSOGviR1xNCXpI4Y+pLUEUNfkjpi6EtSRwx9SerIxEM/yWuTfDHJ3iTbJ92+JPVsoqGf5NnAB4HzgDOBNyU5c5J9kKSeTfpM/5XA3qq6t6r+GvgNYPOE+yBJ3Vo14fbWAfuG1vcD5wxXSLIN2NZWv5bki2O0twb48zH2nzW9jRcccy+6G3PeP9aYXzLfhkmHfuYoq6esVO0AdixJY8meqtq4FLc1C3obLzjmXjjmpTPp6Z39wGlD66cCD064D5LUrUmH/h8BG5KckeQ44CJg94T7IEndmuj0TlU9meRtwKeBZwNXVtWdy9jkkkwTzZDexguOuReOeYmkqo5eS5J0TPAbuZLUEUNfkjoy86F/tJ91SPKcJNe07bclWT/5Xi6tEcZ8aZK7ktyR5IYk835md1aM+vMdSS5IUklm/uN9o4w5yRvbY31nko9Nuo9LbYRj+/QkNyX5XDu+z1+Jfi6VJFcmOZDkC/NsT5IPtPvjjiRnj91oVc3sPwYXg78EvBQ4Dvhj4Mwj6vxr4Ffa8kXANSvd7wmM+fuA57XlH+thzK3etwG3ALcCG1e63xN4nDcAnwNObOsvWul+T2DMO4Afa8tnAvetdL/HHPP3AmcDX5hn+/nA7zD4jtO5wG3jtjnrZ/qj/KzDZmBXW74W2JRkri+JzYqjjrmqbqqqx9vqrQy+DzHLRv35jvcBPwM8McnOLZNRxvwvgQ9W1SGAqjow4T4utVHGXMAL2vIJzPj3fKrqFuDhZ6iyGbiqBm4FVic5ZZw2Zz305/pZh3Xz1amqJ4FHgZMm0rvlMcqYh21lcKYwy4465iSvAE6rqt+aZMeW0SiP87cD357kD5LcmuS1E+vd8hhlzO8GfiTJfuBTwNsn07UVs9Dn+1FN+mcYltpRf9ZhxDqzZOTxJPkRYCPwqmXt0fJ7xjEneRZwBXDxpDo0AaM8zqsYTPG8msG7ud9PclZVPbLMfVsuo4z5TcBHqurnk3w38GttzF9f/u6tiCXPr1k/0x/lZx2+USfJKgZvCZ/p7dS0G+mnLJK8BvhJ4PVV9VcT6ttyOdqYvw04C7g5yX0M5j53z/jF3FGP7euq6m+q6svAFxm8CMyqUca8Ffg4QFX9IfBcBj/Gdqxa8p+umfXQH+VnHXYDW9ryBcCN1a6QzKijjrlNdfxXBoE/6/O8cJQxV9WjVbWmqtZX1XoG1zFeX1V7Vqa7S2KUY/t/MLhoT5I1DKZ77p1oL5fWKGN+ANgEkOTlDEL/4ER7OVm7gbe0T/GcCzxaVQ+Nc4MzPb1T8/ysQ5L3Anuqajewk8FbwL0MzvAvWrkej2/EMf8scDzwiXbN+oGqev2KdXpMI475mDLimD8N/ECSu4C/Bf5dVf3flev1eEYc808AH07yDgbTHBfP8klckqsZTM+tadcpLgO+BaCqfoXBdYvzgb3A48AlY7c5w/eXJGmBZn16R5K0AIa+JHXE0Jekjhj6ktQRQ1+SOmLoS1JHDH1J6sj/BwcBvIIHq12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Omen\Desktop\Unifor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528" y="1672341"/>
            <a:ext cx="3173786" cy="2198437"/>
          </a:xfrm>
          <a:prstGeom prst="rect">
            <a:avLst/>
          </a:prstGeom>
          <a:noFill/>
        </p:spPr>
      </p:pic>
      <p:pic>
        <p:nvPicPr>
          <p:cNvPr id="1036" name="Picture 12" descr="C:\Users\Omen\Desktop\Norm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9528" y="4067199"/>
            <a:ext cx="3173786" cy="2198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min</a:t>
            </a:r>
            <a:r>
              <a:rPr lang="en-IN" dirty="0" smtClean="0"/>
              <a:t>() function will return the minimum value from the </a:t>
            </a:r>
            <a:r>
              <a:rPr lang="en-IN" dirty="0" err="1" smtClean="0"/>
              <a:t>ndarray</a:t>
            </a:r>
            <a:r>
              <a:rPr lang="en-IN" dirty="0" smtClean="0"/>
              <a:t>, there are two ways in which we can use min function, example of both ways are given below.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max</a:t>
            </a:r>
            <a:r>
              <a:rPr lang="en-IN" dirty="0" smtClean="0"/>
              <a:t>() function will return the maximum value from the </a:t>
            </a:r>
            <a:r>
              <a:rPr lang="en-IN" dirty="0" err="1" smtClean="0"/>
              <a:t>ndarray</a:t>
            </a:r>
            <a:r>
              <a:rPr lang="en-IN" dirty="0" smtClean="0"/>
              <a:t>, there are two ways in which we can use min function, example of both ways are given below.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954057"/>
            <a:ext cx="684410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l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[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] </a:t>
            </a:r>
          </a:p>
          <a:p>
            <a:r>
              <a:rPr lang="en-US" dirty="0" smtClean="0">
                <a:latin typeface="Consolas" pitchFamily="49" charset="0"/>
              </a:rPr>
              <a:t>a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np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array</a:t>
            </a:r>
            <a:r>
              <a:rPr lang="en-US" dirty="0" smtClean="0">
                <a:latin typeface="Consolas" pitchFamily="49" charset="0"/>
              </a:rPr>
              <a:t>(l)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'Min way1 = '</a:t>
            </a:r>
            <a:r>
              <a:rPr lang="en-US" dirty="0" smtClean="0">
                <a:latin typeface="Consolas" pitchFamily="49" charset="0"/>
              </a:rPr>
              <a:t>,a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smtClean="0">
                <a:latin typeface="Consolas" pitchFamily="49" charset="0"/>
              </a:rPr>
              <a:t>min())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'Min way2 = '</a:t>
            </a:r>
            <a:r>
              <a:rPr lang="en-US" dirty="0" smtClean="0">
                <a:latin typeface="Consolas" pitchFamily="49" charset="0"/>
              </a:rPr>
              <a:t>,np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smtClean="0">
                <a:latin typeface="Consolas" pitchFamily="49" charset="0"/>
              </a:rPr>
              <a:t>min(a))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54057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248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numpymin.py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026399" y="1956246"/>
            <a:ext cx="398839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Min way1 = 1</a:t>
            </a:r>
          </a:p>
          <a:p>
            <a:r>
              <a:rPr lang="en-US" dirty="0" smtClean="0">
                <a:latin typeface="Consolas" pitchFamily="49" charset="0"/>
              </a:rPr>
              <a:t>Min way2 = 1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020242" y="1641576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537600"/>
            <a:ext cx="684410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l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[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] </a:t>
            </a:r>
          </a:p>
          <a:p>
            <a:r>
              <a:rPr lang="en-US" dirty="0" smtClean="0">
                <a:latin typeface="Consolas" pitchFamily="49" charset="0"/>
              </a:rPr>
              <a:t>a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np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array</a:t>
            </a:r>
            <a:r>
              <a:rPr lang="en-US" dirty="0" smtClean="0">
                <a:latin typeface="Consolas" pitchFamily="49" charset="0"/>
              </a:rPr>
              <a:t>(l)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'Max way1 = '</a:t>
            </a:r>
            <a:r>
              <a:rPr lang="en-US" dirty="0" smtClean="0">
                <a:latin typeface="Consolas" pitchFamily="49" charset="0"/>
              </a:rPr>
              <a:t>,a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smtClean="0">
                <a:latin typeface="Consolas" pitchFamily="49" charset="0"/>
              </a:rPr>
              <a:t>max())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'Max way2 = '</a:t>
            </a:r>
            <a:r>
              <a:rPr lang="en-US" dirty="0" smtClean="0">
                <a:latin typeface="Consolas" pitchFamily="49" charset="0"/>
              </a:rPr>
              <a:t>,np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smtClean="0">
                <a:latin typeface="Consolas" pitchFamily="49" charset="0"/>
              </a:rPr>
              <a:t>max(a))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537600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20841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numpymax.py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026399" y="4539789"/>
            <a:ext cx="398839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Max way1 = 11</a:t>
            </a:r>
          </a:p>
          <a:p>
            <a:r>
              <a:rPr lang="en-US" dirty="0" smtClean="0">
                <a:latin typeface="Consolas" pitchFamily="49" charset="0"/>
              </a:rPr>
              <a:t>Max way2 = 11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020242" y="4225119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  <p:bldP spid="9" grpId="0" uiExpand="1" build="p" animBg="1"/>
      <p:bldP spid="10" grpId="0" animBg="1"/>
      <p:bldP spid="11" grpId="0" animBg="1"/>
      <p:bldP spid="12" grpId="0" uiExpand="1" build="p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3" y="712385"/>
            <a:ext cx="96839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Outline</a:t>
            </a:r>
            <a:endParaRPr lang="en-US" b="1" dirty="0" smtClean="0"/>
          </a:p>
          <a:p>
            <a:endParaRPr lang="en-US" b="1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Basic File IO in Python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err="1" smtClean="0"/>
              <a:t>NumPy</a:t>
            </a:r>
            <a:r>
              <a:rPr lang="en-US" sz="2000" dirty="0" smtClean="0"/>
              <a:t> V/S Pandas (what to use?)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err="1" smtClean="0"/>
              <a:t>NumPy</a:t>
            </a:r>
            <a:endParaRPr lang="en-US" sz="2000" dirty="0" smtClean="0"/>
          </a:p>
          <a:p>
            <a:pPr indent="446088">
              <a:buFont typeface="Wingdings" pitchFamily="2" charset="2"/>
              <a:buChar char="ü"/>
            </a:pPr>
            <a:r>
              <a:rPr lang="en-IN" sz="2000" dirty="0" smtClean="0"/>
              <a:t>Pandas</a:t>
            </a:r>
            <a:endParaRPr lang="en-US" sz="2000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Accessing text, CSV, Excel files using pandas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Accessing SQL Database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 smtClean="0"/>
              <a:t>Web Scrapping using </a:t>
            </a:r>
            <a:r>
              <a:rPr lang="en-IN" sz="2000" dirty="0" err="1" smtClean="0"/>
              <a:t>BeautifulSoup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NumPy</a:t>
            </a:r>
            <a:r>
              <a:rPr lang="en-IN" dirty="0" smtClean="0"/>
              <a:t> support many aggregation functions such as min, max, </a:t>
            </a:r>
            <a:r>
              <a:rPr lang="en-IN" dirty="0" err="1" smtClean="0"/>
              <a:t>argmin</a:t>
            </a:r>
            <a:r>
              <a:rPr lang="en-IN" dirty="0" smtClean="0"/>
              <a:t>, </a:t>
            </a:r>
            <a:r>
              <a:rPr lang="en-IN" dirty="0" err="1" smtClean="0"/>
              <a:t>argmax</a:t>
            </a:r>
            <a:r>
              <a:rPr lang="en-IN" dirty="0" smtClean="0"/>
              <a:t>, sum, mean, std, etc…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954057"/>
            <a:ext cx="684410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l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[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] </a:t>
            </a:r>
          </a:p>
          <a:p>
            <a:r>
              <a:rPr lang="en-US" dirty="0" smtClean="0">
                <a:latin typeface="Consolas" pitchFamily="49" charset="0"/>
              </a:rPr>
              <a:t>a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np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array</a:t>
            </a:r>
            <a:r>
              <a:rPr lang="en-US" dirty="0" smtClean="0">
                <a:latin typeface="Consolas" pitchFamily="49" charset="0"/>
              </a:rPr>
              <a:t>(l)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'Min = '</a:t>
            </a:r>
            <a:r>
              <a:rPr lang="en-US" dirty="0" smtClean="0">
                <a:latin typeface="Consolas" pitchFamily="49" charset="0"/>
              </a:rPr>
              <a:t>,a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smtClean="0">
                <a:latin typeface="Consolas" pitchFamily="49" charset="0"/>
              </a:rPr>
              <a:t>min())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 smtClean="0">
                <a:solidFill>
                  <a:srgbClr val="BA2121"/>
                </a:solidFill>
                <a:latin typeface="Consolas" pitchFamily="49" charset="0"/>
              </a:rPr>
              <a:t>ArgMin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 = '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err="1" smtClean="0">
                <a:latin typeface="Consolas" pitchFamily="49" charset="0"/>
              </a:rPr>
              <a:t>a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argmin</a:t>
            </a:r>
            <a:r>
              <a:rPr lang="en-US" dirty="0" smtClean="0">
                <a:latin typeface="Consolas" pitchFamily="49" charset="0"/>
              </a:rPr>
              <a:t>())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'Max = '</a:t>
            </a:r>
            <a:r>
              <a:rPr lang="en-US" dirty="0" smtClean="0">
                <a:latin typeface="Consolas" pitchFamily="49" charset="0"/>
              </a:rPr>
              <a:t>,a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smtClean="0">
                <a:latin typeface="Consolas" pitchFamily="49" charset="0"/>
              </a:rPr>
              <a:t>max())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 smtClean="0">
                <a:solidFill>
                  <a:srgbClr val="BA2121"/>
                </a:solidFill>
                <a:latin typeface="Consolas" pitchFamily="49" charset="0"/>
              </a:rPr>
              <a:t>ArgMax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 = '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err="1" smtClean="0">
                <a:latin typeface="Consolas" pitchFamily="49" charset="0"/>
              </a:rPr>
              <a:t>a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argmax</a:t>
            </a:r>
            <a:r>
              <a:rPr lang="en-US" dirty="0" smtClean="0">
                <a:latin typeface="Consolas" pitchFamily="49" charset="0"/>
              </a:rPr>
              <a:t>())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'Sum = '</a:t>
            </a:r>
            <a:r>
              <a:rPr lang="en-US" dirty="0" smtClean="0">
                <a:latin typeface="Consolas" pitchFamily="49" charset="0"/>
              </a:rPr>
              <a:t>,a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smtClean="0">
                <a:latin typeface="Consolas" pitchFamily="49" charset="0"/>
              </a:rPr>
              <a:t>sum())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'Mean = '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err="1" smtClean="0">
                <a:latin typeface="Consolas" pitchFamily="49" charset="0"/>
              </a:rPr>
              <a:t>a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mean</a:t>
            </a:r>
            <a:r>
              <a:rPr lang="en-US" dirty="0" smtClean="0">
                <a:latin typeface="Consolas" pitchFamily="49" charset="0"/>
              </a:rPr>
              <a:t>())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'Std = '</a:t>
            </a:r>
            <a:r>
              <a:rPr lang="en-US" dirty="0" smtClean="0">
                <a:latin typeface="Consolas" pitchFamily="49" charset="0"/>
              </a:rPr>
              <a:t>,a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smtClean="0">
                <a:latin typeface="Consolas" pitchFamily="49" charset="0"/>
              </a:rPr>
              <a:t>std())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54057"/>
            <a:ext cx="499993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248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numpymin.py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026399" y="1956246"/>
            <a:ext cx="398839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endParaRPr lang="da-DK" dirty="0" smtClean="0">
              <a:latin typeface="Consolas" pitchFamily="49" charset="0"/>
            </a:endParaRPr>
          </a:p>
          <a:p>
            <a:endParaRPr lang="da-DK" dirty="0" smtClean="0">
              <a:latin typeface="Consolas" pitchFamily="49" charset="0"/>
            </a:endParaRPr>
          </a:p>
          <a:p>
            <a:r>
              <a:rPr lang="da-DK" dirty="0" smtClean="0">
                <a:latin typeface="Consolas" pitchFamily="49" charset="0"/>
              </a:rPr>
              <a:t>Min = 1 </a:t>
            </a:r>
          </a:p>
          <a:p>
            <a:r>
              <a:rPr lang="da-DK" dirty="0" smtClean="0">
                <a:latin typeface="Consolas" pitchFamily="49" charset="0"/>
              </a:rPr>
              <a:t>ArgMin = 3 </a:t>
            </a:r>
          </a:p>
          <a:p>
            <a:r>
              <a:rPr lang="da-DK" dirty="0" smtClean="0">
                <a:latin typeface="Consolas" pitchFamily="49" charset="0"/>
              </a:rPr>
              <a:t>Max = 11 </a:t>
            </a:r>
          </a:p>
          <a:p>
            <a:r>
              <a:rPr lang="da-DK" dirty="0" smtClean="0">
                <a:latin typeface="Consolas" pitchFamily="49" charset="0"/>
              </a:rPr>
              <a:t>ArgMax = 8 </a:t>
            </a:r>
          </a:p>
          <a:p>
            <a:r>
              <a:rPr lang="da-DK" dirty="0" smtClean="0">
                <a:latin typeface="Consolas" pitchFamily="49" charset="0"/>
              </a:rPr>
              <a:t>Sum = 122 </a:t>
            </a:r>
          </a:p>
          <a:p>
            <a:r>
              <a:rPr lang="da-DK" dirty="0" smtClean="0">
                <a:latin typeface="Consolas" pitchFamily="49" charset="0"/>
              </a:rPr>
              <a:t>Mean = 5.304347826086956 </a:t>
            </a:r>
          </a:p>
          <a:p>
            <a:r>
              <a:rPr lang="da-DK" dirty="0" smtClean="0">
                <a:latin typeface="Consolas" pitchFamily="49" charset="0"/>
              </a:rPr>
              <a:t>Std = 3.042235771223635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020242" y="1641576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axis argument with 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we apply aggregate functions with multidimensional </a:t>
            </a:r>
            <a:r>
              <a:rPr lang="en-IN" dirty="0" err="1" smtClean="0"/>
              <a:t>ndarray</a:t>
            </a:r>
            <a:r>
              <a:rPr lang="en-IN" dirty="0" smtClean="0"/>
              <a:t>, it will apply aggregate function to all its dimensions (axis).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If we want to get sum of rows or cols we can use axis argument with the aggregate functions.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954057"/>
            <a:ext cx="68441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array2d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np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array</a:t>
            </a:r>
            <a:r>
              <a:rPr lang="en-US" dirty="0" smtClean="0">
                <a:latin typeface="Consolas" pitchFamily="49" charset="0"/>
              </a:rPr>
              <a:t>([[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],[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 smtClean="0">
                <a:latin typeface="Consolas" pitchFamily="49" charset="0"/>
              </a:rPr>
              <a:t>],[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 smtClean="0">
                <a:latin typeface="Consolas" pitchFamily="49" charset="0"/>
              </a:rPr>
              <a:t>]])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'sum = '</a:t>
            </a:r>
            <a:r>
              <a:rPr lang="en-US" dirty="0" smtClean="0">
                <a:latin typeface="Consolas" pitchFamily="49" charset="0"/>
              </a:rPr>
              <a:t>,array2d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smtClean="0">
                <a:latin typeface="Consolas" pitchFamily="49" charset="0"/>
              </a:rPr>
              <a:t>sum())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54057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248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numpyaxis.py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026399" y="1956246"/>
            <a:ext cx="398839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sum = 45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020242" y="1641576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768342"/>
            <a:ext cx="684410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array2d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np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array</a:t>
            </a:r>
            <a:r>
              <a:rPr lang="en-US" dirty="0" smtClean="0">
                <a:latin typeface="Consolas" pitchFamily="49" charset="0"/>
              </a:rPr>
              <a:t>([[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],[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 smtClean="0">
                <a:latin typeface="Consolas" pitchFamily="49" charset="0"/>
              </a:rPr>
              <a:t>],[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 smtClean="0">
                <a:latin typeface="Consolas" pitchFamily="49" charset="0"/>
              </a:rPr>
              <a:t>]])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'sum (cols)= '</a:t>
            </a:r>
            <a:r>
              <a:rPr lang="en-US" dirty="0" smtClean="0">
                <a:latin typeface="Consolas" pitchFamily="49" charset="0"/>
              </a:rPr>
              <a:t>,array2d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smtClean="0">
                <a:latin typeface="Consolas" pitchFamily="49" charset="0"/>
              </a:rPr>
              <a:t>sum(axis=0)) </a:t>
            </a:r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#Vertical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'sum (rows)= '</a:t>
            </a:r>
            <a:r>
              <a:rPr lang="en-US" dirty="0" smtClean="0">
                <a:latin typeface="Consolas" pitchFamily="49" charset="0"/>
              </a:rPr>
              <a:t>,array2d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smtClean="0">
                <a:latin typeface="Consolas" pitchFamily="49" charset="0"/>
              </a:rPr>
              <a:t>sum(axis=1)) </a:t>
            </a:r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#Horizontal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768342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43915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numpyaxis.py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026399" y="3770531"/>
            <a:ext cx="398839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sum (cols) = [12 15 18]</a:t>
            </a:r>
          </a:p>
          <a:p>
            <a:r>
              <a:rPr lang="en-US" dirty="0" smtClean="0">
                <a:latin typeface="Consolas" pitchFamily="49" charset="0"/>
              </a:rPr>
              <a:t>sum (rows) = [6 15 24]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020242" y="3455861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V/S Double bracket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two ways in which you can access element of multi-dimensional array, example of both the method is given below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Both method is valid and provides exactly the same answer, but single bracket notation is recommended as in double bracket notation it will create a temporary sub array of third row and then fetch the second column from it.</a:t>
            </a:r>
          </a:p>
          <a:p>
            <a:r>
              <a:rPr lang="en-IN" dirty="0" smtClean="0"/>
              <a:t>Single bracket notation will be easy to read and write while programming.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041618"/>
            <a:ext cx="773922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array</a:t>
            </a:r>
            <a:r>
              <a:rPr lang="en-US" sz="2000" dirty="0" smtClean="0">
                <a:latin typeface="Consolas" pitchFamily="49" charset="0"/>
              </a:rPr>
              <a:t>([[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a'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'b'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'c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],[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d'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'e'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'f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],[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g'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'h'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'i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]])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'double = '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][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]) </a:t>
            </a:r>
            <a:r>
              <a:rPr lang="en-US" sz="2000" i="1" dirty="0" smtClean="0">
                <a:solidFill>
                  <a:srgbClr val="408080"/>
                </a:solidFill>
                <a:latin typeface="Consolas" pitchFamily="49" charset="0"/>
              </a:rPr>
              <a:t># double bracket </a:t>
            </a:r>
            <a:r>
              <a:rPr lang="en-US" sz="2000" i="1" dirty="0" err="1" smtClean="0">
                <a:solidFill>
                  <a:srgbClr val="408080"/>
                </a:solidFill>
                <a:latin typeface="Consolas" pitchFamily="49" charset="0"/>
              </a:rPr>
              <a:t>notaion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'single = '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]) </a:t>
            </a:r>
            <a:r>
              <a:rPr lang="en-US" sz="2000" i="1" dirty="0" smtClean="0">
                <a:solidFill>
                  <a:srgbClr val="408080"/>
                </a:solidFill>
                <a:latin typeface="Consolas" pitchFamily="49" charset="0"/>
              </a:rPr>
              <a:t># single bracket notation 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04161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71243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numpybrackets.py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926423" y="2043807"/>
            <a:ext cx="306185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double = h</a:t>
            </a:r>
          </a:p>
          <a:p>
            <a:r>
              <a:rPr lang="en-IN" dirty="0" smtClean="0">
                <a:latin typeface="Consolas" pitchFamily="49" charset="0"/>
              </a:rPr>
              <a:t>single = h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926423" y="1729137"/>
            <a:ext cx="11003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Slicing </a:t>
            </a:r>
            <a:r>
              <a:rPr lang="en-IN" dirty="0" err="1" smtClean="0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Slicing in python means taking elements from one given index to another given index.</a:t>
            </a:r>
          </a:p>
          <a:p>
            <a:r>
              <a:rPr lang="en-IN" dirty="0" smtClean="0"/>
              <a:t>Similar to Python List, we can use same syntax </a:t>
            </a:r>
            <a:r>
              <a:rPr lang="en-IN" b="1" dirty="0" smtClean="0">
                <a:latin typeface="Consolas" pitchFamily="49" charset="0"/>
              </a:rPr>
              <a:t>array[</a:t>
            </a:r>
            <a:r>
              <a:rPr lang="en-IN" b="1" dirty="0" err="1" smtClean="0">
                <a:latin typeface="Consolas" pitchFamily="49" charset="0"/>
              </a:rPr>
              <a:t>start:end:step</a:t>
            </a:r>
            <a:r>
              <a:rPr lang="en-IN" b="1" dirty="0" smtClean="0">
                <a:latin typeface="Consolas" pitchFamily="49" charset="0"/>
              </a:rPr>
              <a:t>] </a:t>
            </a:r>
            <a:r>
              <a:rPr lang="en-IN" dirty="0" smtClean="0"/>
              <a:t>to slice </a:t>
            </a:r>
            <a:r>
              <a:rPr lang="en-IN" dirty="0" err="1" smtClean="0"/>
              <a:t>ndarray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Default start is 0</a:t>
            </a:r>
          </a:p>
          <a:p>
            <a:pPr lvl="1"/>
            <a:r>
              <a:rPr lang="en-IN" dirty="0" smtClean="0"/>
              <a:t>Default end is length of the array</a:t>
            </a:r>
          </a:p>
          <a:p>
            <a:pPr lvl="1"/>
            <a:r>
              <a:rPr lang="en-IN" dirty="0" smtClean="0"/>
              <a:t>Default step is 1</a:t>
            </a:r>
          </a:p>
          <a:p>
            <a:endParaRPr lang="en-US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223298"/>
            <a:ext cx="684410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array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a'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'b'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'd'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'e'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'f'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'h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: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 smtClean="0">
                <a:latin typeface="Consolas" pitchFamily="49" charset="0"/>
              </a:rPr>
              <a:t>])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[: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 smtClean="0">
                <a:latin typeface="Consolas" pitchFamily="49" charset="0"/>
              </a:rPr>
              <a:t>])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 smtClean="0">
                <a:latin typeface="Consolas" pitchFamily="49" charset="0"/>
              </a:rPr>
              <a:t>:])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: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 smtClean="0">
                <a:latin typeface="Consolas" pitchFamily="49" charset="0"/>
              </a:rPr>
              <a:t>: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])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[::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-1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223298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89411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numpyslice1d.py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026399" y="3225487"/>
            <a:ext cx="39883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nsolas" pitchFamily="49" charset="0"/>
              </a:rPr>
              <a:t>['c' 'd' 'e']</a:t>
            </a:r>
          </a:p>
          <a:p>
            <a:r>
              <a:rPr lang="pt-BR" sz="2000" dirty="0" smtClean="0">
                <a:latin typeface="Consolas" pitchFamily="49" charset="0"/>
              </a:rPr>
              <a:t>['a' 'b' 'c' 'd' 'e'] </a:t>
            </a:r>
          </a:p>
          <a:p>
            <a:r>
              <a:rPr lang="pt-BR" sz="2000" dirty="0" smtClean="0">
                <a:latin typeface="Consolas" pitchFamily="49" charset="0"/>
              </a:rPr>
              <a:t>['f' 'g' 'h'] </a:t>
            </a:r>
          </a:p>
          <a:p>
            <a:r>
              <a:rPr lang="pt-BR" sz="2000" dirty="0" smtClean="0">
                <a:latin typeface="Consolas" pitchFamily="49" charset="0"/>
              </a:rPr>
              <a:t>['c' 'e' 'g'] </a:t>
            </a:r>
          </a:p>
          <a:p>
            <a:r>
              <a:rPr lang="pt-BR" sz="2000" dirty="0" smtClean="0">
                <a:latin typeface="Consolas" pitchFamily="49" charset="0"/>
              </a:rPr>
              <a:t>['h' 'g' 'f' 'e' 'd' 'c' 'b' 'a']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020242" y="2910817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Slicing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5452" y="1092210"/>
          <a:ext cx="3348035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96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96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96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867" y="23960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 = </a:t>
            </a:r>
            <a:endParaRPr lang="en-US" dirty="0"/>
          </a:p>
        </p:txBody>
      </p:sp>
      <p:sp>
        <p:nvSpPr>
          <p:cNvPr id="8" name="Double Bracket 7"/>
          <p:cNvSpPr/>
          <p:nvPr/>
        </p:nvSpPr>
        <p:spPr>
          <a:xfrm>
            <a:off x="1049885" y="1143008"/>
            <a:ext cx="3437469" cy="2921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7" y="1320809"/>
            <a:ext cx="48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R-0</a:t>
            </a:r>
          </a:p>
          <a:p>
            <a:endParaRPr lang="en-I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R-1</a:t>
            </a:r>
          </a:p>
          <a:p>
            <a:endParaRPr lang="en-I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R-2</a:t>
            </a:r>
          </a:p>
          <a:p>
            <a:endParaRPr lang="en-I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R-3</a:t>
            </a:r>
          </a:p>
          <a:p>
            <a:endParaRPr lang="en-I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smtClean="0">
                <a:solidFill>
                  <a:schemeClr val="bg1">
                    <a:lumMod val="75000"/>
                  </a:schemeClr>
                </a:solidFill>
              </a:rPr>
              <a:t>R-4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9933" y="753531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C-0        C-1       C-2        C-3      C-4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00601" y="863444"/>
            <a:ext cx="6917266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: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 smtClean="0"/>
              <a:t>a[2][3] 	=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a[2,3] 	=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 smtClean="0"/>
              <a:t>a[2] 	=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a[0:2]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=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baseline="0" dirty="0" smtClean="0"/>
              <a:t>a[0:2:2] 	=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 smtClean="0"/>
              <a:t>a[::-1] 	= 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a[1:3,1:3]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baseline="0" dirty="0" smtClean="0"/>
              <a:t>a[3:,:3] 	=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a[:,::-1] 	=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  <p:bldP spid="12" grpId="0"/>
      <p:bldP spid="1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Slicing multi-dimensional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Slicing multi-dimensional array would be same as single dimensional array with the help of single bracket notation we learn earlier, lets see an example.</a:t>
            </a:r>
          </a:p>
          <a:p>
            <a:endParaRPr lang="en-IN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123964"/>
            <a:ext cx="684410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array</a:t>
            </a:r>
            <a:r>
              <a:rPr lang="en-US" sz="2000" dirty="0" smtClean="0">
                <a:latin typeface="Consolas" pitchFamily="49" charset="0"/>
              </a:rPr>
              <a:t>([[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a'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'b'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'c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],[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d'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'e'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'f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],[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g'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'h'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'i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]])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: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 ,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: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]) </a:t>
            </a:r>
            <a:r>
              <a:rPr lang="en-US" sz="2000" i="1" dirty="0" smtClean="0">
                <a:solidFill>
                  <a:srgbClr val="408080"/>
                </a:solidFill>
                <a:latin typeface="Consolas" pitchFamily="49" charset="0"/>
              </a:rPr>
              <a:t>#first two rows and cols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[::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-1</a:t>
            </a:r>
            <a:r>
              <a:rPr lang="en-US" sz="2000" dirty="0" smtClean="0">
                <a:latin typeface="Consolas" pitchFamily="49" charset="0"/>
              </a:rPr>
              <a:t>]) </a:t>
            </a:r>
            <a:r>
              <a:rPr lang="en-US" sz="2000" i="1" dirty="0" smtClean="0">
                <a:solidFill>
                  <a:srgbClr val="408080"/>
                </a:solidFill>
                <a:latin typeface="Consolas" pitchFamily="49" charset="0"/>
              </a:rPr>
              <a:t>#reversed rows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[: , ::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-1</a:t>
            </a:r>
            <a:r>
              <a:rPr lang="en-US" sz="2000" dirty="0" smtClean="0">
                <a:latin typeface="Consolas" pitchFamily="49" charset="0"/>
              </a:rPr>
              <a:t>]) </a:t>
            </a:r>
            <a:r>
              <a:rPr lang="en-US" sz="2000" i="1" dirty="0" smtClean="0">
                <a:solidFill>
                  <a:srgbClr val="408080"/>
                </a:solidFill>
                <a:latin typeface="Consolas" pitchFamily="49" charset="0"/>
              </a:rPr>
              <a:t>#reversed cols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[::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-1</a:t>
            </a:r>
            <a:r>
              <a:rPr lang="en-US" sz="2000" dirty="0" smtClean="0">
                <a:latin typeface="Consolas" pitchFamily="49" charset="0"/>
              </a:rPr>
              <a:t>,::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-1</a:t>
            </a:r>
            <a:r>
              <a:rPr lang="en-US" sz="2000" dirty="0" smtClean="0">
                <a:latin typeface="Consolas" pitchFamily="49" charset="0"/>
              </a:rPr>
              <a:t>]) </a:t>
            </a:r>
            <a:r>
              <a:rPr lang="en-US" sz="2000" i="1" dirty="0" smtClean="0">
                <a:solidFill>
                  <a:srgbClr val="408080"/>
                </a:solidFill>
                <a:latin typeface="Consolas" pitchFamily="49" charset="0"/>
              </a:rPr>
              <a:t>#complete reverse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123964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79478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numpyslice1d.py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026399" y="2126153"/>
            <a:ext cx="398839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nsolas" pitchFamily="49" charset="0"/>
              </a:rPr>
              <a:t>[['a' 'b']</a:t>
            </a:r>
          </a:p>
          <a:p>
            <a:r>
              <a:rPr lang="pt-BR" sz="2000" dirty="0" smtClean="0">
                <a:latin typeface="Consolas" pitchFamily="49" charset="0"/>
              </a:rPr>
              <a:t> ['d' 'e']] </a:t>
            </a:r>
          </a:p>
          <a:p>
            <a:r>
              <a:rPr lang="pt-BR" sz="2000" dirty="0" smtClean="0">
                <a:latin typeface="Consolas" pitchFamily="49" charset="0"/>
              </a:rPr>
              <a:t>[['g' 'h' 'i']</a:t>
            </a:r>
          </a:p>
          <a:p>
            <a:r>
              <a:rPr lang="pt-BR" sz="2000" dirty="0" smtClean="0">
                <a:latin typeface="Consolas" pitchFamily="49" charset="0"/>
              </a:rPr>
              <a:t> ['d' 'e' 'f']</a:t>
            </a:r>
          </a:p>
          <a:p>
            <a:r>
              <a:rPr lang="pt-BR" sz="2000" dirty="0" smtClean="0">
                <a:latin typeface="Consolas" pitchFamily="49" charset="0"/>
              </a:rPr>
              <a:t> ['a' 'b' 'c']] </a:t>
            </a:r>
          </a:p>
          <a:p>
            <a:r>
              <a:rPr lang="pt-BR" sz="2000" dirty="0" smtClean="0">
                <a:latin typeface="Consolas" pitchFamily="49" charset="0"/>
              </a:rPr>
              <a:t>[['c' 'b' 'a']</a:t>
            </a:r>
          </a:p>
          <a:p>
            <a:r>
              <a:rPr lang="pt-BR" sz="2000" dirty="0" smtClean="0">
                <a:latin typeface="Consolas" pitchFamily="49" charset="0"/>
              </a:rPr>
              <a:t> ['f' 'e' 'd']</a:t>
            </a:r>
          </a:p>
          <a:p>
            <a:r>
              <a:rPr lang="pt-BR" sz="2000" dirty="0" smtClean="0">
                <a:latin typeface="Consolas" pitchFamily="49" charset="0"/>
              </a:rPr>
              <a:t> ['i' 'h' 'g']] </a:t>
            </a:r>
          </a:p>
          <a:p>
            <a:r>
              <a:rPr lang="pt-BR" sz="2000" dirty="0" smtClean="0">
                <a:latin typeface="Consolas" pitchFamily="49" charset="0"/>
              </a:rPr>
              <a:t>[['i' 'h' 'g']</a:t>
            </a:r>
          </a:p>
          <a:p>
            <a:r>
              <a:rPr lang="pt-BR" sz="2000" dirty="0" smtClean="0">
                <a:latin typeface="Consolas" pitchFamily="49" charset="0"/>
              </a:rPr>
              <a:t> ['f' 'e' 'd']</a:t>
            </a:r>
          </a:p>
          <a:p>
            <a:r>
              <a:rPr lang="pt-BR" sz="2000" dirty="0" smtClean="0">
                <a:latin typeface="Consolas" pitchFamily="49" charset="0"/>
              </a:rPr>
              <a:t> ['c' 'b' 'a']]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020242" y="1811483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ED524F"/>
                </a:solidFill>
              </a:rPr>
              <a:t>Warning</a:t>
            </a:r>
            <a:r>
              <a:rPr lang="en-IN" dirty="0" smtClean="0"/>
              <a:t> : Array Slicing is mutable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we slice an array and apply some operation on them, it will also make changes in original array, as it will not create a copy of a array while slicing.</a:t>
            </a:r>
          </a:p>
          <a:p>
            <a:r>
              <a:rPr lang="en-IN" dirty="0" smtClean="0"/>
              <a:t>Example,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432189"/>
            <a:ext cx="6313113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array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 smtClean="0">
                <a:latin typeface="Consolas" pitchFamily="49" charset="0"/>
              </a:rPr>
              <a:t>]) </a:t>
            </a:r>
          </a:p>
          <a:p>
            <a:r>
              <a:rPr lang="en-US" sz="2000" dirty="0" err="1" smtClean="0">
                <a:latin typeface="Consolas" pitchFamily="49" charset="0"/>
              </a:rPr>
              <a:t>arrsliced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: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 smtClean="0">
                <a:latin typeface="Consolas" pitchFamily="49" charset="0"/>
              </a:rPr>
              <a:t>] </a:t>
            </a: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</a:rPr>
              <a:t>arrsliced</a:t>
            </a:r>
            <a:r>
              <a:rPr lang="en-US" sz="2000" dirty="0" smtClean="0">
                <a:latin typeface="Consolas" pitchFamily="49" charset="0"/>
              </a:rPr>
              <a:t>[:]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i="1" dirty="0" smtClean="0">
                <a:solidFill>
                  <a:srgbClr val="408080"/>
                </a:solidFill>
                <a:latin typeface="Consolas" pitchFamily="49" charset="0"/>
              </a:rPr>
              <a:t># Broadcasting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endParaRPr lang="en-US" sz="2000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'Original Array = '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'Sliced Array = '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err="1" smtClean="0">
                <a:latin typeface="Consolas" pitchFamily="49" charset="0"/>
              </a:rPr>
              <a:t>arrsliced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432189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10300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numpyslice1d.py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715893" y="2434378"/>
            <a:ext cx="429889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Original Array = [2 2 2 4 5] </a:t>
            </a:r>
          </a:p>
          <a:p>
            <a:r>
              <a:rPr lang="en-US" sz="2000" dirty="0" smtClean="0">
                <a:latin typeface="Consolas" pitchFamily="49" charset="0"/>
              </a:rPr>
              <a:t>Sliced Array = [2 2 2]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715893" y="2119708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NumPy</a:t>
            </a:r>
            <a:r>
              <a:rPr lang="en-IN" dirty="0" smtClean="0"/>
              <a:t> Arithmetic Operations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5" y="1165898"/>
            <a:ext cx="6844108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</a:rPr>
              <a:t>arr1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np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array</a:t>
            </a:r>
            <a:r>
              <a:rPr lang="en-US" dirty="0" smtClean="0">
                <a:latin typeface="Consolas" pitchFamily="49" charset="0"/>
              </a:rPr>
              <a:t>([[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],[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],[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</a:rPr>
              <a:t>]]) </a:t>
            </a:r>
          </a:p>
          <a:p>
            <a:r>
              <a:rPr lang="en-US" dirty="0" smtClean="0">
                <a:latin typeface="Consolas" pitchFamily="49" charset="0"/>
              </a:rPr>
              <a:t>arr2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np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array</a:t>
            </a:r>
            <a:r>
              <a:rPr lang="en-US" dirty="0" smtClean="0">
                <a:latin typeface="Consolas" pitchFamily="49" charset="0"/>
              </a:rPr>
              <a:t>([[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 smtClean="0">
                <a:latin typeface="Consolas" pitchFamily="49" charset="0"/>
              </a:rPr>
              <a:t>],[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 smtClean="0">
                <a:latin typeface="Consolas" pitchFamily="49" charset="0"/>
              </a:rPr>
              <a:t>],[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 smtClean="0">
                <a:latin typeface="Consolas" pitchFamily="49" charset="0"/>
              </a:rPr>
              <a:t>]]) 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arradd1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arr1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# addition of matrix with scalar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</a:rPr>
              <a:t>arradd2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arr1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dirty="0" smtClean="0">
                <a:latin typeface="Consolas" pitchFamily="49" charset="0"/>
              </a:rPr>
              <a:t> arr2 </a:t>
            </a:r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# addition of two matrices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'Addition Scalar = '</a:t>
            </a:r>
            <a:r>
              <a:rPr lang="en-US" dirty="0" smtClean="0">
                <a:latin typeface="Consolas" pitchFamily="49" charset="0"/>
              </a:rPr>
              <a:t>, arradd1)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'Addition Matrix = '</a:t>
            </a:r>
            <a:r>
              <a:rPr lang="en-US" dirty="0" smtClean="0">
                <a:latin typeface="Consolas" pitchFamily="49" charset="0"/>
              </a:rPr>
              <a:t>, arradd2) 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arrsub1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arr1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-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# </a:t>
            </a:r>
            <a:r>
              <a:rPr lang="en-US" i="1" dirty="0" err="1" smtClean="0">
                <a:solidFill>
                  <a:srgbClr val="408080"/>
                </a:solidFill>
                <a:latin typeface="Consolas" pitchFamily="49" charset="0"/>
              </a:rPr>
              <a:t>substraction</a:t>
            </a:r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 of matrix with scalar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</a:rPr>
              <a:t>arrsub2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arr1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-</a:t>
            </a:r>
            <a:r>
              <a:rPr lang="en-US" dirty="0" smtClean="0">
                <a:latin typeface="Consolas" pitchFamily="49" charset="0"/>
              </a:rPr>
              <a:t> arr2 </a:t>
            </a:r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# </a:t>
            </a:r>
            <a:r>
              <a:rPr lang="en-US" i="1" dirty="0" err="1" smtClean="0">
                <a:solidFill>
                  <a:srgbClr val="408080"/>
                </a:solidFill>
                <a:latin typeface="Consolas" pitchFamily="49" charset="0"/>
              </a:rPr>
              <a:t>substraction</a:t>
            </a:r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 of two matrices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 smtClean="0">
                <a:solidFill>
                  <a:srgbClr val="BA2121"/>
                </a:solidFill>
                <a:latin typeface="Consolas" pitchFamily="49" charset="0"/>
              </a:rPr>
              <a:t>Substraction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 Scalar = '</a:t>
            </a:r>
            <a:r>
              <a:rPr lang="en-US" dirty="0" smtClean="0">
                <a:latin typeface="Consolas" pitchFamily="49" charset="0"/>
              </a:rPr>
              <a:t>, arrsub1)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 smtClean="0">
                <a:solidFill>
                  <a:srgbClr val="BA2121"/>
                </a:solidFill>
                <a:latin typeface="Consolas" pitchFamily="49" charset="0"/>
              </a:rPr>
              <a:t>Substraction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 Matrix = '</a:t>
            </a:r>
            <a:r>
              <a:rPr lang="en-US" dirty="0" smtClean="0">
                <a:latin typeface="Consolas" pitchFamily="49" charset="0"/>
              </a:rPr>
              <a:t>, arrsub2) </a:t>
            </a:r>
          </a:p>
          <a:p>
            <a:r>
              <a:rPr lang="en-US" dirty="0" smtClean="0">
                <a:latin typeface="Consolas" pitchFamily="49" charset="0"/>
              </a:rPr>
              <a:t>arrdiv1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arr1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/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# </a:t>
            </a:r>
            <a:r>
              <a:rPr lang="en-US" i="1" dirty="0" err="1" smtClean="0">
                <a:solidFill>
                  <a:srgbClr val="408080"/>
                </a:solidFill>
                <a:latin typeface="Consolas" pitchFamily="49" charset="0"/>
              </a:rPr>
              <a:t>substraction</a:t>
            </a:r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 of matrix with scalar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</a:rPr>
              <a:t>arrdiv2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arr1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/</a:t>
            </a:r>
            <a:r>
              <a:rPr lang="en-US" dirty="0" smtClean="0">
                <a:latin typeface="Consolas" pitchFamily="49" charset="0"/>
              </a:rPr>
              <a:t> arr2 </a:t>
            </a:r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# </a:t>
            </a:r>
            <a:r>
              <a:rPr lang="en-US" i="1" dirty="0" err="1" smtClean="0">
                <a:solidFill>
                  <a:srgbClr val="408080"/>
                </a:solidFill>
                <a:latin typeface="Consolas" pitchFamily="49" charset="0"/>
              </a:rPr>
              <a:t>substraction</a:t>
            </a:r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 of two matrices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'Division Scalar = '</a:t>
            </a:r>
            <a:r>
              <a:rPr lang="en-US" dirty="0" smtClean="0">
                <a:latin typeface="Consolas" pitchFamily="49" charset="0"/>
              </a:rPr>
              <a:t>, arrdiv1)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'Division Matrix = '</a:t>
            </a:r>
            <a:r>
              <a:rPr lang="en-US" dirty="0" smtClean="0">
                <a:latin typeface="Consolas" pitchFamily="49" charset="0"/>
              </a:rPr>
              <a:t>, arrdiv2)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165898"/>
            <a:ext cx="499993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endParaRPr lang="en-IN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endParaRPr lang="en-IN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83671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numpyop.py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873999" y="1168087"/>
            <a:ext cx="3988391" cy="4955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nsolas" pitchFamily="49" charset="0"/>
              </a:rPr>
              <a:t>Addition </a:t>
            </a:r>
            <a:r>
              <a:rPr lang="fr-FR" sz="1600" dirty="0" err="1" smtClean="0">
                <a:latin typeface="Consolas" pitchFamily="49" charset="0"/>
              </a:rPr>
              <a:t>Scalar</a:t>
            </a:r>
            <a:r>
              <a:rPr lang="fr-FR" sz="1600" dirty="0" smtClean="0">
                <a:latin typeface="Consolas" pitchFamily="49" charset="0"/>
              </a:rPr>
              <a:t> =  [[3 4 5]</a:t>
            </a:r>
          </a:p>
          <a:p>
            <a:r>
              <a:rPr lang="fr-FR" sz="1600" dirty="0" smtClean="0">
                <a:latin typeface="Consolas" pitchFamily="49" charset="0"/>
              </a:rPr>
              <a:t> [3 4 5]</a:t>
            </a:r>
          </a:p>
          <a:p>
            <a:r>
              <a:rPr lang="fr-FR" sz="1600" dirty="0" smtClean="0">
                <a:latin typeface="Consolas" pitchFamily="49" charset="0"/>
              </a:rPr>
              <a:t> [3 4 5]]</a:t>
            </a:r>
          </a:p>
          <a:p>
            <a:r>
              <a:rPr lang="fr-FR" sz="1600" dirty="0" smtClean="0">
                <a:latin typeface="Consolas" pitchFamily="49" charset="0"/>
              </a:rPr>
              <a:t>Addition </a:t>
            </a:r>
            <a:r>
              <a:rPr lang="fr-FR" sz="1600" dirty="0" err="1" smtClean="0">
                <a:latin typeface="Consolas" pitchFamily="49" charset="0"/>
              </a:rPr>
              <a:t>Matrix</a:t>
            </a:r>
            <a:r>
              <a:rPr lang="fr-FR" sz="1600" dirty="0" smtClean="0">
                <a:latin typeface="Consolas" pitchFamily="49" charset="0"/>
              </a:rPr>
              <a:t> =  [[5 7 9]</a:t>
            </a:r>
          </a:p>
          <a:p>
            <a:r>
              <a:rPr lang="fr-FR" sz="1600" dirty="0" smtClean="0">
                <a:latin typeface="Consolas" pitchFamily="49" charset="0"/>
              </a:rPr>
              <a:t> [5 7 9]</a:t>
            </a:r>
          </a:p>
          <a:p>
            <a:r>
              <a:rPr lang="fr-FR" sz="1600" dirty="0" smtClean="0">
                <a:latin typeface="Consolas" pitchFamily="49" charset="0"/>
              </a:rPr>
              <a:t> [5 7 9]]</a:t>
            </a:r>
          </a:p>
          <a:p>
            <a:r>
              <a:rPr lang="fr-FR" sz="1600" dirty="0" err="1" smtClean="0">
                <a:latin typeface="Consolas" pitchFamily="49" charset="0"/>
              </a:rPr>
              <a:t>Substraction</a:t>
            </a:r>
            <a:r>
              <a:rPr lang="fr-FR" sz="1600" dirty="0" smtClean="0">
                <a:latin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</a:rPr>
              <a:t>Scalar</a:t>
            </a:r>
            <a:r>
              <a:rPr lang="fr-FR" sz="1600" dirty="0" smtClean="0">
                <a:latin typeface="Consolas" pitchFamily="49" charset="0"/>
              </a:rPr>
              <a:t> =  [[-1  0  1]</a:t>
            </a:r>
          </a:p>
          <a:p>
            <a:r>
              <a:rPr lang="fr-FR" sz="1600" dirty="0" smtClean="0">
                <a:latin typeface="Consolas" pitchFamily="49" charset="0"/>
              </a:rPr>
              <a:t> [-1  0  1]</a:t>
            </a:r>
          </a:p>
          <a:p>
            <a:r>
              <a:rPr lang="fr-FR" sz="1600" dirty="0" smtClean="0">
                <a:latin typeface="Consolas" pitchFamily="49" charset="0"/>
              </a:rPr>
              <a:t> [-1  0  1]]</a:t>
            </a:r>
          </a:p>
          <a:p>
            <a:r>
              <a:rPr lang="fr-FR" sz="1600" dirty="0" err="1" smtClean="0">
                <a:latin typeface="Consolas" pitchFamily="49" charset="0"/>
              </a:rPr>
              <a:t>Substraction</a:t>
            </a:r>
            <a:r>
              <a:rPr lang="fr-FR" sz="1600" dirty="0" smtClean="0">
                <a:latin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</a:rPr>
              <a:t>Matrix</a:t>
            </a:r>
            <a:r>
              <a:rPr lang="fr-FR" sz="1600" dirty="0" smtClean="0">
                <a:latin typeface="Consolas" pitchFamily="49" charset="0"/>
              </a:rPr>
              <a:t> =  [[-3 -3 -3]</a:t>
            </a:r>
          </a:p>
          <a:p>
            <a:r>
              <a:rPr lang="fr-FR" sz="1600" dirty="0" smtClean="0">
                <a:latin typeface="Consolas" pitchFamily="49" charset="0"/>
              </a:rPr>
              <a:t> [-3 -3 -3]</a:t>
            </a:r>
          </a:p>
          <a:p>
            <a:r>
              <a:rPr lang="fr-FR" sz="1600" dirty="0" smtClean="0">
                <a:latin typeface="Consolas" pitchFamily="49" charset="0"/>
              </a:rPr>
              <a:t> [-3 -3 -3]]</a:t>
            </a:r>
          </a:p>
          <a:p>
            <a:r>
              <a:rPr lang="fr-FR" sz="1600" dirty="0" smtClean="0">
                <a:latin typeface="Consolas" pitchFamily="49" charset="0"/>
              </a:rPr>
              <a:t>Division </a:t>
            </a:r>
            <a:r>
              <a:rPr lang="fr-FR" sz="1600" dirty="0" err="1" smtClean="0">
                <a:latin typeface="Consolas" pitchFamily="49" charset="0"/>
              </a:rPr>
              <a:t>Scalar</a:t>
            </a:r>
            <a:r>
              <a:rPr lang="fr-FR" sz="1600" dirty="0" smtClean="0">
                <a:latin typeface="Consolas" pitchFamily="49" charset="0"/>
              </a:rPr>
              <a:t> =  [[0.5 1.  1.5]</a:t>
            </a:r>
          </a:p>
          <a:p>
            <a:r>
              <a:rPr lang="fr-FR" sz="1600" dirty="0" smtClean="0">
                <a:latin typeface="Consolas" pitchFamily="49" charset="0"/>
              </a:rPr>
              <a:t> [0.5 1.  1.5]</a:t>
            </a:r>
          </a:p>
          <a:p>
            <a:r>
              <a:rPr lang="fr-FR" sz="1600" dirty="0" smtClean="0">
                <a:latin typeface="Consolas" pitchFamily="49" charset="0"/>
              </a:rPr>
              <a:t> [0.5 1.  1.5]]</a:t>
            </a:r>
          </a:p>
          <a:p>
            <a:r>
              <a:rPr lang="fr-FR" sz="1600" dirty="0" smtClean="0">
                <a:latin typeface="Consolas" pitchFamily="49" charset="0"/>
              </a:rPr>
              <a:t>Division </a:t>
            </a:r>
            <a:r>
              <a:rPr lang="fr-FR" sz="1600" dirty="0" err="1" smtClean="0">
                <a:latin typeface="Consolas" pitchFamily="49" charset="0"/>
              </a:rPr>
              <a:t>Matrix</a:t>
            </a:r>
            <a:r>
              <a:rPr lang="fr-FR" sz="1600" dirty="0" smtClean="0">
                <a:latin typeface="Consolas" pitchFamily="49" charset="0"/>
              </a:rPr>
              <a:t> =  [[0.25 0.4  0.5 ]</a:t>
            </a:r>
          </a:p>
          <a:p>
            <a:r>
              <a:rPr lang="fr-FR" sz="1600" dirty="0" smtClean="0">
                <a:latin typeface="Consolas" pitchFamily="49" charset="0"/>
              </a:rPr>
              <a:t> [0.25 0.4  0.5 ]</a:t>
            </a:r>
          </a:p>
          <a:p>
            <a:r>
              <a:rPr lang="fr-FR" sz="1600" dirty="0" smtClean="0">
                <a:latin typeface="Consolas" pitchFamily="49" charset="0"/>
              </a:rPr>
              <a:t> [0.25 0.4  0.5 ]]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867842" y="853417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NumPy</a:t>
            </a:r>
            <a:r>
              <a:rPr lang="en-IN" dirty="0" smtClean="0"/>
              <a:t> Arithmetic Operations (Cont.)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5" y="1165898"/>
            <a:ext cx="6844108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</a:rPr>
              <a:t>arrmul1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arr1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*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# multiply matrix with scalar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</a:rPr>
              <a:t>arrmul2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arr1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*</a:t>
            </a:r>
            <a:r>
              <a:rPr lang="en-US" dirty="0" smtClean="0">
                <a:latin typeface="Consolas" pitchFamily="49" charset="0"/>
              </a:rPr>
              <a:t> arr2 </a:t>
            </a:r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# multiply two matrices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'Multiply Scalar = '</a:t>
            </a:r>
            <a:r>
              <a:rPr lang="en-US" dirty="0" smtClean="0">
                <a:latin typeface="Consolas" pitchFamily="49" charset="0"/>
              </a:rPr>
              <a:t>, arrmul1) </a:t>
            </a:r>
          </a:p>
          <a:p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#Note : its not </a:t>
            </a:r>
            <a:r>
              <a:rPr lang="en-US" i="1" dirty="0" err="1" smtClean="0">
                <a:solidFill>
                  <a:srgbClr val="408080"/>
                </a:solidFill>
                <a:latin typeface="Consolas" pitchFamily="49" charset="0"/>
              </a:rPr>
              <a:t>metrix</a:t>
            </a:r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 multiplication*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'Multiply Matrix = '</a:t>
            </a:r>
            <a:r>
              <a:rPr lang="en-US" dirty="0" smtClean="0">
                <a:latin typeface="Consolas" pitchFamily="49" charset="0"/>
              </a:rPr>
              <a:t>, arrmul2) </a:t>
            </a:r>
          </a:p>
          <a:p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# In order to do matrix multiplication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err="1" smtClean="0">
                <a:latin typeface="Consolas" pitchFamily="49" charset="0"/>
              </a:rPr>
              <a:t>arrmatmul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np</a:t>
            </a:r>
            <a:r>
              <a:rPr lang="en-US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matmul</a:t>
            </a:r>
            <a:r>
              <a:rPr lang="en-US" dirty="0" smtClean="0">
                <a:latin typeface="Consolas" pitchFamily="49" charset="0"/>
              </a:rPr>
              <a:t>(arr1,arr2)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'Matrix Multiplication = '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err="1" smtClean="0">
                <a:latin typeface="Consolas" pitchFamily="49" charset="0"/>
              </a:rPr>
              <a:t>arrmatmul</a:t>
            </a:r>
            <a:r>
              <a:rPr lang="en-US" dirty="0" smtClean="0">
                <a:latin typeface="Consolas" pitchFamily="49" charset="0"/>
              </a:rPr>
              <a:t>) </a:t>
            </a:r>
          </a:p>
          <a:p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# OR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err="1" smtClean="0">
                <a:latin typeface="Consolas" pitchFamily="49" charset="0"/>
              </a:rPr>
              <a:t>arrdot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arr1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smtClean="0">
                <a:latin typeface="Consolas" pitchFamily="49" charset="0"/>
              </a:rPr>
              <a:t>dot(arr2)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'Dot = '</a:t>
            </a:r>
            <a:r>
              <a:rPr lang="en-US" dirty="0" smtClean="0">
                <a:latin typeface="Consolas" pitchFamily="49" charset="0"/>
              </a:rPr>
              <a:t>,</a:t>
            </a:r>
            <a:r>
              <a:rPr lang="en-US" dirty="0" err="1" smtClean="0">
                <a:latin typeface="Consolas" pitchFamily="49" charset="0"/>
              </a:rPr>
              <a:t>arrdot</a:t>
            </a:r>
            <a:r>
              <a:rPr lang="en-US" dirty="0" smtClean="0">
                <a:latin typeface="Consolas" pitchFamily="49" charset="0"/>
              </a:rPr>
              <a:t>) </a:t>
            </a:r>
          </a:p>
          <a:p>
            <a:r>
              <a:rPr lang="en-US" i="1" dirty="0" smtClean="0">
                <a:solidFill>
                  <a:srgbClr val="408080"/>
                </a:solidFill>
                <a:latin typeface="Consolas" pitchFamily="49" charset="0"/>
              </a:rPr>
              <a:t># OR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</a:rPr>
              <a:t>arrpy3dot5plus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 smtClean="0">
                <a:latin typeface="Consolas" pitchFamily="49" charset="0"/>
              </a:rPr>
              <a:t> arr1 </a:t>
            </a:r>
            <a:r>
              <a:rPr lang="en-US" dirty="0" smtClean="0">
                <a:solidFill>
                  <a:srgbClr val="666666"/>
                </a:solidFill>
                <a:latin typeface="Consolas" pitchFamily="49" charset="0"/>
              </a:rPr>
              <a:t>@</a:t>
            </a:r>
            <a:r>
              <a:rPr lang="en-US" dirty="0" smtClean="0">
                <a:latin typeface="Consolas" pitchFamily="49" charset="0"/>
              </a:rPr>
              <a:t> arr2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'Python 3.5+ support = '</a:t>
            </a:r>
            <a:r>
              <a:rPr lang="en-US" dirty="0" smtClean="0">
                <a:latin typeface="Consolas" pitchFamily="49" charset="0"/>
              </a:rPr>
              <a:t>,arrpy3dot5plus)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165898"/>
            <a:ext cx="49999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endParaRPr lang="en-IN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83671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numpyop.py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873999" y="1168087"/>
            <a:ext cx="3988391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 err="1" smtClean="0">
                <a:latin typeface="Consolas" pitchFamily="49" charset="0"/>
              </a:rPr>
              <a:t>Multiply</a:t>
            </a:r>
            <a:r>
              <a:rPr lang="fr-FR" sz="1600" dirty="0" smtClean="0">
                <a:latin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</a:rPr>
              <a:t>Scalar</a:t>
            </a:r>
            <a:r>
              <a:rPr lang="fr-FR" sz="1600" dirty="0" smtClean="0">
                <a:latin typeface="Consolas" pitchFamily="49" charset="0"/>
              </a:rPr>
              <a:t> =  [[2 4 6]</a:t>
            </a:r>
          </a:p>
          <a:p>
            <a:r>
              <a:rPr lang="fr-FR" sz="1600" dirty="0" smtClean="0">
                <a:latin typeface="Consolas" pitchFamily="49" charset="0"/>
              </a:rPr>
              <a:t> [2 4 6]</a:t>
            </a:r>
          </a:p>
          <a:p>
            <a:r>
              <a:rPr lang="fr-FR" sz="1600" dirty="0" smtClean="0">
                <a:latin typeface="Consolas" pitchFamily="49" charset="0"/>
              </a:rPr>
              <a:t> [2 4 6]]</a:t>
            </a:r>
          </a:p>
          <a:p>
            <a:r>
              <a:rPr lang="fr-FR" sz="1600" dirty="0" err="1" smtClean="0">
                <a:latin typeface="Consolas" pitchFamily="49" charset="0"/>
              </a:rPr>
              <a:t>Multiply</a:t>
            </a:r>
            <a:r>
              <a:rPr lang="fr-FR" sz="1600" dirty="0" smtClean="0">
                <a:latin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</a:rPr>
              <a:t>Matrix</a:t>
            </a:r>
            <a:r>
              <a:rPr lang="fr-FR" sz="1600" dirty="0" smtClean="0">
                <a:latin typeface="Consolas" pitchFamily="49" charset="0"/>
              </a:rPr>
              <a:t> =  [[ 4 10 18]</a:t>
            </a:r>
          </a:p>
          <a:p>
            <a:r>
              <a:rPr lang="fr-FR" sz="1600" dirty="0" smtClean="0">
                <a:latin typeface="Consolas" pitchFamily="49" charset="0"/>
              </a:rPr>
              <a:t> [ 4 10 18]</a:t>
            </a:r>
          </a:p>
          <a:p>
            <a:r>
              <a:rPr lang="fr-FR" sz="1600" dirty="0" smtClean="0">
                <a:latin typeface="Consolas" pitchFamily="49" charset="0"/>
              </a:rPr>
              <a:t> [ 4 10 18]]</a:t>
            </a:r>
          </a:p>
          <a:p>
            <a:r>
              <a:rPr lang="fr-FR" sz="1600" dirty="0" err="1" smtClean="0">
                <a:latin typeface="Consolas" pitchFamily="49" charset="0"/>
              </a:rPr>
              <a:t>Matrix</a:t>
            </a:r>
            <a:r>
              <a:rPr lang="fr-FR" sz="1600" dirty="0" smtClean="0">
                <a:latin typeface="Consolas" pitchFamily="49" charset="0"/>
              </a:rPr>
              <a:t> Multiplication =  [[24 30 36]</a:t>
            </a:r>
          </a:p>
          <a:p>
            <a:r>
              <a:rPr lang="fr-FR" sz="1600" dirty="0" smtClean="0">
                <a:latin typeface="Consolas" pitchFamily="49" charset="0"/>
              </a:rPr>
              <a:t> [24 30 36]</a:t>
            </a:r>
          </a:p>
          <a:p>
            <a:r>
              <a:rPr lang="fr-FR" sz="1600" dirty="0" smtClean="0">
                <a:latin typeface="Consolas" pitchFamily="49" charset="0"/>
              </a:rPr>
              <a:t> [24 30 36]]</a:t>
            </a:r>
          </a:p>
          <a:p>
            <a:r>
              <a:rPr lang="fr-FR" sz="1600" dirty="0" smtClean="0">
                <a:latin typeface="Consolas" pitchFamily="49" charset="0"/>
              </a:rPr>
              <a:t>Dot =  [[24 30 36]</a:t>
            </a:r>
          </a:p>
          <a:p>
            <a:r>
              <a:rPr lang="fr-FR" sz="1600" dirty="0" smtClean="0">
                <a:latin typeface="Consolas" pitchFamily="49" charset="0"/>
              </a:rPr>
              <a:t> [24 30 36]</a:t>
            </a:r>
          </a:p>
          <a:p>
            <a:r>
              <a:rPr lang="fr-FR" sz="1600" dirty="0" smtClean="0">
                <a:latin typeface="Consolas" pitchFamily="49" charset="0"/>
              </a:rPr>
              <a:t> [24 30 36]]</a:t>
            </a:r>
          </a:p>
          <a:p>
            <a:r>
              <a:rPr lang="fr-FR" sz="1600" dirty="0" smtClean="0">
                <a:latin typeface="Consolas" pitchFamily="49" charset="0"/>
              </a:rPr>
              <a:t>Python 3.5+ support =  [[24 30 36]</a:t>
            </a:r>
          </a:p>
          <a:p>
            <a:r>
              <a:rPr lang="fr-FR" sz="1600" dirty="0" smtClean="0">
                <a:latin typeface="Consolas" pitchFamily="49" charset="0"/>
              </a:rPr>
              <a:t> [24 30 36]</a:t>
            </a:r>
          </a:p>
          <a:p>
            <a:r>
              <a:rPr lang="fr-FR" sz="1600" dirty="0" smtClean="0">
                <a:latin typeface="Consolas" pitchFamily="49" charset="0"/>
              </a:rPr>
              <a:t> [24 30 36]]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867842" y="853417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animBg="1"/>
      <p:bldP spid="12" grpId="0" animBg="1"/>
      <p:bldP spid="13" grpId="0" build="p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sort() function returns a sorted copy of the input array.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Example :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22641" y="1714793"/>
            <a:ext cx="652674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#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arr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our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ndarray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np.sort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arr,axis,kind,order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# OR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arr.sort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8560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86650" y="1710432"/>
            <a:ext cx="446722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err="1" smtClean="0">
                <a:latin typeface="Consolas" pitchFamily="49" charset="0"/>
              </a:rPr>
              <a:t>arr</a:t>
            </a:r>
            <a:r>
              <a:rPr lang="en-IN" dirty="0" smtClean="0">
                <a:latin typeface="Consolas" pitchFamily="49" charset="0"/>
              </a:rPr>
              <a:t>	= array to sort (</a:t>
            </a:r>
            <a:r>
              <a:rPr lang="en-IN" dirty="0" err="1" smtClean="0">
                <a:latin typeface="Consolas" pitchFamily="49" charset="0"/>
              </a:rPr>
              <a:t>inplace</a:t>
            </a:r>
            <a:r>
              <a:rPr lang="en-IN" dirty="0" smtClean="0">
                <a:latin typeface="Consolas" pitchFamily="49" charset="0"/>
              </a:rPr>
              <a:t>)</a:t>
            </a:r>
          </a:p>
          <a:p>
            <a:r>
              <a:rPr lang="en-IN" b="1" dirty="0" smtClean="0">
                <a:latin typeface="Consolas" pitchFamily="49" charset="0"/>
              </a:rPr>
              <a:t>axis</a:t>
            </a:r>
            <a:r>
              <a:rPr lang="en-IN" dirty="0" smtClean="0">
                <a:latin typeface="Consolas" pitchFamily="49" charset="0"/>
              </a:rPr>
              <a:t> 	= axis to sort</a:t>
            </a:r>
            <a:r>
              <a:rPr lang="en-US" dirty="0" smtClean="0">
                <a:latin typeface="Consolas" pitchFamily="49" charset="0"/>
              </a:rPr>
              <a:t> (default=0)</a:t>
            </a:r>
          </a:p>
          <a:p>
            <a:r>
              <a:rPr lang="en-IN" b="1" dirty="0" smtClean="0">
                <a:latin typeface="Consolas" pitchFamily="49" charset="0"/>
              </a:rPr>
              <a:t>kind</a:t>
            </a:r>
            <a:r>
              <a:rPr lang="en-IN" dirty="0" smtClean="0">
                <a:latin typeface="Consolas" pitchFamily="49" charset="0"/>
              </a:rPr>
              <a:t>	= kind of </a:t>
            </a:r>
            <a:r>
              <a:rPr lang="en-IN" dirty="0" err="1" smtClean="0">
                <a:latin typeface="Consolas" pitchFamily="49" charset="0"/>
              </a:rPr>
              <a:t>algo</a:t>
            </a:r>
            <a:r>
              <a:rPr lang="en-IN" dirty="0" smtClean="0">
                <a:latin typeface="Consolas" pitchFamily="49" charset="0"/>
              </a:rPr>
              <a:t> to use</a:t>
            </a:r>
          </a:p>
          <a:p>
            <a:r>
              <a:rPr lang="en-IN" dirty="0" smtClean="0">
                <a:latin typeface="Consolas" pitchFamily="49" charset="0"/>
              </a:rPr>
              <a:t>(‘</a:t>
            </a:r>
            <a:r>
              <a:rPr lang="en-IN" dirty="0" err="1" smtClean="0">
                <a:latin typeface="Consolas" pitchFamily="49" charset="0"/>
              </a:rPr>
              <a:t>quicksort</a:t>
            </a:r>
            <a:r>
              <a:rPr lang="en-IN" dirty="0" smtClean="0">
                <a:latin typeface="Consolas" pitchFamily="49" charset="0"/>
              </a:rPr>
              <a:t>’ &lt;- default, ‘</a:t>
            </a:r>
            <a:r>
              <a:rPr lang="en-IN" dirty="0" err="1" smtClean="0">
                <a:latin typeface="Consolas" pitchFamily="49" charset="0"/>
              </a:rPr>
              <a:t>mergesort</a:t>
            </a:r>
            <a:r>
              <a:rPr lang="en-IN" dirty="0" smtClean="0">
                <a:latin typeface="Consolas" pitchFamily="49" charset="0"/>
              </a:rPr>
              <a:t>’, ‘</a:t>
            </a:r>
            <a:r>
              <a:rPr lang="en-IN" dirty="0" err="1" smtClean="0">
                <a:latin typeface="Consolas" pitchFamily="49" charset="0"/>
              </a:rPr>
              <a:t>heapsort</a:t>
            </a:r>
            <a:r>
              <a:rPr lang="en-IN" dirty="0" smtClean="0">
                <a:latin typeface="Consolas" pitchFamily="49" charset="0"/>
              </a:rPr>
              <a:t>’)</a:t>
            </a:r>
          </a:p>
          <a:p>
            <a:r>
              <a:rPr lang="en-IN" b="1" dirty="0" smtClean="0">
                <a:latin typeface="Consolas" pitchFamily="49" charset="0"/>
              </a:rPr>
              <a:t>order 	</a:t>
            </a:r>
            <a:r>
              <a:rPr lang="en-IN" dirty="0" smtClean="0">
                <a:latin typeface="Consolas" pitchFamily="49" charset="0"/>
              </a:rPr>
              <a:t>= on which field we want to sort (if multiple fields)</a:t>
            </a:r>
            <a:endParaRPr lang="en-IN" b="1" dirty="0" smtClean="0">
              <a:latin typeface="Consolas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88147" y="1395762"/>
            <a:ext cx="158917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Parameters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303455"/>
            <a:ext cx="631311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array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Darshan'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'Rajkot'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'Insitute'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'of'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'Engineering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"Before Sorting = "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sort</a:t>
            </a:r>
            <a:r>
              <a:rPr lang="en-US" sz="2000" dirty="0" smtClean="0">
                <a:latin typeface="Consolas" pitchFamily="49" charset="0"/>
              </a:rPr>
              <a:t>() </a:t>
            </a:r>
            <a:r>
              <a:rPr lang="en-US" sz="2000" i="1" dirty="0" smtClean="0">
                <a:solidFill>
                  <a:srgbClr val="408080"/>
                </a:solidFill>
                <a:latin typeface="Consolas" pitchFamily="49" charset="0"/>
              </a:rPr>
              <a:t># or </a:t>
            </a:r>
            <a:r>
              <a:rPr lang="en-US" sz="2000" i="1" dirty="0" err="1" smtClean="0">
                <a:solidFill>
                  <a:srgbClr val="408080"/>
                </a:solidFill>
                <a:latin typeface="Consolas" pitchFamily="49" charset="0"/>
              </a:rPr>
              <a:t>np.sort</a:t>
            </a:r>
            <a:r>
              <a:rPr lang="en-US" sz="2000" i="1" dirty="0" smtClean="0">
                <a:solidFill>
                  <a:srgbClr val="408080"/>
                </a:solidFill>
                <a:latin typeface="Consolas" pitchFamily="49" charset="0"/>
              </a:rPr>
              <a:t>(</a:t>
            </a:r>
            <a:r>
              <a:rPr lang="en-US" sz="2000" i="1" dirty="0" err="1" smtClean="0">
                <a:solidFill>
                  <a:srgbClr val="408080"/>
                </a:solidFill>
                <a:latin typeface="Consolas" pitchFamily="49" charset="0"/>
              </a:rPr>
              <a:t>arr</a:t>
            </a:r>
            <a:r>
              <a:rPr lang="en-US" sz="2000" i="1" dirty="0" smtClean="0">
                <a:solidFill>
                  <a:srgbClr val="408080"/>
                </a:solidFill>
                <a:latin typeface="Consolas" pitchFamily="49" charset="0"/>
              </a:rPr>
              <a:t>)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"After Sorting = "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30345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9742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numpysort.py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715893" y="4305644"/>
            <a:ext cx="429889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Before Sorting =  ['</a:t>
            </a:r>
            <a:r>
              <a:rPr lang="en-US" sz="2000" dirty="0" err="1" smtClean="0">
                <a:latin typeface="Consolas" pitchFamily="49" charset="0"/>
              </a:rPr>
              <a:t>Darshan</a:t>
            </a:r>
            <a:r>
              <a:rPr lang="en-US" sz="2000" dirty="0" smtClean="0">
                <a:latin typeface="Consolas" pitchFamily="49" charset="0"/>
              </a:rPr>
              <a:t>' 'Rajkot' '</a:t>
            </a:r>
            <a:r>
              <a:rPr lang="en-US" sz="2000" dirty="0" err="1" smtClean="0">
                <a:latin typeface="Consolas" pitchFamily="49" charset="0"/>
              </a:rPr>
              <a:t>Insitute</a:t>
            </a:r>
            <a:r>
              <a:rPr lang="en-US" sz="2000" dirty="0" smtClean="0">
                <a:latin typeface="Consolas" pitchFamily="49" charset="0"/>
              </a:rPr>
              <a:t>' 'of' 'Engineering']</a:t>
            </a:r>
          </a:p>
          <a:p>
            <a:r>
              <a:rPr lang="en-US" sz="2000" dirty="0" smtClean="0">
                <a:latin typeface="Consolas" pitchFamily="49" charset="0"/>
              </a:rPr>
              <a:t>After Sorting =  ['</a:t>
            </a:r>
            <a:r>
              <a:rPr lang="en-US" sz="2000" dirty="0" err="1" smtClean="0">
                <a:latin typeface="Consolas" pitchFamily="49" charset="0"/>
              </a:rPr>
              <a:t>Darshan</a:t>
            </a:r>
            <a:r>
              <a:rPr lang="en-US" sz="2000" dirty="0" smtClean="0">
                <a:latin typeface="Consolas" pitchFamily="49" charset="0"/>
              </a:rPr>
              <a:t>' 'Engineering' '</a:t>
            </a:r>
            <a:r>
              <a:rPr lang="en-US" sz="2000" dirty="0" err="1" smtClean="0">
                <a:latin typeface="Consolas" pitchFamily="49" charset="0"/>
              </a:rPr>
              <a:t>Insitute</a:t>
            </a:r>
            <a:r>
              <a:rPr lang="en-US" sz="2000" dirty="0" smtClean="0">
                <a:latin typeface="Consolas" pitchFamily="49" charset="0"/>
              </a:rPr>
              <a:t>' 'Rajkot' 'of']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715893" y="3990974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build="p" animBg="1"/>
      <p:bldP spid="10" grpId="0" animBg="1"/>
      <p:bldP spid="11" grpId="0" build="p" animBg="1"/>
      <p:bldP spid="12" grpId="0" animBg="1"/>
      <p:bldP spid="13" grpId="0" build="p" animBg="1"/>
      <p:bldP spid="14" grpId="0" animBg="1"/>
      <p:bldP spid="15" grpId="0" animBg="1"/>
      <p:bldP spid="16" grpId="0" build="p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IO operations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35848"/>
            <a:ext cx="11929641" cy="5866971"/>
          </a:xfrm>
        </p:spPr>
        <p:txBody>
          <a:bodyPr/>
          <a:lstStyle/>
          <a:p>
            <a:r>
              <a:rPr lang="en-US" dirty="0" smtClean="0"/>
              <a:t>Before we can read or write a file, we have to open it using Python's built-in </a:t>
            </a:r>
            <a:r>
              <a:rPr lang="en-US" b="1" dirty="0" smtClean="0"/>
              <a:t>open() </a:t>
            </a:r>
            <a:r>
              <a:rPr lang="en-US" dirty="0" smtClean="0"/>
              <a:t>function.</a:t>
            </a:r>
          </a:p>
          <a:p>
            <a:endParaRPr lang="en-IN" dirty="0" smtClean="0"/>
          </a:p>
          <a:p>
            <a:endParaRPr lang="en-IN" dirty="0" smtClean="0"/>
          </a:p>
          <a:p>
            <a:pPr lvl="1"/>
            <a:r>
              <a:rPr lang="en-IN" b="1" dirty="0" smtClean="0"/>
              <a:t>filename</a:t>
            </a:r>
            <a:r>
              <a:rPr lang="en-IN" dirty="0" smtClean="0"/>
              <a:t> is a name of a file we want to open.</a:t>
            </a:r>
          </a:p>
          <a:p>
            <a:pPr lvl="1"/>
            <a:r>
              <a:rPr lang="en-IN" b="1" dirty="0" err="1" smtClean="0"/>
              <a:t>accessmode</a:t>
            </a:r>
            <a:r>
              <a:rPr lang="en-IN" dirty="0" smtClean="0"/>
              <a:t> is determines the mode in which file has to be opened (list of possible values given below)</a:t>
            </a:r>
          </a:p>
          <a:p>
            <a:pPr lvl="1"/>
            <a:r>
              <a:rPr lang="en-IN" dirty="0" smtClean="0"/>
              <a:t>If </a:t>
            </a:r>
            <a:r>
              <a:rPr lang="en-IN" b="1" dirty="0" smtClean="0"/>
              <a:t>buffering</a:t>
            </a:r>
            <a:r>
              <a:rPr lang="en-IN" dirty="0" smtClean="0"/>
              <a:t> is set to 0, no buffering will happen, if set to 1 line buffering will happen, if grater than 1 then the number of buffer and if negative is given it will follow system default buffering behaviour.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22641" y="1565715"/>
            <a:ext cx="652674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fileobject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open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(filename [,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accessmode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][, buffering])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23653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585997"/>
              </p:ext>
            </p:extLst>
          </p:nvPr>
        </p:nvGraphicFramePr>
        <p:xfrm>
          <a:off x="366441" y="3593725"/>
          <a:ext cx="3514443" cy="2346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9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Read only (default)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rb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Read only in binary format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r+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 smtClean="0">
                          <a:solidFill>
                            <a:schemeClr val="tx2"/>
                          </a:solidFill>
                        </a:rPr>
                        <a:t>Read</a:t>
                      </a:r>
                      <a:r>
                        <a:rPr lang="en-IN" sz="2000" baseline="0" dirty="0" smtClean="0">
                          <a:solidFill>
                            <a:schemeClr val="tx2"/>
                          </a:solidFill>
                        </a:rPr>
                        <a:t> and Write both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rb</a:t>
                      </a:r>
                      <a:r>
                        <a:rPr lang="en-US" sz="1900" dirty="0" smtClean="0"/>
                        <a:t>+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Read and Write both in binary format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585997"/>
              </p:ext>
            </p:extLst>
          </p:nvPr>
        </p:nvGraphicFramePr>
        <p:xfrm>
          <a:off x="4417446" y="3593725"/>
          <a:ext cx="3514443" cy="2346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9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45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mtClean="0">
                          <a:solidFill>
                            <a:schemeClr val="tx1"/>
                          </a:solidFill>
                        </a:rPr>
                        <a:t>Description 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</a:rPr>
                        <a:t>(create file if not exist)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Write only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wb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Write only in binary format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w+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 smtClean="0">
                          <a:solidFill>
                            <a:schemeClr val="tx2"/>
                          </a:solidFill>
                        </a:rPr>
                        <a:t>Read</a:t>
                      </a:r>
                      <a:r>
                        <a:rPr lang="en-IN" sz="2000" baseline="0" dirty="0" smtClean="0">
                          <a:solidFill>
                            <a:schemeClr val="tx2"/>
                          </a:solidFill>
                        </a:rPr>
                        <a:t> and Write both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wb</a:t>
                      </a:r>
                      <a:r>
                        <a:rPr lang="en-US" sz="1900" dirty="0" smtClean="0"/>
                        <a:t>+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Read and Write both in binary format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585997"/>
              </p:ext>
            </p:extLst>
          </p:nvPr>
        </p:nvGraphicFramePr>
        <p:xfrm>
          <a:off x="8394023" y="3593725"/>
          <a:ext cx="3514443" cy="2971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9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5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Opens</a:t>
                      </a: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 file to append, if file not exist will create it for write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ab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Append in binary format</a:t>
                      </a:r>
                      <a:r>
                        <a:rPr lang="en-US" sz="1800" baseline="0" dirty="0" smtClean="0">
                          <a:solidFill>
                            <a:schemeClr val="tx2"/>
                          </a:solidFill>
                        </a:rPr>
                        <a:t>, if file not exist will create it for write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a+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800" dirty="0" smtClean="0">
                          <a:solidFill>
                            <a:schemeClr val="tx2"/>
                          </a:solidFill>
                        </a:rPr>
                        <a:t>Append</a:t>
                      </a:r>
                      <a:r>
                        <a:rPr lang="en-IN" sz="1800" baseline="0" dirty="0" smtClean="0">
                          <a:solidFill>
                            <a:schemeClr val="tx2"/>
                          </a:solidFill>
                        </a:rPr>
                        <a:t>, if file not exist it will create for read &amp; write both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ab</a:t>
                      </a:r>
                      <a:r>
                        <a:rPr lang="en-US" sz="1900" dirty="0" smtClean="0"/>
                        <a:t>+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Read and Write both in binary format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uiExpand="1" build="p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 Array Example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5" y="1312605"/>
            <a:ext cx="654974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err="1" smtClean="0">
                <a:latin typeface="Consolas" pitchFamily="49" charset="0"/>
              </a:rPr>
              <a:t>dt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dtype</a:t>
            </a:r>
            <a:r>
              <a:rPr lang="en-US" sz="2000" dirty="0" smtClean="0">
                <a:latin typeface="Consolas" pitchFamily="49" charset="0"/>
              </a:rPr>
              <a:t>([(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'name'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'S10'</a:t>
            </a:r>
            <a:r>
              <a:rPr lang="en-US" sz="2000" dirty="0" smtClean="0">
                <a:latin typeface="Consolas" pitchFamily="49" charset="0"/>
              </a:rPr>
              <a:t>),(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'age'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)]) </a:t>
            </a:r>
          </a:p>
          <a:p>
            <a:r>
              <a:rPr lang="en-US" sz="2000" dirty="0" smtClean="0">
                <a:latin typeface="Consolas" pitchFamily="49" charset="0"/>
              </a:rPr>
              <a:t>arr2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array</a:t>
            </a:r>
            <a:r>
              <a:rPr lang="en-US" sz="2000" dirty="0" smtClean="0">
                <a:latin typeface="Consolas" pitchFamily="49" charset="0"/>
              </a:rPr>
              <a:t>([(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'Darshan'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200</a:t>
            </a:r>
            <a:r>
              <a:rPr lang="en-US" sz="2000" dirty="0" smtClean="0">
                <a:latin typeface="Consolas" pitchFamily="49" charset="0"/>
              </a:rPr>
              <a:t>),(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'ABC'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300</a:t>
            </a:r>
            <a:r>
              <a:rPr lang="en-US" sz="2000" dirty="0" smtClean="0">
                <a:latin typeface="Consolas" pitchFamily="49" charset="0"/>
              </a:rPr>
              <a:t>),(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'XYZ'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 smtClean="0">
                <a:latin typeface="Consolas" pitchFamily="49" charset="0"/>
              </a:rPr>
              <a:t>)],</a:t>
            </a:r>
            <a:r>
              <a:rPr lang="en-US" sz="2000" dirty="0" err="1" smtClean="0">
                <a:latin typeface="Consolas" pitchFamily="49" charset="0"/>
              </a:rPr>
              <a:t>dtype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 smtClean="0">
                <a:latin typeface="Consolas" pitchFamily="49" charset="0"/>
              </a:rPr>
              <a:t>dt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smtClean="0">
                <a:latin typeface="Consolas" pitchFamily="49" charset="0"/>
              </a:rPr>
              <a:t>arr2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</a:rPr>
              <a:t>sort(order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'name'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(arr2)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31260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983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numpysort2.py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63493" y="1314794"/>
            <a:ext cx="429889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[(</a:t>
            </a:r>
            <a:r>
              <a:rPr lang="en-US" sz="2000" dirty="0" err="1" smtClean="0">
                <a:latin typeface="Consolas" pitchFamily="49" charset="0"/>
              </a:rPr>
              <a:t>b'ABC</a:t>
            </a:r>
            <a:r>
              <a:rPr lang="en-US" sz="2000" dirty="0" smtClean="0">
                <a:latin typeface="Consolas" pitchFamily="49" charset="0"/>
              </a:rPr>
              <a:t>', 300) (</a:t>
            </a:r>
            <a:r>
              <a:rPr lang="en-US" sz="2000" dirty="0" err="1" smtClean="0">
                <a:latin typeface="Consolas" pitchFamily="49" charset="0"/>
              </a:rPr>
              <a:t>b'Darshan</a:t>
            </a:r>
            <a:r>
              <a:rPr lang="en-US" sz="2000" dirty="0" smtClean="0">
                <a:latin typeface="Consolas" pitchFamily="49" charset="0"/>
              </a:rPr>
              <a:t>', 200) (</a:t>
            </a:r>
            <a:r>
              <a:rPr lang="en-US" sz="2000" dirty="0" err="1" smtClean="0">
                <a:latin typeface="Consolas" pitchFamily="49" charset="0"/>
              </a:rPr>
              <a:t>b'XYZ</a:t>
            </a:r>
            <a:r>
              <a:rPr lang="en-US" sz="2000" dirty="0" smtClean="0">
                <a:latin typeface="Consolas" pitchFamily="49" charset="0"/>
              </a:rPr>
              <a:t>', 100)]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563493" y="1000124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arithmetic operations when we apply any comparison operator to Numpy Array, then it will be applied to each element in the array and a new bool Numpy Array will be created with values True or False.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5" y="2274630"/>
            <a:ext cx="654974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random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randint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err="1" smtClean="0">
                <a:latin typeface="Consolas" pitchFamily="49" charset="0"/>
              </a:rPr>
              <a:t>boolArr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&gt;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boolArr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2274630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9454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numpycond1.py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63493" y="2276819"/>
            <a:ext cx="429889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 smtClean="0">
                <a:latin typeface="Consolas" pitchFamily="49" charset="0"/>
              </a:rPr>
              <a:t>[25 17 24 15 17 97 42 10 67 22]</a:t>
            </a:r>
          </a:p>
          <a:p>
            <a:r>
              <a:rPr lang="da-DK" sz="2000" dirty="0" smtClean="0">
                <a:latin typeface="Consolas" pitchFamily="49" charset="0"/>
              </a:rPr>
              <a:t>[False False False False False  True False False  True False]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563493" y="1962149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5" y="4293930"/>
            <a:ext cx="654974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random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randint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"All = "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err="1" smtClean="0">
                <a:latin typeface="Consolas" pitchFamily="49" charset="0"/>
              </a:rPr>
              <a:t>boolArr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&gt;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"Filtered = "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arr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err="1" smtClean="0">
                <a:latin typeface="Consolas" pitchFamily="49" charset="0"/>
              </a:rPr>
              <a:t>boolArr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4293930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39647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numpycond2.py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63493" y="4296119"/>
            <a:ext cx="429889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b-NO" sz="2000" dirty="0" smtClean="0">
                <a:latin typeface="Consolas" pitchFamily="49" charset="0"/>
              </a:rPr>
              <a:t>All =  [31 94 25 70 23  9 11 77 48 11]</a:t>
            </a:r>
          </a:p>
          <a:p>
            <a:r>
              <a:rPr lang="nb-NO" sz="2000" dirty="0" smtClean="0">
                <a:latin typeface="Consolas" pitchFamily="49" charset="0"/>
              </a:rPr>
              <a:t>Filtered =  [94 70 77]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563493" y="3981449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Arjun</a:t>
            </a:r>
            <a:r>
              <a:rPr lang="en-IN" dirty="0" smtClean="0"/>
              <a:t> V. </a:t>
            </a:r>
            <a:r>
              <a:rPr lang="en-IN" dirty="0" err="1" smtClean="0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Python for Data Science (PDS) (3150713)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463" y="1122364"/>
            <a:ext cx="8052882" cy="2578780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Unit-03.02</a:t>
            </a:r>
            <a:r>
              <a:rPr lang="en-US" dirty="0"/>
              <a:t/>
            </a:r>
            <a:br>
              <a:rPr lang="en-US" dirty="0"/>
            </a:br>
            <a:r>
              <a:rPr lang="en-US" sz="5400" b="0" dirty="0" smtClean="0"/>
              <a:t>Lets Learn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Pandas is an open source library built on top of </a:t>
            </a:r>
            <a:r>
              <a:rPr lang="en-IN" dirty="0" err="1" smtClean="0"/>
              <a:t>NumPy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allows for fast data cleaning, preparation and analysis.</a:t>
            </a:r>
          </a:p>
          <a:p>
            <a:r>
              <a:rPr lang="en-IN" dirty="0" smtClean="0"/>
              <a:t>It excels in performance and productivity.</a:t>
            </a:r>
          </a:p>
          <a:p>
            <a:r>
              <a:rPr lang="en-IN" dirty="0" smtClean="0"/>
              <a:t>It also has built-in visualization features.</a:t>
            </a:r>
          </a:p>
          <a:p>
            <a:r>
              <a:rPr lang="en-IN" dirty="0" smtClean="0"/>
              <a:t>It can work with the data from wide variety of sources.</a:t>
            </a:r>
          </a:p>
          <a:p>
            <a:r>
              <a:rPr lang="en-IN" dirty="0" smtClean="0"/>
              <a:t>Install :</a:t>
            </a:r>
          </a:p>
          <a:p>
            <a:pPr lvl="1"/>
            <a:r>
              <a:rPr lang="en-IN" sz="2400" dirty="0" err="1" smtClean="0"/>
              <a:t>conda</a:t>
            </a:r>
            <a:r>
              <a:rPr lang="en-IN" sz="2400" dirty="0" smtClean="0"/>
              <a:t> install pandas</a:t>
            </a:r>
          </a:p>
          <a:p>
            <a:pPr lvl="1"/>
            <a:r>
              <a:rPr lang="en-IN" sz="2400" dirty="0" smtClean="0"/>
              <a:t>pip install pandas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754" y="39234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3" y="712385"/>
            <a:ext cx="968395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Outline (Pandas)</a:t>
            </a:r>
            <a:endParaRPr lang="en-US" b="1" dirty="0" smtClean="0"/>
          </a:p>
          <a:p>
            <a:endParaRPr lang="en-US" b="1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Series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Data Frames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Accessing text, CSV, Excel files using pandas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Accessing SQL Database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Missing Data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 smtClean="0"/>
              <a:t>Group By</a:t>
            </a:r>
            <a:endParaRPr lang="en-US" sz="2000" dirty="0" smtClean="0"/>
          </a:p>
          <a:p>
            <a:pPr indent="446088">
              <a:buFont typeface="Wingdings" pitchFamily="2" charset="2"/>
              <a:buChar char="ü"/>
            </a:pPr>
            <a:r>
              <a:rPr lang="en-IN" sz="2000" dirty="0" smtClean="0"/>
              <a:t>Merging, Joining &amp; Concatenating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 smtClean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Series is </a:t>
            </a:r>
            <a:r>
              <a:rPr lang="en-IN" smtClean="0"/>
              <a:t>an one-dimensional* array </a:t>
            </a:r>
            <a:r>
              <a:rPr lang="en-IN" dirty="0" smtClean="0"/>
              <a:t>with axis labels.</a:t>
            </a:r>
          </a:p>
          <a:p>
            <a:r>
              <a:rPr lang="en-IN" dirty="0" smtClean="0"/>
              <a:t>It supports both integer and label-based index but index must be of </a:t>
            </a:r>
            <a:r>
              <a:rPr lang="en-IN" dirty="0" err="1" smtClean="0"/>
              <a:t>hashable</a:t>
            </a:r>
            <a:r>
              <a:rPr lang="en-IN" dirty="0" smtClean="0"/>
              <a:t> type.</a:t>
            </a:r>
          </a:p>
          <a:p>
            <a:r>
              <a:rPr lang="en-IN" dirty="0" smtClean="0"/>
              <a:t>If we do not specify index it will assign integer zero-based index.</a:t>
            </a:r>
            <a:endParaRPr lang="en-US" dirty="0" smtClean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379766" y="2638718"/>
            <a:ext cx="691638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b="1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s = </a:t>
            </a:r>
            <a:r>
              <a:rPr lang="en-US" dirty="0" err="1" smtClean="0">
                <a:latin typeface="Consolas" pitchFamily="49" charset="0"/>
              </a:rPr>
              <a:t>pd.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en-US" dirty="0" err="1" smtClean="0">
                <a:latin typeface="Consolas" pitchFamily="49" charset="0"/>
              </a:rPr>
              <a:t>eries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data,index,dtype,copy</a:t>
            </a:r>
            <a:r>
              <a:rPr lang="en-US" dirty="0" smtClean="0">
                <a:latin typeface="Consolas" pitchFamily="49" charset="0"/>
              </a:rPr>
              <a:t>=False)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9767" y="2309534"/>
            <a:ext cx="18849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86650" y="2634357"/>
            <a:ext cx="446722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Consolas" pitchFamily="49" charset="0"/>
              </a:rPr>
              <a:t>data</a:t>
            </a:r>
            <a:r>
              <a:rPr lang="en-IN" dirty="0" smtClean="0">
                <a:latin typeface="Consolas" pitchFamily="49" charset="0"/>
              </a:rPr>
              <a:t>	= array like </a:t>
            </a:r>
            <a:r>
              <a:rPr lang="en-IN" dirty="0" err="1" smtClean="0">
                <a:latin typeface="Consolas" pitchFamily="49" charset="0"/>
              </a:rPr>
              <a:t>Iterable</a:t>
            </a:r>
            <a:endParaRPr lang="en-IN" dirty="0" smtClean="0">
              <a:latin typeface="Consolas" pitchFamily="49" charset="0"/>
            </a:endParaRPr>
          </a:p>
          <a:p>
            <a:r>
              <a:rPr lang="en-IN" b="1" dirty="0" smtClean="0">
                <a:latin typeface="Consolas" pitchFamily="49" charset="0"/>
              </a:rPr>
              <a:t>index</a:t>
            </a:r>
            <a:r>
              <a:rPr lang="en-IN" dirty="0" smtClean="0">
                <a:latin typeface="Consolas" pitchFamily="49" charset="0"/>
              </a:rPr>
              <a:t> 	= array like index</a:t>
            </a:r>
            <a:endParaRPr lang="en-US" dirty="0" smtClean="0">
              <a:latin typeface="Consolas" pitchFamily="49" charset="0"/>
            </a:endParaRPr>
          </a:p>
          <a:p>
            <a:r>
              <a:rPr lang="en-IN" b="1" dirty="0" err="1" smtClean="0">
                <a:latin typeface="Consolas" pitchFamily="49" charset="0"/>
              </a:rPr>
              <a:t>dtype</a:t>
            </a:r>
            <a:r>
              <a:rPr lang="en-IN" dirty="0" smtClean="0">
                <a:latin typeface="Consolas" pitchFamily="49" charset="0"/>
              </a:rPr>
              <a:t>	= data-type</a:t>
            </a:r>
          </a:p>
          <a:p>
            <a:r>
              <a:rPr lang="en-IN" b="1" dirty="0" smtClean="0">
                <a:latin typeface="Consolas" pitchFamily="49" charset="0"/>
              </a:rPr>
              <a:t>copy 	</a:t>
            </a:r>
            <a:r>
              <a:rPr lang="en-IN" dirty="0" smtClean="0">
                <a:latin typeface="Consolas" pitchFamily="49" charset="0"/>
              </a:rPr>
              <a:t>= </a:t>
            </a:r>
            <a:r>
              <a:rPr lang="en-IN" dirty="0" err="1" smtClean="0">
                <a:latin typeface="Consolas" pitchFamily="49" charset="0"/>
              </a:rPr>
              <a:t>bool</a:t>
            </a:r>
            <a:r>
              <a:rPr lang="en-IN" dirty="0" smtClean="0">
                <a:latin typeface="Consolas" pitchFamily="49" charset="0"/>
              </a:rPr>
              <a:t>, default is False</a:t>
            </a:r>
            <a:endParaRPr lang="en-IN" b="1" dirty="0" smtClean="0">
              <a:latin typeface="Consolas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88147" y="2319687"/>
            <a:ext cx="158917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Parameters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5" y="4274880"/>
            <a:ext cx="654974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smtClean="0">
                <a:latin typeface="Consolas" pitchFamily="49" charset="0"/>
              </a:rPr>
              <a:t>s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en-US" sz="2000" dirty="0" err="1" smtClean="0">
                <a:latin typeface="Consolas" pitchFamily="49" charset="0"/>
              </a:rPr>
              <a:t>eries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 smtClean="0">
                <a:latin typeface="Consolas" pitchFamily="49" charset="0"/>
              </a:rPr>
              <a:t>])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4274880"/>
            <a:ext cx="49999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39456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pandasSeries.py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63493" y="4277069"/>
            <a:ext cx="429889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 smtClean="0">
                <a:latin typeface="Consolas" pitchFamily="49" charset="0"/>
              </a:rPr>
              <a:t>0     1</a:t>
            </a:r>
          </a:p>
          <a:p>
            <a:r>
              <a:rPr lang="da-DK" sz="2000" dirty="0" smtClean="0">
                <a:latin typeface="Consolas" pitchFamily="49" charset="0"/>
              </a:rPr>
              <a:t>1     3</a:t>
            </a:r>
          </a:p>
          <a:p>
            <a:r>
              <a:rPr lang="da-DK" sz="2000" dirty="0" smtClean="0">
                <a:latin typeface="Consolas" pitchFamily="49" charset="0"/>
              </a:rPr>
              <a:t>2     5</a:t>
            </a:r>
          </a:p>
          <a:p>
            <a:r>
              <a:rPr lang="da-DK" sz="2000" dirty="0" smtClean="0">
                <a:latin typeface="Consolas" pitchFamily="49" charset="0"/>
              </a:rPr>
              <a:t>3     7</a:t>
            </a:r>
          </a:p>
          <a:p>
            <a:r>
              <a:rPr lang="da-DK" sz="2000" dirty="0" smtClean="0">
                <a:latin typeface="Consolas" pitchFamily="49" charset="0"/>
              </a:rPr>
              <a:t>4     9</a:t>
            </a:r>
          </a:p>
          <a:p>
            <a:r>
              <a:rPr lang="da-DK" sz="2000" dirty="0" smtClean="0">
                <a:latin typeface="Consolas" pitchFamily="49" charset="0"/>
              </a:rPr>
              <a:t>5    11</a:t>
            </a:r>
          </a:p>
          <a:p>
            <a:r>
              <a:rPr lang="da-DK" sz="2000" dirty="0" smtClean="0">
                <a:latin typeface="Consolas" pitchFamily="49" charset="0"/>
              </a:rPr>
              <a:t>dtype: int64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563493" y="3962399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 animBg="1"/>
      <p:bldP spid="10" grpId="0" animBg="1"/>
      <p:bldP spid="11" grpId="0" build="p" animBg="1"/>
      <p:bldP spid="12" grpId="0" animBg="1"/>
      <p:bldP spid="13" grpId="0" build="p" animBg="1"/>
      <p:bldP spid="14" grpId="0" animBg="1"/>
      <p:bldP spid="15" grpId="0" animBg="1"/>
      <p:bldP spid="16" grpId="0" build="p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then access the elements inside Series just like array using square brackets notation.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can specify the data type of Series using </a:t>
            </a:r>
            <a:r>
              <a:rPr lang="en-IN" b="1" dirty="0" err="1" smtClean="0"/>
              <a:t>dtype</a:t>
            </a:r>
            <a:r>
              <a:rPr lang="en-IN" dirty="0" smtClean="0"/>
              <a:t> parameter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5" y="1693605"/>
            <a:ext cx="654974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smtClean="0">
                <a:latin typeface="Consolas" pitchFamily="49" charset="0"/>
              </a:rPr>
              <a:t>s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Series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 smtClean="0">
                <a:latin typeface="Consolas" pitchFamily="49" charset="0"/>
              </a:rPr>
              <a:t>])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"S[0] = "</a:t>
            </a:r>
            <a:r>
              <a:rPr lang="en-US" sz="2000" dirty="0" smtClean="0">
                <a:latin typeface="Consolas" pitchFamily="49" charset="0"/>
              </a:rPr>
              <a:t>, s[0])</a:t>
            </a:r>
          </a:p>
          <a:p>
            <a:r>
              <a:rPr lang="en-US" sz="2000" dirty="0" smtClean="0">
                <a:latin typeface="Consolas" pitchFamily="49" charset="0"/>
              </a:rPr>
              <a:t>b = s[0] + s[1]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"Sum = "</a:t>
            </a:r>
            <a:r>
              <a:rPr lang="en-US" sz="2000" dirty="0" smtClean="0">
                <a:latin typeface="Consolas" pitchFamily="49" charset="0"/>
              </a:rPr>
              <a:t>, 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93605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64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pdSeriesEle.py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63493" y="1695794"/>
            <a:ext cx="429889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 smtClean="0">
                <a:latin typeface="Consolas" pitchFamily="49" charset="0"/>
              </a:rPr>
              <a:t>S[0] = 1</a:t>
            </a:r>
          </a:p>
          <a:p>
            <a:r>
              <a:rPr lang="da-DK" sz="2000" dirty="0" smtClean="0">
                <a:latin typeface="Consolas" pitchFamily="49" charset="0"/>
              </a:rPr>
              <a:t>Sum = 4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563493" y="1381124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4360605"/>
            <a:ext cx="684501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smtClean="0">
                <a:latin typeface="Consolas" pitchFamily="49" charset="0"/>
              </a:rPr>
              <a:t>s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Series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 smtClean="0">
                <a:latin typeface="Consolas" pitchFamily="49" charset="0"/>
              </a:rPr>
              <a:t>], </a:t>
            </a:r>
            <a:r>
              <a:rPr lang="en-US" sz="2000" b="1" dirty="0" err="1" smtClean="0">
                <a:latin typeface="Consolas" pitchFamily="49" charset="0"/>
              </a:rPr>
              <a:t>dtype</a:t>
            </a:r>
            <a:r>
              <a:rPr lang="en-US" sz="2000" dirty="0" smtClean="0"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str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"S[0] = "</a:t>
            </a:r>
            <a:r>
              <a:rPr lang="en-US" sz="2000" dirty="0" smtClean="0">
                <a:latin typeface="Consolas" pitchFamily="49" charset="0"/>
              </a:rPr>
              <a:t>, s[0])</a:t>
            </a:r>
          </a:p>
          <a:p>
            <a:r>
              <a:rPr lang="en-US" sz="2000" dirty="0" smtClean="0">
                <a:latin typeface="Consolas" pitchFamily="49" charset="0"/>
              </a:rPr>
              <a:t>b = s[0] + s[1]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"Sum = "</a:t>
            </a:r>
            <a:r>
              <a:rPr lang="en-US" sz="2000" dirty="0" smtClean="0">
                <a:latin typeface="Consolas" pitchFamily="49" charset="0"/>
              </a:rPr>
              <a:t>, 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4360605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4031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pdSeriesdtype.py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781925" y="4362794"/>
            <a:ext cx="408046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 smtClean="0">
                <a:latin typeface="Consolas" pitchFamily="49" charset="0"/>
              </a:rPr>
              <a:t>S[0] = 1</a:t>
            </a:r>
          </a:p>
          <a:p>
            <a:r>
              <a:rPr lang="da-DK" sz="2000" dirty="0" smtClean="0">
                <a:latin typeface="Consolas" pitchFamily="49" charset="0"/>
              </a:rPr>
              <a:t>Sum = 13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762875" y="404812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specify index to Series with the help of </a:t>
            </a:r>
            <a:r>
              <a:rPr lang="en-IN" b="1" dirty="0" smtClean="0"/>
              <a:t>index</a:t>
            </a:r>
            <a:r>
              <a:rPr lang="en-IN" dirty="0" smtClean="0"/>
              <a:t> parameter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760280"/>
            <a:ext cx="732126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err="1" smtClean="0">
                <a:latin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name'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'address'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'phone'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'email'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'website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 </a:t>
            </a:r>
          </a:p>
          <a:p>
            <a:r>
              <a:rPr lang="en-US" sz="2000" dirty="0" smtClean="0">
                <a:latin typeface="Consolas" pitchFamily="49" charset="0"/>
              </a:rPr>
              <a:t>d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'darshan'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'rj'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123'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'd@d.com'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'darshan.ac.in'</a:t>
            </a:r>
            <a:r>
              <a:rPr lang="en-US" sz="2000" dirty="0" smtClean="0">
                <a:latin typeface="Consolas" pitchFamily="49" charset="0"/>
              </a:rPr>
              <a:t>] </a:t>
            </a:r>
          </a:p>
          <a:p>
            <a:r>
              <a:rPr lang="en-US" sz="2000" dirty="0" smtClean="0">
                <a:latin typeface="Consolas" pitchFamily="49" charset="0"/>
              </a:rPr>
              <a:t>s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Series</a:t>
            </a:r>
            <a:r>
              <a:rPr lang="en-US" sz="2000" dirty="0" smtClean="0">
                <a:latin typeface="Consolas" pitchFamily="49" charset="0"/>
              </a:rPr>
              <a:t>(data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 smtClean="0">
                <a:latin typeface="Consolas" pitchFamily="49" charset="0"/>
              </a:rPr>
              <a:t>d,index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 smtClean="0">
                <a:latin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760280"/>
            <a:ext cx="49999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4310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pdSeriesdtype.py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305799" y="1762469"/>
            <a:ext cx="35565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 smtClean="0">
                <a:latin typeface="Consolas" pitchFamily="49" charset="0"/>
              </a:rPr>
              <a:t>name             darshan</a:t>
            </a:r>
          </a:p>
          <a:p>
            <a:r>
              <a:rPr lang="da-DK" sz="2000" dirty="0" smtClean="0">
                <a:latin typeface="Consolas" pitchFamily="49" charset="0"/>
              </a:rPr>
              <a:t>address               rj</a:t>
            </a:r>
          </a:p>
          <a:p>
            <a:r>
              <a:rPr lang="da-DK" sz="2000" dirty="0" smtClean="0">
                <a:latin typeface="Consolas" pitchFamily="49" charset="0"/>
              </a:rPr>
              <a:t>phone                123</a:t>
            </a:r>
          </a:p>
          <a:p>
            <a:r>
              <a:rPr lang="da-DK" sz="2000" dirty="0" smtClean="0">
                <a:latin typeface="Consolas" pitchFamily="49" charset="0"/>
              </a:rPr>
              <a:t>email            d@d.com</a:t>
            </a:r>
          </a:p>
          <a:p>
            <a:r>
              <a:rPr lang="da-DK" sz="2000" dirty="0" smtClean="0">
                <a:latin typeface="Consolas" pitchFamily="49" charset="0"/>
              </a:rPr>
              <a:t>website    darshan.ac.in</a:t>
            </a:r>
          </a:p>
          <a:p>
            <a:r>
              <a:rPr lang="da-DK" sz="2000" dirty="0" smtClean="0">
                <a:latin typeface="Consolas" pitchFamily="49" charset="0"/>
              </a:rPr>
              <a:t>dtype: object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315325" y="14477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use some of pandas inbuilt date functions to create a time series.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5" y="1693605"/>
            <a:ext cx="654974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dirty="0" smtClean="0">
                <a:latin typeface="Consolas" pitchFamily="49" charset="0"/>
              </a:rPr>
              <a:t>dates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to_datetime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"27th of July, 2020"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err="1" smtClean="0">
                <a:latin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dates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to_timedelta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arange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 smtClean="0">
                <a:latin typeface="Consolas" pitchFamily="49" charset="0"/>
              </a:rPr>
              <a:t>), unit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'D'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smtClean="0">
                <a:latin typeface="Consolas" pitchFamily="49" charset="0"/>
              </a:rPr>
              <a:t>d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53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70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60</a:t>
            </a:r>
            <a:r>
              <a:rPr lang="en-US" sz="2000" dirty="0" smtClean="0">
                <a:latin typeface="Consolas" pitchFamily="49" charset="0"/>
              </a:rPr>
              <a:t>] </a:t>
            </a:r>
          </a:p>
          <a:p>
            <a:r>
              <a:rPr lang="en-US" sz="2000" dirty="0" err="1" smtClean="0">
                <a:latin typeface="Consolas" pitchFamily="49" charset="0"/>
              </a:rPr>
              <a:t>time_series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Series</a:t>
            </a:r>
            <a:r>
              <a:rPr lang="en-US" sz="2000" dirty="0" smtClean="0">
                <a:latin typeface="Consolas" pitchFamily="49" charset="0"/>
              </a:rPr>
              <a:t>(data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 smtClean="0">
                <a:latin typeface="Consolas" pitchFamily="49" charset="0"/>
              </a:rPr>
              <a:t>d,index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 smtClean="0">
                <a:latin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time_series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93605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64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pdSeriesEle.py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63493" y="1695794"/>
            <a:ext cx="429889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 smtClean="0">
                <a:latin typeface="Consolas" pitchFamily="49" charset="0"/>
              </a:rPr>
              <a:t>2020-07-27    50</a:t>
            </a:r>
          </a:p>
          <a:p>
            <a:r>
              <a:rPr lang="da-DK" sz="2000" dirty="0" smtClean="0">
                <a:latin typeface="Consolas" pitchFamily="49" charset="0"/>
              </a:rPr>
              <a:t>2020-07-28    53</a:t>
            </a:r>
          </a:p>
          <a:p>
            <a:r>
              <a:rPr lang="da-DK" sz="2000" dirty="0" smtClean="0">
                <a:latin typeface="Consolas" pitchFamily="49" charset="0"/>
              </a:rPr>
              <a:t>2020-07-29    25</a:t>
            </a:r>
          </a:p>
          <a:p>
            <a:r>
              <a:rPr lang="da-DK" sz="2000" dirty="0" smtClean="0">
                <a:latin typeface="Consolas" pitchFamily="49" charset="0"/>
              </a:rPr>
              <a:t>2020-07-30    70</a:t>
            </a:r>
          </a:p>
          <a:p>
            <a:r>
              <a:rPr lang="da-DK" sz="2000" dirty="0" smtClean="0">
                <a:latin typeface="Consolas" pitchFamily="49" charset="0"/>
              </a:rPr>
              <a:t>2020-07-31    60</a:t>
            </a:r>
          </a:p>
          <a:p>
            <a:r>
              <a:rPr lang="da-DK" sz="2000" dirty="0" smtClean="0">
                <a:latin typeface="Consolas" pitchFamily="49" charset="0"/>
              </a:rPr>
              <a:t>dtype: int64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563493" y="1381124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frames are two dimensional data structure, i.e. data is aligned in a tabular format in rows and columns.</a:t>
            </a:r>
          </a:p>
          <a:p>
            <a:r>
              <a:rPr lang="en-IN" dirty="0" smtClean="0"/>
              <a:t>Data frame also contains labelled axes on rows and columns.</a:t>
            </a:r>
          </a:p>
          <a:p>
            <a:r>
              <a:rPr lang="en-IN" dirty="0" smtClean="0"/>
              <a:t>Features of Data Frame :</a:t>
            </a:r>
          </a:p>
          <a:p>
            <a:pPr lvl="1"/>
            <a:r>
              <a:rPr lang="en-IN" dirty="0" smtClean="0"/>
              <a:t>It is size-mutable</a:t>
            </a:r>
          </a:p>
          <a:p>
            <a:pPr lvl="1"/>
            <a:r>
              <a:rPr lang="en-IN" dirty="0" smtClean="0"/>
              <a:t>Has labelled axes</a:t>
            </a:r>
          </a:p>
          <a:p>
            <a:pPr lvl="1"/>
            <a:r>
              <a:rPr lang="en-IN" dirty="0" smtClean="0"/>
              <a:t>Columns can be of different data types</a:t>
            </a:r>
          </a:p>
          <a:p>
            <a:pPr lvl="1"/>
            <a:r>
              <a:rPr lang="en-IN" dirty="0" smtClean="0"/>
              <a:t>We can perform arithmetic operations on rows and columns.</a:t>
            </a:r>
          </a:p>
          <a:p>
            <a:r>
              <a:rPr lang="en-IN" dirty="0" smtClean="0"/>
              <a:t>Structure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7550" y="4282016"/>
          <a:ext cx="8128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Algo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: Read file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read(size) </a:t>
            </a:r>
            <a:r>
              <a:rPr lang="en-IN" dirty="0" smtClean="0"/>
              <a:t>will read specified bytes from the file, if we don’t specify size it will return whole file.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err="1" smtClean="0"/>
              <a:t>reallines</a:t>
            </a:r>
            <a:r>
              <a:rPr lang="en-IN" b="1" dirty="0" smtClean="0"/>
              <a:t>() </a:t>
            </a:r>
            <a:r>
              <a:rPr lang="en-IN" dirty="0" smtClean="0"/>
              <a:t>method will return list of lines from the file.</a:t>
            </a:r>
            <a:endParaRPr lang="en-IN" b="1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can use for loop to get each line separately,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52130"/>
            <a:ext cx="40384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 = open(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'college.txt'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data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print(data)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52130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229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readfile.py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381720" y="1650775"/>
            <a:ext cx="652674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Institute of Engineering and Technology - Rajkot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Hadala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 Rajkot -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Morbi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Highway,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Gujarat-363650, INDIA</a:t>
            </a:r>
          </a:p>
        </p:txBody>
      </p:sp>
      <p:sp>
        <p:nvSpPr>
          <p:cNvPr id="2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381721" y="132159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college.txt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480930"/>
            <a:ext cx="40384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 = open(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'college.txt'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lines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f.readlines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print(lines)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480930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1517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readlines.py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381720" y="3479575"/>
            <a:ext cx="652674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['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Institute of Engineering and Technology - Rajkot\n', 'At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Hadala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 Rajkot -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Morbi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Highway,\n', 'Gujarat-363650, INDIA']</a:t>
            </a: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381721" y="315039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5267200"/>
            <a:ext cx="4038463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 = open(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'college.txt'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lines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f.readlines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l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lines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print(l)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5267200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93801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readlinesfor.py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381720" y="5265845"/>
            <a:ext cx="652674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Darshan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Institute of Engineering and Technology - Rajkot</a:t>
            </a:r>
          </a:p>
          <a:p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Hadala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 Rajkot -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Morbi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Highway,</a:t>
            </a:r>
          </a:p>
          <a:p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Gujarat-363650, INDIA</a:t>
            </a:r>
          </a:p>
        </p:txBody>
      </p:sp>
      <p:sp>
        <p:nvSpPr>
          <p:cNvPr id="3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381721" y="493666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build="p" animBg="1"/>
      <p:bldP spid="23" grpId="0" animBg="1"/>
      <p:bldP spid="24" grpId="0" animBg="1"/>
      <p:bldP spid="25" grpId="0" uiExpand="1" build="p" animBg="1"/>
      <p:bldP spid="26" grpId="0" animBg="1"/>
      <p:bldP spid="27" grpId="0" build="p" animBg="1"/>
      <p:bldP spid="28" grpId="0" animBg="1"/>
      <p:bldP spid="29" grpId="0" animBg="1"/>
      <p:bldP spid="30" grpId="0" build="p" animBg="1"/>
      <p:bldP spid="31" grpId="0" animBg="1"/>
      <p:bldP spid="32" grpId="0" build="p" animBg="1"/>
      <p:bldP spid="33" grpId="0" animBg="1"/>
      <p:bldP spid="34" grpId="0" animBg="1"/>
      <p:bldP spid="35" grpId="0" build="p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 :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Example :</a:t>
            </a:r>
          </a:p>
          <a:p>
            <a:endParaRPr lang="en-IN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379766" y="1648118"/>
            <a:ext cx="700211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b="1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df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pd.</a:t>
            </a:r>
            <a:r>
              <a:rPr lang="en-US" b="1" dirty="0" err="1" smtClean="0">
                <a:latin typeface="Consolas" pitchFamily="49" charset="0"/>
              </a:rPr>
              <a:t>DataFrame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data,index,columns,dtype,copy</a:t>
            </a:r>
            <a:r>
              <a:rPr lang="en-US" dirty="0" smtClean="0">
                <a:latin typeface="Consolas" pitchFamily="49" charset="0"/>
              </a:rPr>
              <a:t>=False)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9767" y="1318934"/>
            <a:ext cx="18849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86650" y="1643757"/>
            <a:ext cx="446722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Consolas" pitchFamily="49" charset="0"/>
              </a:rPr>
              <a:t>data</a:t>
            </a:r>
            <a:r>
              <a:rPr lang="en-IN" dirty="0" smtClean="0">
                <a:latin typeface="Consolas" pitchFamily="49" charset="0"/>
              </a:rPr>
              <a:t>	= array like </a:t>
            </a:r>
            <a:r>
              <a:rPr lang="en-IN" dirty="0" err="1" smtClean="0">
                <a:latin typeface="Consolas" pitchFamily="49" charset="0"/>
              </a:rPr>
              <a:t>Iterable</a:t>
            </a:r>
            <a:endParaRPr lang="en-IN" dirty="0" smtClean="0">
              <a:latin typeface="Consolas" pitchFamily="49" charset="0"/>
            </a:endParaRPr>
          </a:p>
          <a:p>
            <a:r>
              <a:rPr lang="en-IN" b="1" dirty="0" smtClean="0">
                <a:latin typeface="Consolas" pitchFamily="49" charset="0"/>
              </a:rPr>
              <a:t>index</a:t>
            </a:r>
            <a:r>
              <a:rPr lang="en-IN" dirty="0" smtClean="0">
                <a:latin typeface="Consolas" pitchFamily="49" charset="0"/>
              </a:rPr>
              <a:t> 	= array like row index</a:t>
            </a:r>
          </a:p>
          <a:p>
            <a:r>
              <a:rPr lang="en-IN" b="1" dirty="0" smtClean="0">
                <a:latin typeface="Consolas" pitchFamily="49" charset="0"/>
              </a:rPr>
              <a:t>columns</a:t>
            </a:r>
            <a:r>
              <a:rPr lang="en-IN" dirty="0" smtClean="0">
                <a:latin typeface="Consolas" pitchFamily="49" charset="0"/>
              </a:rPr>
              <a:t> = array like </a:t>
            </a:r>
            <a:r>
              <a:rPr lang="en-IN" dirty="0" err="1" smtClean="0">
                <a:latin typeface="Consolas" pitchFamily="49" charset="0"/>
              </a:rPr>
              <a:t>col</a:t>
            </a:r>
            <a:r>
              <a:rPr lang="en-IN" dirty="0" smtClean="0">
                <a:latin typeface="Consolas" pitchFamily="49" charset="0"/>
              </a:rPr>
              <a:t> index</a:t>
            </a:r>
            <a:endParaRPr lang="en-US" dirty="0" smtClean="0">
              <a:latin typeface="Consolas" pitchFamily="49" charset="0"/>
            </a:endParaRPr>
          </a:p>
          <a:p>
            <a:r>
              <a:rPr lang="en-IN" b="1" dirty="0" err="1" smtClean="0">
                <a:latin typeface="Consolas" pitchFamily="49" charset="0"/>
              </a:rPr>
              <a:t>dtype</a:t>
            </a:r>
            <a:r>
              <a:rPr lang="en-IN" dirty="0" smtClean="0">
                <a:latin typeface="Consolas" pitchFamily="49" charset="0"/>
              </a:rPr>
              <a:t>	= data-type</a:t>
            </a:r>
          </a:p>
          <a:p>
            <a:r>
              <a:rPr lang="en-IN" b="1" dirty="0" smtClean="0">
                <a:latin typeface="Consolas" pitchFamily="49" charset="0"/>
              </a:rPr>
              <a:t>copy 	</a:t>
            </a:r>
            <a:r>
              <a:rPr lang="en-IN" dirty="0" smtClean="0">
                <a:latin typeface="Consolas" pitchFamily="49" charset="0"/>
              </a:rPr>
              <a:t>= </a:t>
            </a:r>
            <a:r>
              <a:rPr lang="en-IN" dirty="0" err="1" smtClean="0">
                <a:latin typeface="Consolas" pitchFamily="49" charset="0"/>
              </a:rPr>
              <a:t>bool</a:t>
            </a:r>
            <a:r>
              <a:rPr lang="en-IN" dirty="0" smtClean="0">
                <a:latin typeface="Consolas" pitchFamily="49" charset="0"/>
              </a:rPr>
              <a:t>, default is False</a:t>
            </a:r>
            <a:endParaRPr lang="en-IN" b="1" dirty="0" smtClean="0">
              <a:latin typeface="Consolas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88147" y="1329087"/>
            <a:ext cx="158917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Parameters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3865305"/>
            <a:ext cx="732126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</a:rPr>
              <a:t>randArr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random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randint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 smtClean="0">
                <a:latin typeface="Consolas" pitchFamily="49" charset="0"/>
              </a:rPr>
              <a:t>)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</a:rPr>
              <a:t>reshape(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DataFrame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randArr,np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arange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106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),[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PDS'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'Algo'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'SE'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'INS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386530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35361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pdDataFrame.py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305799" y="3867494"/>
            <a:ext cx="35565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 smtClean="0">
                <a:latin typeface="Consolas" pitchFamily="49" charset="0"/>
              </a:rPr>
              <a:t>     PDS  Algo  SE  INS</a:t>
            </a:r>
          </a:p>
          <a:p>
            <a:r>
              <a:rPr lang="da-DK" sz="2000" dirty="0" smtClean="0">
                <a:latin typeface="Consolas" pitchFamily="49" charset="0"/>
              </a:rPr>
              <a:t>101    0    23  93   46</a:t>
            </a:r>
          </a:p>
          <a:p>
            <a:r>
              <a:rPr lang="da-DK" sz="2000" dirty="0" smtClean="0">
                <a:latin typeface="Consolas" pitchFamily="49" charset="0"/>
              </a:rPr>
              <a:t>102   85    47  31   12</a:t>
            </a:r>
          </a:p>
          <a:p>
            <a:r>
              <a:rPr lang="da-DK" sz="2000" dirty="0" smtClean="0">
                <a:latin typeface="Consolas" pitchFamily="49" charset="0"/>
              </a:rPr>
              <a:t>103   35    34   6   89</a:t>
            </a:r>
          </a:p>
          <a:p>
            <a:r>
              <a:rPr lang="da-DK" sz="2000" dirty="0" smtClean="0">
                <a:latin typeface="Consolas" pitchFamily="49" charset="0"/>
              </a:rPr>
              <a:t>104   66    83  70   50</a:t>
            </a:r>
          </a:p>
          <a:p>
            <a:r>
              <a:rPr lang="da-DK" sz="2000" dirty="0" smtClean="0">
                <a:latin typeface="Consolas" pitchFamily="49" charset="0"/>
              </a:rPr>
              <a:t>105   65    88  87   87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315325" y="355282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build="p" animBg="1"/>
      <p:bldP spid="7" grpId="0" animBg="1"/>
      <p:bldP spid="8" grpId="0" build="p" animBg="1"/>
      <p:bldP spid="9" grpId="0" animBg="1"/>
      <p:bldP spid="10" grpId="0" animBg="1"/>
      <p:bldP spid="11" grpId="0" build="p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Frames (Cont.)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IN" dirty="0" smtClean="0"/>
              <a:t>Grabbing the column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Grabbing the multiple column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45980"/>
            <a:ext cx="732126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</a:rPr>
              <a:t>randArr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random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randint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 smtClean="0">
                <a:latin typeface="Consolas" pitchFamily="49" charset="0"/>
              </a:rPr>
              <a:t>)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</a:rPr>
              <a:t>reshape(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DataFrame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randArr,np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arange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106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),[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PDS'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'Algo'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'SE'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'INS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'PDS'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45980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16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dfGrabCol.py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305799" y="1648169"/>
            <a:ext cx="35565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 smtClean="0">
                <a:latin typeface="Consolas" pitchFamily="49" charset="0"/>
              </a:rPr>
              <a:t>101     0</a:t>
            </a:r>
          </a:p>
          <a:p>
            <a:r>
              <a:rPr lang="da-DK" sz="2000" dirty="0" smtClean="0">
                <a:latin typeface="Consolas" pitchFamily="49" charset="0"/>
              </a:rPr>
              <a:t>102    85</a:t>
            </a:r>
          </a:p>
          <a:p>
            <a:r>
              <a:rPr lang="da-DK" sz="2000" dirty="0" smtClean="0">
                <a:latin typeface="Consolas" pitchFamily="49" charset="0"/>
              </a:rPr>
              <a:t>103    35</a:t>
            </a:r>
          </a:p>
          <a:p>
            <a:r>
              <a:rPr lang="da-DK" sz="2000" dirty="0" smtClean="0">
                <a:latin typeface="Consolas" pitchFamily="49" charset="0"/>
              </a:rPr>
              <a:t>104    66</a:t>
            </a:r>
          </a:p>
          <a:p>
            <a:r>
              <a:rPr lang="da-DK" sz="2000" dirty="0" smtClean="0">
                <a:latin typeface="Consolas" pitchFamily="49" charset="0"/>
              </a:rPr>
              <a:t>105    65</a:t>
            </a:r>
          </a:p>
          <a:p>
            <a:r>
              <a:rPr lang="da-DK" sz="2000" dirty="0" smtClean="0">
                <a:latin typeface="Consolas" pitchFamily="49" charset="0"/>
              </a:rPr>
              <a:t>Name: PDS, dtype: int32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2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315325" y="13334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4751130"/>
            <a:ext cx="732126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'PDS', 'SE'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4751130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44219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dfGrabMulCol.py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305799" y="4524719"/>
            <a:ext cx="35565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Consolas" pitchFamily="49" charset="0"/>
              </a:rPr>
              <a:t>     PDS  SE</a:t>
            </a:r>
          </a:p>
          <a:p>
            <a:r>
              <a:rPr lang="fr-FR" sz="2000" dirty="0" smtClean="0">
                <a:latin typeface="Consolas" pitchFamily="49" charset="0"/>
              </a:rPr>
              <a:t>101    0  93</a:t>
            </a:r>
          </a:p>
          <a:p>
            <a:r>
              <a:rPr lang="fr-FR" sz="2000" dirty="0" smtClean="0">
                <a:latin typeface="Consolas" pitchFamily="49" charset="0"/>
              </a:rPr>
              <a:t>102   85  31</a:t>
            </a:r>
          </a:p>
          <a:p>
            <a:r>
              <a:rPr lang="fr-FR" sz="2000" dirty="0" smtClean="0">
                <a:latin typeface="Consolas" pitchFamily="49" charset="0"/>
              </a:rPr>
              <a:t>103   35   6</a:t>
            </a:r>
          </a:p>
          <a:p>
            <a:r>
              <a:rPr lang="fr-FR" sz="2000" dirty="0" smtClean="0">
                <a:latin typeface="Consolas" pitchFamily="49" charset="0"/>
              </a:rPr>
              <a:t>104   66  70</a:t>
            </a:r>
          </a:p>
          <a:p>
            <a:r>
              <a:rPr lang="fr-FR" sz="2000" dirty="0" smtClean="0">
                <a:latin typeface="Consolas" pitchFamily="49" charset="0"/>
              </a:rPr>
              <a:t>105   65  87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315325" y="421004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 animBg="1"/>
      <p:bldP spid="23" grpId="0" animBg="1"/>
      <p:bldP spid="24" grpId="0" animBg="1"/>
      <p:bldP spid="25" grpId="0" build="p" animBg="1"/>
      <p:bldP spid="26" grpId="0" animBg="1"/>
      <p:bldP spid="27" grpId="0" build="p" animBg="1"/>
      <p:bldP spid="27" grpId="1" animBg="1"/>
      <p:bldP spid="28" grpId="0" animBg="1"/>
      <p:bldP spid="29" grpId="0" animBg="1"/>
      <p:bldP spid="30" grpId="0" build="p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Grabbing a row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Grabbing Single Value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Deleting Row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17405"/>
            <a:ext cx="73212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(df.loc[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101</a:t>
            </a:r>
            <a:r>
              <a:rPr lang="en-US" sz="2000" dirty="0" smtClean="0">
                <a:latin typeface="Consolas" pitchFamily="49" charset="0"/>
              </a:rPr>
              <a:t>]) </a:t>
            </a:r>
            <a:r>
              <a:rPr lang="en-US" sz="2000" dirty="0" smtClean="0">
                <a:solidFill>
                  <a:schemeClr val="accent4"/>
                </a:solidFill>
                <a:latin typeface="Consolas" pitchFamily="49" charset="0"/>
              </a:rPr>
              <a:t># using labels</a:t>
            </a:r>
          </a:p>
          <a:p>
            <a:r>
              <a:rPr lang="en-US" sz="2000" dirty="0" smtClean="0">
                <a:solidFill>
                  <a:schemeClr val="accent4"/>
                </a:solidFill>
                <a:latin typeface="Consolas" pitchFamily="49" charset="0"/>
              </a:rPr>
              <a:t>#OR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df.iloc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]) </a:t>
            </a:r>
            <a:r>
              <a:rPr lang="en-US" sz="2000" dirty="0" smtClean="0">
                <a:solidFill>
                  <a:schemeClr val="accent4"/>
                </a:solidFill>
                <a:latin typeface="Consolas" pitchFamily="49" charset="0"/>
              </a:rPr>
              <a:t># using zero based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17405"/>
            <a:ext cx="49999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2882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dfGrabRow.py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305799" y="1571969"/>
            <a:ext cx="355659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2000" dirty="0" smtClean="0">
                <a:latin typeface="Consolas" pitchFamily="49" charset="0"/>
              </a:rPr>
              <a:t>PDS     0</a:t>
            </a:r>
          </a:p>
          <a:p>
            <a:r>
              <a:rPr lang="de-DE" sz="2000" dirty="0" smtClean="0">
                <a:latin typeface="Consolas" pitchFamily="49" charset="0"/>
              </a:rPr>
              <a:t>Algo    23</a:t>
            </a:r>
          </a:p>
          <a:p>
            <a:r>
              <a:rPr lang="de-DE" sz="2000" dirty="0" smtClean="0">
                <a:latin typeface="Consolas" pitchFamily="49" charset="0"/>
              </a:rPr>
              <a:t>SE      93</a:t>
            </a:r>
          </a:p>
          <a:p>
            <a:r>
              <a:rPr lang="de-DE" sz="2000" dirty="0" smtClean="0">
                <a:latin typeface="Consolas" pitchFamily="49" charset="0"/>
              </a:rPr>
              <a:t>INS     46</a:t>
            </a:r>
          </a:p>
          <a:p>
            <a:r>
              <a:rPr lang="de-DE" sz="2000" dirty="0" smtClean="0">
                <a:latin typeface="Consolas" pitchFamily="49" charset="0"/>
              </a:rPr>
              <a:t>Name: 101, dtype: int32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315325" y="12572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3846255"/>
            <a:ext cx="732126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(df.loc[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101,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 'PDS'</a:t>
            </a:r>
            <a:r>
              <a:rPr lang="en-US" sz="2000" dirty="0" smtClean="0">
                <a:latin typeface="Consolas" pitchFamily="49" charset="0"/>
              </a:rPr>
              <a:t>]) </a:t>
            </a:r>
            <a:r>
              <a:rPr lang="en-US" sz="2000" dirty="0" smtClean="0">
                <a:solidFill>
                  <a:schemeClr val="accent4"/>
                </a:solidFill>
                <a:latin typeface="Consolas" pitchFamily="49" charset="0"/>
              </a:rPr>
              <a:t># using labels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38462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35170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dfGrabSingle.py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305799" y="3838919"/>
            <a:ext cx="355659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2000" dirty="0" smtClean="0">
                <a:latin typeface="Consolas" pitchFamily="49" charset="0"/>
              </a:rPr>
              <a:t>0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315325" y="352424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5255955"/>
            <a:ext cx="592109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drop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'103'</a:t>
            </a:r>
            <a:r>
              <a:rPr lang="en-US" sz="2000" dirty="0" smtClean="0">
                <a:latin typeface="Consolas" pitchFamily="49" charset="0"/>
              </a:rPr>
              <a:t>,inplace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True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52559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49267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dfDelCol.py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143750" y="4762844"/>
            <a:ext cx="471864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Consolas" pitchFamily="49" charset="0"/>
              </a:rPr>
              <a:t>     PDS  </a:t>
            </a:r>
            <a:r>
              <a:rPr lang="fr-FR" sz="2000" dirty="0" err="1" smtClean="0">
                <a:latin typeface="Consolas" pitchFamily="49" charset="0"/>
              </a:rPr>
              <a:t>Algo</a:t>
            </a:r>
            <a:r>
              <a:rPr lang="fr-FR" sz="2000" dirty="0" smtClean="0">
                <a:latin typeface="Consolas" pitchFamily="49" charset="0"/>
              </a:rPr>
              <a:t>  SE  INS</a:t>
            </a:r>
          </a:p>
          <a:p>
            <a:r>
              <a:rPr lang="fr-FR" sz="2000" dirty="0" smtClean="0">
                <a:latin typeface="Consolas" pitchFamily="49" charset="0"/>
              </a:rPr>
              <a:t>101    0    23  93   46</a:t>
            </a:r>
          </a:p>
          <a:p>
            <a:r>
              <a:rPr lang="fr-FR" sz="2000" dirty="0" smtClean="0">
                <a:latin typeface="Consolas" pitchFamily="49" charset="0"/>
              </a:rPr>
              <a:t>102   85    47  31   12</a:t>
            </a:r>
          </a:p>
          <a:p>
            <a:r>
              <a:rPr lang="fr-FR" sz="2000" dirty="0" smtClean="0">
                <a:latin typeface="Consolas" pitchFamily="49" charset="0"/>
              </a:rPr>
              <a:t>104   66    83  70   50</a:t>
            </a:r>
          </a:p>
          <a:p>
            <a:r>
              <a:rPr lang="fr-FR" sz="2000" dirty="0" smtClean="0">
                <a:latin typeface="Consolas" pitchFamily="49" charset="0"/>
              </a:rPr>
              <a:t>105   65    88  87   </a:t>
            </a:r>
            <a:r>
              <a:rPr lang="fr-FR" sz="2000" dirty="0" err="1" smtClean="0">
                <a:latin typeface="Consolas" pitchFamily="49" charset="0"/>
              </a:rPr>
              <a:t>87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143750" y="44481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10" grpId="0" build="p" animBg="1"/>
      <p:bldP spid="10" grpId="1" animBg="1"/>
      <p:bldP spid="11" grpId="0" animBg="1"/>
      <p:bldP spid="12" grpId="0" animBg="1"/>
      <p:bldP spid="13" grpId="0" build="p" animBg="1"/>
      <p:bldP spid="14" grpId="0" animBg="1"/>
      <p:bldP spid="15" grpId="0" build="p" animBg="1"/>
      <p:bldP spid="16" grpId="0" animBg="1"/>
      <p:bldP spid="17" grpId="0" animBg="1"/>
      <p:bldP spid="18" grpId="0" build="p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Creating new column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Deleting Column and Row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07880"/>
            <a:ext cx="592109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'total'</a:t>
            </a:r>
            <a:r>
              <a:rPr lang="en-US" sz="2000" dirty="0" smtClean="0">
                <a:latin typeface="Consolas" pitchFamily="49" charset="0"/>
              </a:rPr>
              <a:t>]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'PDS'</a:t>
            </a:r>
            <a:r>
              <a:rPr lang="en-US" sz="2000" dirty="0" smtClean="0">
                <a:latin typeface="Consolas" pitchFamily="49" charset="0"/>
              </a:rPr>
              <a:t>]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Algo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'SE'</a:t>
            </a:r>
            <a:r>
              <a:rPr lang="en-US" sz="2000" dirty="0" smtClean="0">
                <a:latin typeface="Consolas" pitchFamily="49" charset="0"/>
              </a:rPr>
              <a:t>]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'INS'</a:t>
            </a:r>
            <a:r>
              <a:rPr lang="en-US" sz="2000" dirty="0" smtClean="0">
                <a:latin typeface="Consolas" pitchFamily="49" charset="0"/>
              </a:rPr>
              <a:t>]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07880"/>
            <a:ext cx="49999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2786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dfCreateCol.py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143750" y="1114769"/>
            <a:ext cx="471864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Consolas" pitchFamily="49" charset="0"/>
              </a:rPr>
              <a:t>     PDS  </a:t>
            </a:r>
            <a:r>
              <a:rPr lang="fr-FR" sz="2000" dirty="0" err="1" smtClean="0">
                <a:latin typeface="Consolas" pitchFamily="49" charset="0"/>
              </a:rPr>
              <a:t>Algo</a:t>
            </a:r>
            <a:r>
              <a:rPr lang="fr-FR" sz="2000" dirty="0" smtClean="0">
                <a:latin typeface="Consolas" pitchFamily="49" charset="0"/>
              </a:rPr>
              <a:t>  SE  INS  total</a:t>
            </a:r>
          </a:p>
          <a:p>
            <a:r>
              <a:rPr lang="fr-FR" sz="2000" dirty="0" smtClean="0">
                <a:latin typeface="Consolas" pitchFamily="49" charset="0"/>
              </a:rPr>
              <a:t>101    0    23  93   46    162</a:t>
            </a:r>
          </a:p>
          <a:p>
            <a:r>
              <a:rPr lang="fr-FR" sz="2000" dirty="0" smtClean="0">
                <a:latin typeface="Consolas" pitchFamily="49" charset="0"/>
              </a:rPr>
              <a:t>102   85    47  31   12    175</a:t>
            </a:r>
          </a:p>
          <a:p>
            <a:r>
              <a:rPr lang="fr-FR" sz="2000" dirty="0" smtClean="0">
                <a:latin typeface="Consolas" pitchFamily="49" charset="0"/>
              </a:rPr>
              <a:t>103   35    34   6   89    164</a:t>
            </a:r>
          </a:p>
          <a:p>
            <a:r>
              <a:rPr lang="fr-FR" sz="2000" dirty="0" smtClean="0">
                <a:latin typeface="Consolas" pitchFamily="49" charset="0"/>
              </a:rPr>
              <a:t>104   66    83  70   50    269</a:t>
            </a:r>
          </a:p>
          <a:p>
            <a:r>
              <a:rPr lang="fr-FR" sz="2000" dirty="0" smtClean="0">
                <a:latin typeface="Consolas" pitchFamily="49" charset="0"/>
              </a:rPr>
              <a:t>105   65    88  87   </a:t>
            </a:r>
            <a:r>
              <a:rPr lang="fr-FR" sz="2000" dirty="0" err="1" smtClean="0">
                <a:latin typeface="Consolas" pitchFamily="49" charset="0"/>
              </a:rPr>
              <a:t>87</a:t>
            </a:r>
            <a:r>
              <a:rPr lang="fr-FR" sz="2000" dirty="0" smtClean="0">
                <a:latin typeface="Consolas" pitchFamily="49" charset="0"/>
              </a:rPr>
              <a:t>    327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143750" y="8000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3960555"/>
            <a:ext cx="592109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drop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total'</a:t>
            </a:r>
            <a:r>
              <a:rPr lang="en-US" sz="2000" dirty="0" err="1" smtClean="0">
                <a:latin typeface="Consolas" pitchFamily="49" charset="0"/>
              </a:rPr>
              <a:t>,axis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=1</a:t>
            </a:r>
            <a:r>
              <a:rPr lang="en-US" sz="2000" dirty="0" smtClean="0">
                <a:latin typeface="Consolas" pitchFamily="49" charset="0"/>
              </a:rPr>
              <a:t>,inplace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True</a:t>
            </a:r>
            <a:r>
              <a:rPr lang="en-US" sz="2000" dirty="0" smtClean="0">
                <a:latin typeface="Consolas" pitchFamily="49" charset="0"/>
              </a:rPr>
              <a:t>) </a:t>
            </a:r>
            <a:endParaRPr lang="en-US" sz="2000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39605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3631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dfDelCol.py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143750" y="3467444"/>
            <a:ext cx="471864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Consolas" pitchFamily="49" charset="0"/>
              </a:rPr>
              <a:t>     PDS  </a:t>
            </a:r>
            <a:r>
              <a:rPr lang="fr-FR" sz="2000" dirty="0" err="1" smtClean="0">
                <a:latin typeface="Consolas" pitchFamily="49" charset="0"/>
              </a:rPr>
              <a:t>Algo</a:t>
            </a:r>
            <a:r>
              <a:rPr lang="fr-FR" sz="2000" dirty="0" smtClean="0">
                <a:latin typeface="Consolas" pitchFamily="49" charset="0"/>
              </a:rPr>
              <a:t>  SE  INS</a:t>
            </a:r>
          </a:p>
          <a:p>
            <a:r>
              <a:rPr lang="fr-FR" sz="2000" dirty="0" smtClean="0">
                <a:latin typeface="Consolas" pitchFamily="49" charset="0"/>
              </a:rPr>
              <a:t>101    0    23  93   46</a:t>
            </a:r>
          </a:p>
          <a:p>
            <a:pPr marL="457200" indent="-457200">
              <a:buAutoNum type="arabicPlain" startAt="102"/>
            </a:pPr>
            <a:r>
              <a:rPr lang="fr-FR" sz="2000" dirty="0" smtClean="0">
                <a:latin typeface="Consolas" pitchFamily="49" charset="0"/>
              </a:rPr>
              <a:t>   85    47  31   12</a:t>
            </a:r>
          </a:p>
          <a:p>
            <a:pPr marL="457200" indent="-457200"/>
            <a:r>
              <a:rPr lang="fr-FR" sz="2000" dirty="0" smtClean="0">
                <a:latin typeface="Consolas" pitchFamily="49" charset="0"/>
              </a:rPr>
              <a:t>103   35    34   6   89</a:t>
            </a:r>
          </a:p>
          <a:p>
            <a:r>
              <a:rPr lang="fr-FR" sz="2000" dirty="0" smtClean="0">
                <a:latin typeface="Consolas" pitchFamily="49" charset="0"/>
              </a:rPr>
              <a:t>104   66    83  70   50</a:t>
            </a:r>
          </a:p>
          <a:p>
            <a:r>
              <a:rPr lang="fr-FR" sz="2000" dirty="0" smtClean="0">
                <a:latin typeface="Consolas" pitchFamily="49" charset="0"/>
              </a:rPr>
              <a:t>105   65    88  87   </a:t>
            </a:r>
            <a:r>
              <a:rPr lang="fr-FR" sz="2000" dirty="0" err="1" smtClean="0">
                <a:latin typeface="Consolas" pitchFamily="49" charset="0"/>
              </a:rPr>
              <a:t>87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143750" y="31527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Subset of Data Frame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Selecting all cols except one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7683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(df.loc[[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101,104</a:t>
            </a:r>
            <a:r>
              <a:rPr lang="en-US" sz="2000" dirty="0" smtClean="0">
                <a:latin typeface="Consolas" pitchFamily="49" charset="0"/>
              </a:rPr>
              <a:t>], [[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'PDS','INS'</a:t>
            </a:r>
            <a:r>
              <a:rPr lang="en-US" sz="2000" dirty="0" smtClean="0">
                <a:latin typeface="Consolas" pitchFamily="49" charset="0"/>
              </a:rPr>
              <a:t>]])</a:t>
            </a:r>
            <a:endParaRPr lang="en-US" sz="2000" dirty="0" smtClean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dfGrabSubSet.py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972551" y="1667219"/>
            <a:ext cx="222884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Consolas" pitchFamily="49" charset="0"/>
              </a:rPr>
              <a:t>     PDS  INS</a:t>
            </a:r>
          </a:p>
          <a:p>
            <a:r>
              <a:rPr lang="fr-FR" sz="2000" dirty="0" smtClean="0">
                <a:latin typeface="Consolas" pitchFamily="49" charset="0"/>
              </a:rPr>
              <a:t>101    0   46 </a:t>
            </a:r>
          </a:p>
          <a:p>
            <a:r>
              <a:rPr lang="fr-FR" sz="2000" dirty="0" smtClean="0">
                <a:latin typeface="Consolas" pitchFamily="49" charset="0"/>
              </a:rPr>
              <a:t>104   66   50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982075" y="1352549"/>
            <a:ext cx="11334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3922455"/>
            <a:ext cx="674024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(df.loc[:, </a:t>
            </a:r>
            <a:r>
              <a:rPr lang="en-US" sz="2000" dirty="0" err="1" smtClean="0">
                <a:latin typeface="Consolas" pitchFamily="49" charset="0"/>
              </a:rPr>
              <a:t>df.columns</a:t>
            </a:r>
            <a:r>
              <a:rPr lang="en-US" sz="2000" dirty="0" smtClean="0">
                <a:latin typeface="Consolas" pitchFamily="49" charset="0"/>
              </a:rPr>
              <a:t> != 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Algo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 ])</a:t>
            </a:r>
            <a:endParaRPr lang="en-US" sz="2000" dirty="0" smtClean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39224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35932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dfGrabExcept.py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524875" y="3467444"/>
            <a:ext cx="333751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Consolas" pitchFamily="49" charset="0"/>
              </a:rPr>
              <a:t>     PDS  SE  INS</a:t>
            </a:r>
          </a:p>
          <a:p>
            <a:r>
              <a:rPr lang="fr-FR" sz="2000" dirty="0" smtClean="0">
                <a:latin typeface="Consolas" pitchFamily="49" charset="0"/>
              </a:rPr>
              <a:t>101    0  93   46</a:t>
            </a:r>
          </a:p>
          <a:p>
            <a:pPr marL="457200" indent="-457200">
              <a:buAutoNum type="arabicPlain" startAt="102"/>
            </a:pPr>
            <a:r>
              <a:rPr lang="fr-FR" sz="2000" dirty="0" smtClean="0">
                <a:latin typeface="Consolas" pitchFamily="49" charset="0"/>
              </a:rPr>
              <a:t>   85  31   12</a:t>
            </a:r>
          </a:p>
          <a:p>
            <a:pPr marL="457200" indent="-457200"/>
            <a:r>
              <a:rPr lang="fr-FR" sz="2000" dirty="0" smtClean="0">
                <a:latin typeface="Consolas" pitchFamily="49" charset="0"/>
              </a:rPr>
              <a:t>103   35   6   89</a:t>
            </a:r>
          </a:p>
          <a:p>
            <a:r>
              <a:rPr lang="fr-FR" sz="2000" dirty="0" smtClean="0">
                <a:latin typeface="Consolas" pitchFamily="49" charset="0"/>
              </a:rPr>
              <a:t>104   66  70   50</a:t>
            </a:r>
          </a:p>
          <a:p>
            <a:r>
              <a:rPr lang="fr-FR" sz="2000" dirty="0" smtClean="0">
                <a:latin typeface="Consolas" pitchFamily="49" charset="0"/>
              </a:rPr>
              <a:t>105   65  87   </a:t>
            </a:r>
            <a:r>
              <a:rPr lang="fr-FR" sz="2000" dirty="0" err="1" smtClean="0">
                <a:latin typeface="Consolas" pitchFamily="49" charset="0"/>
              </a:rPr>
              <a:t>87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8524875" y="31527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4" grpId="0" build="p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Similar to </a:t>
            </a:r>
            <a:r>
              <a:rPr lang="en-IN" dirty="0" err="1" smtClean="0"/>
              <a:t>NumPy</a:t>
            </a:r>
            <a:r>
              <a:rPr lang="en-IN" dirty="0" smtClean="0"/>
              <a:t> we can do conditional selection in pandas.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Note : we have used </a:t>
            </a:r>
            <a:r>
              <a:rPr lang="en-IN" dirty="0" err="1" smtClean="0"/>
              <a:t>np.random.seed</a:t>
            </a:r>
            <a:r>
              <a:rPr lang="en-IN" dirty="0" smtClean="0"/>
              <a:t>() method and set seed to be 121, so that when you generate random number it matches with the random number I have generated.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45980"/>
            <a:ext cx="6035392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 smtClean="0">
                <a:latin typeface="Consolas" pitchFamily="49" charset="0"/>
              </a:rPr>
              <a:t> 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</a:rPr>
              <a:t>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random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seed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121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err="1" smtClean="0">
                <a:latin typeface="Consolas" pitchFamily="49" charset="0"/>
              </a:rPr>
              <a:t>randArr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random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randint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 smtClean="0">
                <a:latin typeface="Consolas" pitchFamily="49" charset="0"/>
              </a:rPr>
              <a:t>)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</a:rPr>
              <a:t>reshape(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DataFrame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randArr,np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arange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106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),[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PDS'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'Algo'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'SE'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'INS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&gt;50)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45980"/>
            <a:ext cx="499993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16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dfCondSel.py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39025" y="1648169"/>
            <a:ext cx="4752975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 smtClean="0">
                <a:latin typeface="Consolas" pitchFamily="49" charset="0"/>
              </a:rPr>
              <a:t>       PDS   Algo     SE   INS</a:t>
            </a:r>
          </a:p>
          <a:p>
            <a:r>
              <a:rPr lang="da-DK" sz="2000" dirty="0" smtClean="0">
                <a:latin typeface="Consolas" pitchFamily="49" charset="0"/>
              </a:rPr>
              <a:t>101     66     85      8    95</a:t>
            </a:r>
          </a:p>
          <a:p>
            <a:r>
              <a:rPr lang="da-DK" sz="2000" dirty="0" smtClean="0">
                <a:latin typeface="Consolas" pitchFamily="49" charset="0"/>
              </a:rPr>
              <a:t>102     65     52     83    96</a:t>
            </a:r>
          </a:p>
          <a:p>
            <a:r>
              <a:rPr lang="da-DK" sz="2000" dirty="0" smtClean="0">
                <a:latin typeface="Consolas" pitchFamily="49" charset="0"/>
              </a:rPr>
              <a:t>103     46     34     52    60</a:t>
            </a:r>
          </a:p>
          <a:p>
            <a:r>
              <a:rPr lang="da-DK" sz="2000" dirty="0" smtClean="0">
                <a:latin typeface="Consolas" pitchFamily="49" charset="0"/>
              </a:rPr>
              <a:t>104     54      3     94    52</a:t>
            </a:r>
          </a:p>
          <a:p>
            <a:r>
              <a:rPr lang="da-DK" sz="2000" dirty="0" smtClean="0">
                <a:latin typeface="Consolas" pitchFamily="49" charset="0"/>
              </a:rPr>
              <a:t>105     57     75     88    39</a:t>
            </a:r>
            <a:endParaRPr lang="en-IN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       PDS   </a:t>
            </a:r>
            <a:r>
              <a:rPr lang="en-US" sz="2000" dirty="0" err="1" smtClean="0">
                <a:latin typeface="Consolas" pitchFamily="49" charset="0"/>
              </a:rPr>
              <a:t>Algo</a:t>
            </a:r>
            <a:r>
              <a:rPr lang="en-US" sz="2000" dirty="0" smtClean="0">
                <a:latin typeface="Consolas" pitchFamily="49" charset="0"/>
              </a:rPr>
              <a:t>     SE    INS</a:t>
            </a:r>
          </a:p>
          <a:p>
            <a:r>
              <a:rPr lang="en-US" sz="2000" dirty="0" smtClean="0">
                <a:latin typeface="Consolas" pitchFamily="49" charset="0"/>
              </a:rPr>
              <a:t>101   True   </a:t>
            </a:r>
            <a:r>
              <a:rPr lang="en-US" sz="2000" dirty="0" err="1" smtClean="0">
                <a:latin typeface="Consolas" pitchFamily="49" charset="0"/>
              </a:rPr>
              <a:t>True</a:t>
            </a:r>
            <a:r>
              <a:rPr lang="en-US" sz="2000" dirty="0" smtClean="0">
                <a:latin typeface="Consolas" pitchFamily="49" charset="0"/>
              </a:rPr>
              <a:t>  False   True</a:t>
            </a:r>
          </a:p>
          <a:p>
            <a:r>
              <a:rPr lang="en-US" sz="2000" dirty="0" smtClean="0">
                <a:latin typeface="Consolas" pitchFamily="49" charset="0"/>
              </a:rPr>
              <a:t>102   True   </a:t>
            </a:r>
            <a:r>
              <a:rPr lang="en-US" sz="2000" dirty="0" err="1" smtClean="0">
                <a:latin typeface="Consolas" pitchFamily="49" charset="0"/>
              </a:rPr>
              <a:t>True</a:t>
            </a:r>
            <a:r>
              <a:rPr lang="en-US" sz="2000" dirty="0" smtClean="0">
                <a:latin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</a:rPr>
              <a:t>True</a:t>
            </a:r>
            <a:r>
              <a:rPr lang="en-US" sz="2000" dirty="0" smtClean="0">
                <a:latin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</a:rPr>
              <a:t>True</a:t>
            </a:r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103  False  </a:t>
            </a:r>
            <a:r>
              <a:rPr lang="en-US" sz="2000" dirty="0" err="1" smtClean="0">
                <a:latin typeface="Consolas" pitchFamily="49" charset="0"/>
              </a:rPr>
              <a:t>False</a:t>
            </a:r>
            <a:r>
              <a:rPr lang="en-US" sz="2000" dirty="0" smtClean="0">
                <a:latin typeface="Consolas" pitchFamily="49" charset="0"/>
              </a:rPr>
              <a:t>   True   </a:t>
            </a:r>
            <a:r>
              <a:rPr lang="en-US" sz="2000" dirty="0" err="1" smtClean="0">
                <a:latin typeface="Consolas" pitchFamily="49" charset="0"/>
              </a:rPr>
              <a:t>True</a:t>
            </a:r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104   True  False   True   </a:t>
            </a:r>
            <a:r>
              <a:rPr lang="en-US" sz="2000" dirty="0" err="1" smtClean="0">
                <a:latin typeface="Consolas" pitchFamily="49" charset="0"/>
              </a:rPr>
              <a:t>True</a:t>
            </a:r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105   True   </a:t>
            </a:r>
            <a:r>
              <a:rPr lang="en-US" sz="2000" dirty="0" err="1" smtClean="0">
                <a:latin typeface="Consolas" pitchFamily="49" charset="0"/>
              </a:rPr>
              <a:t>True</a:t>
            </a:r>
            <a:r>
              <a:rPr lang="en-US" sz="2000" dirty="0" smtClean="0">
                <a:latin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</a:rPr>
              <a:t>True</a:t>
            </a:r>
            <a:r>
              <a:rPr lang="en-US" sz="2000" dirty="0" smtClean="0">
                <a:latin typeface="Consolas" pitchFamily="49" charset="0"/>
              </a:rPr>
              <a:t>  False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58075" y="13334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 Selection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then use this </a:t>
            </a:r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 err="1" smtClean="0"/>
              <a:t>DataFrame</a:t>
            </a:r>
            <a:r>
              <a:rPr lang="en-IN" dirty="0" smtClean="0"/>
              <a:t> to get associated values.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Note : It will set </a:t>
            </a:r>
            <a:r>
              <a:rPr lang="en-IN" dirty="0" err="1" smtClean="0"/>
              <a:t>NaN</a:t>
            </a:r>
            <a:r>
              <a:rPr lang="en-IN" dirty="0" smtClean="0"/>
              <a:t> (Not a Number) in case of False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can apply condition on specific column.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45980"/>
            <a:ext cx="603539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dfBool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 &gt; 50</a:t>
            </a:r>
          </a:p>
          <a:p>
            <a:r>
              <a:rPr lang="en-IN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IN" sz="2000" dirty="0" smtClean="0">
                <a:latin typeface="Consolas" pitchFamily="49" charset="0"/>
              </a:rPr>
              <a:t>(</a:t>
            </a:r>
            <a:r>
              <a:rPr lang="en-IN" sz="2000" dirty="0" err="1" smtClean="0">
                <a:latin typeface="Consolas" pitchFamily="49" charset="0"/>
              </a:rPr>
              <a:t>df</a:t>
            </a:r>
            <a:r>
              <a:rPr lang="en-IN" sz="2000" dirty="0" smtClean="0">
                <a:latin typeface="Consolas" pitchFamily="49" charset="0"/>
              </a:rPr>
              <a:t>[</a:t>
            </a:r>
            <a:r>
              <a:rPr lang="en-IN" sz="2000" dirty="0" err="1" smtClean="0">
                <a:latin typeface="Consolas" pitchFamily="49" charset="0"/>
              </a:rPr>
              <a:t>dfBool</a:t>
            </a:r>
            <a:r>
              <a:rPr lang="en-IN" sz="2000" dirty="0" smtClean="0">
                <a:latin typeface="Consolas" pitchFamily="49" charset="0"/>
              </a:rPr>
              <a:t>])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45980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16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dfCondSel.py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39025" y="1648169"/>
            <a:ext cx="454342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 smtClean="0">
                <a:latin typeface="Consolas" pitchFamily="49" charset="0"/>
              </a:rPr>
              <a:t>       PDS   Algo     SE   INS</a:t>
            </a:r>
          </a:p>
          <a:p>
            <a:r>
              <a:rPr lang="da-DK" sz="2000" dirty="0" smtClean="0">
                <a:latin typeface="Consolas" pitchFamily="49" charset="0"/>
              </a:rPr>
              <a:t>101     66     85    NaN    95</a:t>
            </a:r>
          </a:p>
          <a:p>
            <a:r>
              <a:rPr lang="da-DK" sz="2000" dirty="0" smtClean="0">
                <a:latin typeface="Consolas" pitchFamily="49" charset="0"/>
              </a:rPr>
              <a:t>102     65     52     83    96</a:t>
            </a:r>
          </a:p>
          <a:p>
            <a:r>
              <a:rPr lang="da-DK" sz="2000" dirty="0" smtClean="0">
                <a:latin typeface="Consolas" pitchFamily="49" charset="0"/>
              </a:rPr>
              <a:t>103    NaN    NaN     52    60</a:t>
            </a:r>
          </a:p>
          <a:p>
            <a:r>
              <a:rPr lang="da-DK" sz="2000" dirty="0" smtClean="0">
                <a:latin typeface="Consolas" pitchFamily="49" charset="0"/>
              </a:rPr>
              <a:t>104     54    NaN     94    52</a:t>
            </a:r>
          </a:p>
          <a:p>
            <a:r>
              <a:rPr lang="da-DK" sz="2000" dirty="0" smtClean="0">
                <a:latin typeface="Consolas" pitchFamily="49" charset="0"/>
              </a:rPr>
              <a:t>105     57     75     88   NaN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58075" y="13334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4760655"/>
            <a:ext cx="603539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dfBool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'PDS'</a:t>
            </a:r>
            <a:r>
              <a:rPr lang="en-US" sz="2000" dirty="0" smtClean="0">
                <a:latin typeface="Consolas" pitchFamily="49" charset="0"/>
              </a:rPr>
              <a:t>] &gt; 50</a:t>
            </a:r>
          </a:p>
          <a:p>
            <a:r>
              <a:rPr lang="en-IN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IN" sz="2000" dirty="0" smtClean="0">
                <a:latin typeface="Consolas" pitchFamily="49" charset="0"/>
              </a:rPr>
              <a:t>(</a:t>
            </a:r>
            <a:r>
              <a:rPr lang="en-IN" sz="2000" dirty="0" err="1" smtClean="0">
                <a:latin typeface="Consolas" pitchFamily="49" charset="0"/>
              </a:rPr>
              <a:t>df</a:t>
            </a:r>
            <a:r>
              <a:rPr lang="en-IN" sz="2000" dirty="0" smtClean="0">
                <a:latin typeface="Consolas" pitchFamily="49" charset="0"/>
              </a:rPr>
              <a:t>[</a:t>
            </a:r>
            <a:r>
              <a:rPr lang="en-IN" sz="2000" dirty="0" err="1" smtClean="0">
                <a:latin typeface="Consolas" pitchFamily="49" charset="0"/>
              </a:rPr>
              <a:t>dfBool</a:t>
            </a:r>
            <a:r>
              <a:rPr lang="en-IN" sz="2000" dirty="0" smtClean="0">
                <a:latin typeface="Consolas" pitchFamily="49" charset="0"/>
              </a:rPr>
              <a:t>])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47606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44314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dfCondSel.py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39025" y="4762844"/>
            <a:ext cx="454342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 smtClean="0">
                <a:latin typeface="Consolas" pitchFamily="49" charset="0"/>
              </a:rPr>
              <a:t>       PDS   Algo     SE   INS</a:t>
            </a:r>
          </a:p>
          <a:p>
            <a:r>
              <a:rPr lang="da-DK" sz="2000" dirty="0" smtClean="0">
                <a:latin typeface="Consolas" pitchFamily="49" charset="0"/>
              </a:rPr>
              <a:t>101     66     85      8    95</a:t>
            </a:r>
          </a:p>
          <a:p>
            <a:r>
              <a:rPr lang="da-DK" sz="2000" dirty="0" smtClean="0">
                <a:latin typeface="Consolas" pitchFamily="49" charset="0"/>
              </a:rPr>
              <a:t>102     65     52     83    96</a:t>
            </a:r>
          </a:p>
          <a:p>
            <a:r>
              <a:rPr lang="da-DK" sz="2000" dirty="0" smtClean="0">
                <a:latin typeface="Consolas" pitchFamily="49" charset="0"/>
              </a:rPr>
              <a:t>104     54      3     94    52</a:t>
            </a:r>
          </a:p>
          <a:p>
            <a:r>
              <a:rPr lang="da-DK" sz="2000" dirty="0" smtClean="0">
                <a:latin typeface="Consolas" pitchFamily="49" charset="0"/>
              </a:rPr>
              <a:t>105     57     75     88    39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58075" y="44481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14" grpId="0" build="p" animBg="1"/>
      <p:bldP spid="15" grpId="0" animBg="1"/>
      <p:bldP spid="16" grpId="0" animBg="1"/>
      <p:bldP spid="17" grpId="0" build="p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Setting/Resetting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our previous example we have seen our index does not have name, if we want to specify name to our index we can specify it using </a:t>
            </a:r>
            <a:r>
              <a:rPr lang="en-IN" b="1" dirty="0" smtClean="0">
                <a:latin typeface="Consolas" pitchFamily="49" charset="0"/>
              </a:rPr>
              <a:t>DataFrame.index.name</a:t>
            </a:r>
            <a:r>
              <a:rPr lang="en-IN" dirty="0" smtClean="0"/>
              <a:t> property.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can use pandas built-in methods to set or reset the index</a:t>
            </a:r>
          </a:p>
          <a:p>
            <a:pPr lvl="1"/>
            <a:r>
              <a:rPr lang="en-IN" dirty="0" err="1" smtClean="0">
                <a:latin typeface="Consolas" pitchFamily="49" charset="0"/>
              </a:rPr>
              <a:t>pd.set_index</a:t>
            </a:r>
            <a:r>
              <a:rPr lang="en-IN" dirty="0" smtClean="0"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 smtClean="0">
                <a:solidFill>
                  <a:srgbClr val="BA2121"/>
                </a:solidFill>
                <a:latin typeface="Consolas" pitchFamily="49" charset="0"/>
              </a:rPr>
              <a:t>NewColumn'</a:t>
            </a:r>
            <a:r>
              <a:rPr lang="en-US" dirty="0" err="1" smtClean="0">
                <a:latin typeface="Consolas" pitchFamily="49" charset="0"/>
              </a:rPr>
              <a:t>,inplace</a:t>
            </a:r>
            <a:r>
              <a:rPr lang="en-US" dirty="0" smtClean="0">
                <a:latin typeface="Consolas" pitchFamily="49" charset="0"/>
              </a:rPr>
              <a:t>=True</a:t>
            </a:r>
            <a:r>
              <a:rPr lang="en-IN" dirty="0" smtClean="0">
                <a:latin typeface="Consolas" pitchFamily="49" charset="0"/>
              </a:rPr>
              <a:t>), will set new column as index,</a:t>
            </a:r>
          </a:p>
          <a:p>
            <a:pPr lvl="1"/>
            <a:r>
              <a:rPr lang="en-IN" dirty="0" err="1" smtClean="0">
                <a:latin typeface="Consolas" pitchFamily="49" charset="0"/>
              </a:rPr>
              <a:t>pd.reset_index</a:t>
            </a:r>
            <a:r>
              <a:rPr lang="en-IN" dirty="0" smtClean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), will reset index to zero based </a:t>
            </a:r>
            <a:r>
              <a:rPr lang="en-US" dirty="0" err="1" smtClean="0">
                <a:latin typeface="Consolas" pitchFamily="49" charset="0"/>
              </a:rPr>
              <a:t>numberic</a:t>
            </a:r>
            <a:r>
              <a:rPr lang="en-US" dirty="0" smtClean="0">
                <a:latin typeface="Consolas" pitchFamily="49" charset="0"/>
              </a:rPr>
              <a:t> index.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903155"/>
            <a:ext cx="60353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Consolas" pitchFamily="49" charset="0"/>
              </a:rPr>
              <a:t>df.index.name(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RollNo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IN" sz="2000" dirty="0" smtClean="0">
                <a:latin typeface="Consolas" pitchFamily="49" charset="0"/>
              </a:rPr>
              <a:t>)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9031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5739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dfCondSel.py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39025" y="1905344"/>
            <a:ext cx="454342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         	PDS  </a:t>
            </a:r>
            <a:r>
              <a:rPr lang="en-US" sz="2000" dirty="0" err="1" smtClean="0"/>
              <a:t>Algo</a:t>
            </a:r>
            <a:r>
              <a:rPr lang="en-US" sz="2000" dirty="0" smtClean="0"/>
              <a:t>  SE  INS</a:t>
            </a:r>
          </a:p>
          <a:p>
            <a:r>
              <a:rPr lang="en-US" sz="2000" dirty="0" err="1" smtClean="0"/>
              <a:t>RollNo</a:t>
            </a:r>
            <a:r>
              <a:rPr lang="en-US" sz="2000" dirty="0" smtClean="0"/>
              <a:t>                    </a:t>
            </a:r>
          </a:p>
          <a:p>
            <a:r>
              <a:rPr lang="en-US" sz="2000" dirty="0" smtClean="0"/>
              <a:t>101   	   66    85   8   95</a:t>
            </a:r>
          </a:p>
          <a:p>
            <a:r>
              <a:rPr lang="en-US" sz="2000" dirty="0" smtClean="0"/>
              <a:t>102   	   65    52  83   96</a:t>
            </a:r>
          </a:p>
          <a:p>
            <a:r>
              <a:rPr lang="en-US" sz="2000" dirty="0" smtClean="0"/>
              <a:t>103    	   46    34  52   60</a:t>
            </a:r>
          </a:p>
          <a:p>
            <a:r>
              <a:rPr lang="en-US" sz="2000" dirty="0" smtClean="0"/>
              <a:t>104      	   54     3  94   52</a:t>
            </a:r>
          </a:p>
          <a:p>
            <a:r>
              <a:rPr lang="en-US" sz="2000" dirty="0" smtClean="0"/>
              <a:t>105     	   57    75  88   39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58075" y="15906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4133851" y="3028950"/>
            <a:ext cx="2609850" cy="638175"/>
          </a:xfrm>
          <a:prstGeom prst="borderCallout1">
            <a:avLst>
              <a:gd name="adj1" fmla="val 50093"/>
              <a:gd name="adj2" fmla="val 99096"/>
              <a:gd name="adj3" fmla="val -78544"/>
              <a:gd name="adj4" fmla="val 13046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Note: We have name to our index now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Setting/Resetting index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latin typeface="Consolas" pitchFamily="49" charset="0"/>
              </a:rPr>
              <a:t>set_index</a:t>
            </a:r>
            <a:r>
              <a:rPr lang="en-IN" dirty="0" smtClean="0">
                <a:latin typeface="Consolas" pitchFamily="49" charset="0"/>
              </a:rPr>
              <a:t>(</a:t>
            </a:r>
            <a:r>
              <a:rPr lang="en-IN" dirty="0" err="1" smtClean="0">
                <a:latin typeface="Consolas" pitchFamily="49" charset="0"/>
              </a:rPr>
              <a:t>new_index</a:t>
            </a:r>
            <a:r>
              <a:rPr lang="en-IN" dirty="0" smtClean="0">
                <a:latin typeface="Consolas" pitchFamily="49" charset="0"/>
              </a:rPr>
              <a:t>)</a:t>
            </a:r>
          </a:p>
          <a:p>
            <a:endParaRPr lang="en-IN" dirty="0" smtClean="0">
              <a:latin typeface="Consolas" pitchFamily="49" charset="0"/>
            </a:endParaRPr>
          </a:p>
          <a:p>
            <a:endParaRPr lang="en-IN" dirty="0" smtClean="0">
              <a:latin typeface="Consolas" pitchFamily="49" charset="0"/>
            </a:endParaRPr>
          </a:p>
          <a:p>
            <a:endParaRPr lang="en-IN" dirty="0" smtClean="0">
              <a:latin typeface="Consolas" pitchFamily="49" charset="0"/>
            </a:endParaRPr>
          </a:p>
          <a:p>
            <a:endParaRPr lang="en-IN" dirty="0" smtClean="0">
              <a:latin typeface="Consolas" pitchFamily="49" charset="0"/>
            </a:endParaRPr>
          </a:p>
          <a:p>
            <a:pPr>
              <a:buNone/>
            </a:pPr>
            <a:endParaRPr lang="en-IN" dirty="0" smtClean="0">
              <a:latin typeface="Consolas" pitchFamily="49" charset="0"/>
            </a:endParaRPr>
          </a:p>
          <a:p>
            <a:r>
              <a:rPr lang="en-IN" dirty="0" err="1" smtClean="0">
                <a:latin typeface="Consolas" pitchFamily="49" charset="0"/>
              </a:rPr>
              <a:t>reset_index</a:t>
            </a:r>
            <a:r>
              <a:rPr lang="en-IN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60353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 err="1" smtClean="0">
                <a:latin typeface="Consolas" pitchFamily="49" charset="0"/>
              </a:rPr>
              <a:t>df.set_index</a:t>
            </a:r>
            <a:r>
              <a:rPr lang="en-IN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'PDS'</a:t>
            </a:r>
            <a:r>
              <a:rPr lang="en-IN" sz="2000" dirty="0" smtClean="0">
                <a:latin typeface="Consolas" pitchFamily="49" charset="0"/>
              </a:rPr>
              <a:t>) </a:t>
            </a:r>
            <a:r>
              <a:rPr lang="en-IN" sz="2000" dirty="0" smtClean="0">
                <a:solidFill>
                  <a:schemeClr val="accent3"/>
                </a:solidFill>
                <a:latin typeface="Consolas" pitchFamily="49" charset="0"/>
              </a:rPr>
              <a:t>#</a:t>
            </a:r>
            <a:r>
              <a:rPr lang="en-IN" sz="2000" dirty="0" err="1" smtClean="0">
                <a:solidFill>
                  <a:schemeClr val="accent3"/>
                </a:solidFill>
                <a:latin typeface="Consolas" pitchFamily="49" charset="0"/>
              </a:rPr>
              <a:t>inplace</a:t>
            </a:r>
            <a:r>
              <a:rPr lang="en-IN" sz="2000" dirty="0" smtClean="0">
                <a:solidFill>
                  <a:schemeClr val="accent3"/>
                </a:solidFill>
                <a:latin typeface="Consolas" pitchFamily="49" charset="0"/>
              </a:rPr>
              <a:t>=True</a:t>
            </a:r>
            <a:endParaRPr lang="en-US" sz="2000" dirty="0" smtClean="0">
              <a:solidFill>
                <a:schemeClr val="accent3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dfCondSel.py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39026" y="1676744"/>
            <a:ext cx="369570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 	</a:t>
            </a:r>
            <a:r>
              <a:rPr lang="en-US" sz="2000" dirty="0" err="1" smtClean="0"/>
              <a:t>Algo</a:t>
            </a:r>
            <a:r>
              <a:rPr lang="en-US" sz="2000" dirty="0" smtClean="0"/>
              <a:t>  SE  INS</a:t>
            </a:r>
          </a:p>
          <a:p>
            <a:r>
              <a:rPr lang="en-US" sz="2000" dirty="0" smtClean="0"/>
              <a:t>PDS               </a:t>
            </a:r>
          </a:p>
          <a:p>
            <a:r>
              <a:rPr lang="en-US" sz="2000" dirty="0" smtClean="0"/>
              <a:t>66	     85   8   95</a:t>
            </a:r>
          </a:p>
          <a:p>
            <a:r>
              <a:rPr lang="en-US" sz="2000" dirty="0" smtClean="0"/>
              <a:t>65	     52  83   96</a:t>
            </a:r>
          </a:p>
          <a:p>
            <a:r>
              <a:rPr lang="en-US" sz="2000" dirty="0" smtClean="0"/>
              <a:t>46	     34  52   60</a:t>
            </a:r>
          </a:p>
          <a:p>
            <a:r>
              <a:rPr lang="en-US" sz="2000" dirty="0" smtClean="0"/>
              <a:t>54	      3  94   52</a:t>
            </a:r>
          </a:p>
          <a:p>
            <a:r>
              <a:rPr lang="en-US" sz="2000" dirty="0" smtClean="0"/>
              <a:t>57 	    75  88   39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58075" y="13620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4133851" y="2800350"/>
            <a:ext cx="2609850" cy="638175"/>
          </a:xfrm>
          <a:prstGeom prst="borderCallout1">
            <a:avLst>
              <a:gd name="adj1" fmla="val 50093"/>
              <a:gd name="adj2" fmla="val 99096"/>
              <a:gd name="adj3" fmla="val -78544"/>
              <a:gd name="adj4" fmla="val 13046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Note: We have PDS as our index now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4360605"/>
            <a:ext cx="60353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 err="1" smtClean="0">
                <a:latin typeface="Consolas" pitchFamily="49" charset="0"/>
              </a:rPr>
              <a:t>df.reset_index</a:t>
            </a:r>
            <a:r>
              <a:rPr lang="en-IN" sz="2000" dirty="0" smtClean="0">
                <a:latin typeface="Consolas" pitchFamily="49" charset="0"/>
              </a:rPr>
              <a:t>()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436060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4031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dfCondSel.py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39025" y="4362794"/>
            <a:ext cx="405764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   </a:t>
            </a:r>
            <a:r>
              <a:rPr lang="en-US" sz="2000" dirty="0" err="1" smtClean="0"/>
              <a:t>RollNo</a:t>
            </a:r>
            <a:r>
              <a:rPr lang="en-US" sz="2000" dirty="0" smtClean="0"/>
              <a:t>  PDS  </a:t>
            </a:r>
            <a:r>
              <a:rPr lang="en-US" sz="2000" dirty="0" err="1" smtClean="0"/>
              <a:t>Algo</a:t>
            </a:r>
            <a:r>
              <a:rPr lang="en-US" sz="2000" dirty="0" smtClean="0"/>
              <a:t>  SE  INS</a:t>
            </a:r>
          </a:p>
          <a:p>
            <a:r>
              <a:rPr lang="en-US" sz="2000" dirty="0" smtClean="0"/>
              <a:t>0       101   66    85   8   95</a:t>
            </a:r>
          </a:p>
          <a:p>
            <a:r>
              <a:rPr lang="en-US" sz="2000" dirty="0" smtClean="0"/>
              <a:t>1       102   65    52  83   96</a:t>
            </a:r>
          </a:p>
          <a:p>
            <a:r>
              <a:rPr lang="en-US" sz="2000" dirty="0" smtClean="0"/>
              <a:t>2       103   46    34  52   60</a:t>
            </a:r>
          </a:p>
          <a:p>
            <a:r>
              <a:rPr lang="en-US" sz="2000" dirty="0" smtClean="0"/>
              <a:t>3       104   54     3  94   52</a:t>
            </a:r>
          </a:p>
          <a:p>
            <a:r>
              <a:rPr lang="en-US" sz="2000" dirty="0" smtClean="0"/>
              <a:t>4       105   57    75  88   39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58075" y="404812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4133851" y="4981575"/>
            <a:ext cx="2609850" cy="1314449"/>
          </a:xfrm>
          <a:prstGeom prst="borderCallout1">
            <a:avLst>
              <a:gd name="adj1" fmla="val 50093"/>
              <a:gd name="adj2" fmla="val 99096"/>
              <a:gd name="adj3" fmla="val -29593"/>
              <a:gd name="adj4" fmla="val 1352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Note: Our </a:t>
            </a:r>
            <a:r>
              <a:rPr lang="en-IN" b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RollNo</a:t>
            </a:r>
            <a:r>
              <a:rPr lang="en-IN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(index)</a:t>
            </a:r>
            <a:r>
              <a:rPr lang="en-IN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become new column, and we now have zero based numeric index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animBg="1"/>
      <p:bldP spid="13" grpId="0" build="p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Multi-Index </a:t>
            </a:r>
            <a:r>
              <a:rPr lang="en-IN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indexes (AKA </a:t>
            </a:r>
            <a:r>
              <a:rPr lang="en-US" dirty="0" err="1" smtClean="0"/>
              <a:t>multiindexes</a:t>
            </a:r>
            <a:r>
              <a:rPr lang="en-US" dirty="0" smtClean="0"/>
              <a:t>) help us to organize, find, and aggregate information faster at almost no cost. </a:t>
            </a:r>
          </a:p>
          <a:p>
            <a:r>
              <a:rPr lang="en-US" dirty="0" smtClean="0"/>
              <a:t>Example where we need Hierarchical indexes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238126" y="2438744"/>
            <a:ext cx="5600700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Consolas" pitchFamily="49" charset="0"/>
              </a:rPr>
              <a:t> 	Col </a:t>
            </a:r>
            <a:r>
              <a:rPr lang="fr-FR" sz="2000" dirty="0" err="1" smtClean="0">
                <a:latin typeface="Consolas" pitchFamily="49" charset="0"/>
              </a:rPr>
              <a:t>Dep</a:t>
            </a:r>
            <a:r>
              <a:rPr lang="fr-FR" sz="2000" dirty="0" smtClean="0">
                <a:latin typeface="Consolas" pitchFamily="49" charset="0"/>
              </a:rPr>
              <a:t>  Sem   RN  S1  S2  S3</a:t>
            </a:r>
          </a:p>
          <a:p>
            <a:r>
              <a:rPr lang="fr-FR" sz="2000" dirty="0" smtClean="0">
                <a:latin typeface="Consolas" pitchFamily="49" charset="0"/>
              </a:rPr>
              <a:t>0      ABC  CE    5  101  50  60  70</a:t>
            </a:r>
          </a:p>
          <a:p>
            <a:r>
              <a:rPr lang="fr-FR" sz="2000" dirty="0" smtClean="0">
                <a:latin typeface="Consolas" pitchFamily="49" charset="0"/>
              </a:rPr>
              <a:t>1      ABC  CE    5  102  48  70  25</a:t>
            </a:r>
          </a:p>
          <a:p>
            <a:r>
              <a:rPr lang="fr-FR" sz="2000" dirty="0" smtClean="0">
                <a:latin typeface="Consolas" pitchFamily="49" charset="0"/>
              </a:rPr>
              <a:t>2      ABC  CE    7  101  58  59  51</a:t>
            </a:r>
          </a:p>
          <a:p>
            <a:r>
              <a:rPr lang="fr-FR" sz="2000" dirty="0" smtClean="0">
                <a:latin typeface="Consolas" pitchFamily="49" charset="0"/>
              </a:rPr>
              <a:t>3      ABC  ME    5  101  30  35  39</a:t>
            </a:r>
          </a:p>
          <a:p>
            <a:r>
              <a:rPr lang="fr-FR" sz="2000" dirty="0" smtClean="0">
                <a:latin typeface="Consolas" pitchFamily="49" charset="0"/>
              </a:rPr>
              <a:t>4      ABC  ME    5  102  50  90  48</a:t>
            </a:r>
          </a:p>
          <a:p>
            <a:r>
              <a:rPr lang="fr-FR" sz="2000" dirty="0" smtClean="0">
                <a:latin typeface="Consolas" pitchFamily="49" charset="0"/>
              </a:rPr>
              <a:t>5  Darshan  CE    5  101  88  99  77</a:t>
            </a:r>
          </a:p>
          <a:p>
            <a:r>
              <a:rPr lang="fr-FR" sz="2000" dirty="0" smtClean="0">
                <a:latin typeface="Consolas" pitchFamily="49" charset="0"/>
              </a:rPr>
              <a:t>6  Darshan  CE    5  102  99  84  76</a:t>
            </a:r>
          </a:p>
          <a:p>
            <a:r>
              <a:rPr lang="fr-FR" sz="2000" dirty="0" smtClean="0">
                <a:latin typeface="Consolas" pitchFamily="49" charset="0"/>
              </a:rPr>
              <a:t>7  Darshan  CE    7  101  88  77  99</a:t>
            </a:r>
          </a:p>
          <a:p>
            <a:r>
              <a:rPr lang="fr-FR" sz="2000" dirty="0" smtClean="0">
                <a:latin typeface="Consolas" pitchFamily="49" charset="0"/>
              </a:rPr>
              <a:t>8  Darshan  ME    5  101  44  88  99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257175" y="2124074"/>
            <a:ext cx="27241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Numeric Index/Single Index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134101" y="2438744"/>
            <a:ext cx="5600700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nsolas" pitchFamily="49" charset="0"/>
              </a:rPr>
              <a:t> 		    RN  S1  S2  S3</a:t>
            </a:r>
          </a:p>
          <a:p>
            <a:r>
              <a:rPr lang="pt-BR" sz="2000" dirty="0" smtClean="0">
                <a:latin typeface="Consolas" pitchFamily="49" charset="0"/>
              </a:rPr>
              <a:t>Col     Dep Sem                 </a:t>
            </a:r>
          </a:p>
          <a:p>
            <a:r>
              <a:rPr lang="pt-BR" sz="2000" dirty="0" smtClean="0">
                <a:latin typeface="Consolas" pitchFamily="49" charset="0"/>
              </a:rPr>
              <a:t>ABC     CE  5    101  50  60  70</a:t>
            </a:r>
          </a:p>
          <a:p>
            <a:r>
              <a:rPr lang="pt-BR" sz="2000" dirty="0" smtClean="0">
                <a:latin typeface="Consolas" pitchFamily="49" charset="0"/>
              </a:rPr>
              <a:t>            5    102  48  70  25</a:t>
            </a:r>
          </a:p>
          <a:p>
            <a:r>
              <a:rPr lang="pt-BR" sz="2000" dirty="0" smtClean="0">
                <a:latin typeface="Consolas" pitchFamily="49" charset="0"/>
              </a:rPr>
              <a:t>            7    101  58  59  51</a:t>
            </a:r>
          </a:p>
          <a:p>
            <a:r>
              <a:rPr lang="pt-BR" sz="2000" dirty="0" smtClean="0">
                <a:latin typeface="Consolas" pitchFamily="49" charset="0"/>
              </a:rPr>
              <a:t>        ME  5    101  30  35  39</a:t>
            </a:r>
          </a:p>
          <a:p>
            <a:r>
              <a:rPr lang="pt-BR" sz="2000" dirty="0" smtClean="0">
                <a:latin typeface="Consolas" pitchFamily="49" charset="0"/>
              </a:rPr>
              <a:t>            5    102  50  90  48</a:t>
            </a:r>
          </a:p>
          <a:p>
            <a:r>
              <a:rPr lang="pt-BR" sz="2000" dirty="0" smtClean="0">
                <a:latin typeface="Consolas" pitchFamily="49" charset="0"/>
              </a:rPr>
              <a:t>Darshan CE  5    101  88  99  77</a:t>
            </a:r>
          </a:p>
          <a:p>
            <a:r>
              <a:rPr lang="pt-BR" sz="2000" dirty="0" smtClean="0">
                <a:latin typeface="Consolas" pitchFamily="49" charset="0"/>
              </a:rPr>
              <a:t>            5    102  99  84  76</a:t>
            </a:r>
          </a:p>
          <a:p>
            <a:r>
              <a:rPr lang="pt-BR" sz="2000" dirty="0" smtClean="0">
                <a:latin typeface="Consolas" pitchFamily="49" charset="0"/>
              </a:rPr>
              <a:t>            7    101  88  77  99</a:t>
            </a:r>
          </a:p>
          <a:p>
            <a:r>
              <a:rPr lang="pt-BR" sz="2000" dirty="0" smtClean="0">
                <a:latin typeface="Consolas" pitchFamily="49" charset="0"/>
              </a:rPr>
              <a:t>        ME  5    101  44  88  99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153150" y="2124074"/>
            <a:ext cx="185581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Multi Index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 animBg="1"/>
      <p:bldP spid="11" grpId="0" animBg="1"/>
      <p:bldP spid="12" grpId="0" build="p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write path?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specify relative path in argument to </a:t>
            </a:r>
            <a:r>
              <a:rPr lang="en-IN" b="1" dirty="0" smtClean="0"/>
              <a:t>open </a:t>
            </a:r>
            <a:r>
              <a:rPr lang="en-IN" dirty="0" smtClean="0"/>
              <a:t>method, alternatively we can also specify absolute path.</a:t>
            </a:r>
          </a:p>
          <a:p>
            <a:r>
              <a:rPr lang="en-IN" dirty="0" smtClean="0"/>
              <a:t>To specify absolute path,</a:t>
            </a:r>
          </a:p>
          <a:p>
            <a:pPr lvl="1"/>
            <a:r>
              <a:rPr lang="en-IN" dirty="0" smtClean="0"/>
              <a:t>In windows, </a:t>
            </a:r>
            <a:r>
              <a:rPr lang="en-US" dirty="0" smtClean="0">
                <a:latin typeface="Bahnschrift Light" pitchFamily="34" charset="0"/>
                <a:cs typeface="Times New Roman" pitchFamily="18" charset="0"/>
              </a:rPr>
              <a:t>f=open(‘D:</a:t>
            </a:r>
            <a:r>
              <a:rPr lang="en-US" b="1" dirty="0" smtClean="0">
                <a:latin typeface="Bahnschrift Light" pitchFamily="34" charset="0"/>
                <a:cs typeface="Times New Roman" pitchFamily="18" charset="0"/>
              </a:rPr>
              <a:t>\\</a:t>
            </a:r>
            <a:r>
              <a:rPr lang="en-US" dirty="0" smtClean="0">
                <a:latin typeface="Bahnschrift Light" pitchFamily="34" charset="0"/>
                <a:cs typeface="Times New Roman" pitchFamily="18" charset="0"/>
              </a:rPr>
              <a:t>folder</a:t>
            </a:r>
            <a:r>
              <a:rPr lang="en-US" b="1" dirty="0" smtClean="0">
                <a:latin typeface="Bahnschrift Light" pitchFamily="34" charset="0"/>
                <a:cs typeface="Times New Roman" pitchFamily="18" charset="0"/>
              </a:rPr>
              <a:t>\\</a:t>
            </a:r>
            <a:r>
              <a:rPr lang="en-US" dirty="0" smtClean="0">
                <a:latin typeface="Bahnschrift Light" pitchFamily="34" charset="0"/>
                <a:cs typeface="Times New Roman" pitchFamily="18" charset="0"/>
              </a:rPr>
              <a:t>subfolder</a:t>
            </a:r>
            <a:r>
              <a:rPr lang="en-US" b="1" dirty="0" smtClean="0">
                <a:latin typeface="Bahnschrift Light" pitchFamily="34" charset="0"/>
                <a:cs typeface="Times New Roman" pitchFamily="18" charset="0"/>
              </a:rPr>
              <a:t>\\</a:t>
            </a:r>
            <a:r>
              <a:rPr lang="en-US" dirty="0" smtClean="0">
                <a:latin typeface="Bahnschrift Light" pitchFamily="34" charset="0"/>
                <a:cs typeface="Times New Roman" pitchFamily="18" charset="0"/>
              </a:rPr>
              <a:t>filename.txt’)</a:t>
            </a:r>
          </a:p>
          <a:p>
            <a:pPr lvl="1"/>
            <a:r>
              <a:rPr lang="en-IN" dirty="0" smtClean="0"/>
              <a:t>In </a:t>
            </a:r>
            <a:r>
              <a:rPr lang="en-IN" dirty="0" err="1" smtClean="0"/>
              <a:t>mac</a:t>
            </a:r>
            <a:r>
              <a:rPr lang="en-IN" dirty="0" smtClean="0"/>
              <a:t> &amp; </a:t>
            </a:r>
            <a:r>
              <a:rPr lang="en-IN" dirty="0" err="1" smtClean="0"/>
              <a:t>linux</a:t>
            </a:r>
            <a:r>
              <a:rPr lang="en-IN" dirty="0" smtClean="0"/>
              <a:t>, </a:t>
            </a:r>
            <a:r>
              <a:rPr lang="en-US" dirty="0" smtClean="0">
                <a:latin typeface="Bahnschrift Light" pitchFamily="34" charset="0"/>
                <a:cs typeface="Times New Roman" pitchFamily="18" charset="0"/>
              </a:rPr>
              <a:t>f=open(‘</a:t>
            </a:r>
            <a:r>
              <a:rPr lang="en-US" b="1" dirty="0" smtClean="0">
                <a:latin typeface="Bahnschrift Light" pitchFamily="34" charset="0"/>
                <a:cs typeface="Times New Roman" pitchFamily="18" charset="0"/>
              </a:rPr>
              <a:t>/</a:t>
            </a:r>
            <a:r>
              <a:rPr lang="en-US" dirty="0" smtClean="0">
                <a:latin typeface="Bahnschrift Light" pitchFamily="34" charset="0"/>
                <a:cs typeface="Times New Roman" pitchFamily="18" charset="0"/>
              </a:rPr>
              <a:t>user</a:t>
            </a:r>
            <a:r>
              <a:rPr lang="en-US" b="1" dirty="0" smtClean="0">
                <a:latin typeface="Bahnschrift Light" pitchFamily="34" charset="0"/>
                <a:cs typeface="Times New Roman" pitchFamily="18" charset="0"/>
              </a:rPr>
              <a:t>/</a:t>
            </a:r>
            <a:r>
              <a:rPr lang="en-US" dirty="0" smtClean="0">
                <a:latin typeface="Bahnschrift Light" pitchFamily="34" charset="0"/>
                <a:cs typeface="Times New Roman" pitchFamily="18" charset="0"/>
              </a:rPr>
              <a:t>folder</a:t>
            </a:r>
            <a:r>
              <a:rPr lang="en-US" b="1" dirty="0" smtClean="0">
                <a:latin typeface="Bahnschrift Light" pitchFamily="34" charset="0"/>
                <a:cs typeface="Times New Roman" pitchFamily="18" charset="0"/>
              </a:rPr>
              <a:t>/</a:t>
            </a:r>
            <a:r>
              <a:rPr lang="en-US" dirty="0" smtClean="0">
                <a:latin typeface="Bahnschrift Light" pitchFamily="34" charset="0"/>
                <a:cs typeface="Times New Roman" pitchFamily="18" charset="0"/>
              </a:rPr>
              <a:t>subfolder</a:t>
            </a:r>
            <a:r>
              <a:rPr lang="en-US" b="1" dirty="0" smtClean="0">
                <a:latin typeface="Bahnschrift Light" pitchFamily="34" charset="0"/>
                <a:cs typeface="Times New Roman" pitchFamily="18" charset="0"/>
              </a:rPr>
              <a:t>/</a:t>
            </a:r>
            <a:r>
              <a:rPr lang="en-US" dirty="0" smtClean="0">
                <a:latin typeface="Bahnschrift Light" pitchFamily="34" charset="0"/>
                <a:cs typeface="Times New Roman" pitchFamily="18" charset="0"/>
              </a:rPr>
              <a:t>filename.txt’)</a:t>
            </a:r>
          </a:p>
          <a:p>
            <a:pPr lvl="1">
              <a:buNone/>
            </a:pPr>
            <a:endParaRPr lang="en-IN" dirty="0" smtClean="0">
              <a:latin typeface="Bahnschrift Light" pitchFamily="34" charset="0"/>
              <a:cs typeface="Times New Roman" pitchFamily="18" charset="0"/>
            </a:endParaRPr>
          </a:p>
          <a:p>
            <a:r>
              <a:rPr lang="en-IN" dirty="0" smtClean="0"/>
              <a:t>We suppose to close the file once we are done using the file in the Python using </a:t>
            </a:r>
            <a:r>
              <a:rPr lang="en-IN" b="1" dirty="0" smtClean="0"/>
              <a:t>close()</a:t>
            </a:r>
            <a:r>
              <a:rPr lang="en-IN" dirty="0" smtClean="0"/>
              <a:t> method.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235842"/>
            <a:ext cx="4038463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 = open(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'college.txt'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data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print(data)</a:t>
            </a:r>
          </a:p>
          <a:p>
            <a:r>
              <a:rPr lang="en-IN" sz="1600" b="1" dirty="0" err="1" smtClean="0">
                <a:solidFill>
                  <a:srgbClr val="000000"/>
                </a:solidFill>
                <a:latin typeface="Consolas"/>
              </a:rPr>
              <a:t>f.close</a:t>
            </a:r>
            <a:r>
              <a:rPr lang="en-IN" sz="1600" b="1" dirty="0" smtClean="0">
                <a:solidFill>
                  <a:srgbClr val="000000"/>
                </a:solidFill>
                <a:latin typeface="Consolas"/>
              </a:rPr>
              <a:t>()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235842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90665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closefile.py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build="p" animBg="1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Multi-Index </a:t>
            </a:r>
            <a:r>
              <a:rPr lang="en-IN" dirty="0" err="1" smtClean="0"/>
              <a:t>DataFrame</a:t>
            </a:r>
            <a:r>
              <a:rPr lang="en-IN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Creating </a:t>
            </a:r>
            <a:r>
              <a:rPr lang="en-IN" dirty="0" err="1" smtClean="0"/>
              <a:t>multiindexes</a:t>
            </a:r>
            <a:r>
              <a:rPr lang="en-IN" dirty="0" smtClean="0"/>
              <a:t> is as simple as creating single index using </a:t>
            </a:r>
            <a:r>
              <a:rPr lang="en-IN" b="1" dirty="0" err="1" smtClean="0">
                <a:latin typeface="Consolas" pitchFamily="49" charset="0"/>
              </a:rPr>
              <a:t>set_index</a:t>
            </a:r>
            <a:r>
              <a:rPr lang="en-IN" dirty="0" smtClean="0"/>
              <a:t> method, only difference is in case of </a:t>
            </a:r>
            <a:r>
              <a:rPr lang="en-IN" dirty="0" err="1" smtClean="0"/>
              <a:t>multiindexes</a:t>
            </a:r>
            <a:r>
              <a:rPr lang="en-IN" dirty="0" smtClean="0"/>
              <a:t> we need to provide list of indexes instead of a single string index, lets see and example for that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2274630"/>
            <a:ext cx="552104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dfMulti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'MultiIndexDemo.csv'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dfMulti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set_index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Col'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'Dep'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'Sem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],</a:t>
            </a:r>
            <a:r>
              <a:rPr lang="en-US" sz="2000" dirty="0" err="1" smtClean="0">
                <a:latin typeface="Consolas" pitchFamily="49" charset="0"/>
              </a:rPr>
              <a:t>inplace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True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dfMulti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2274630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9454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dfMultiIndex.py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896099" y="2229194"/>
            <a:ext cx="476250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nsolas" pitchFamily="49" charset="0"/>
              </a:rPr>
              <a:t> 		    RN  S1  S2  S3</a:t>
            </a:r>
          </a:p>
          <a:p>
            <a:r>
              <a:rPr lang="pt-BR" sz="2000" dirty="0" smtClean="0">
                <a:latin typeface="Consolas" pitchFamily="49" charset="0"/>
              </a:rPr>
              <a:t>Col     Dep Sem                 </a:t>
            </a:r>
          </a:p>
          <a:p>
            <a:r>
              <a:rPr lang="pt-BR" sz="2000" dirty="0" smtClean="0">
                <a:latin typeface="Consolas" pitchFamily="49" charset="0"/>
              </a:rPr>
              <a:t>ABC     CE  5    101  50  60  70</a:t>
            </a:r>
          </a:p>
          <a:p>
            <a:r>
              <a:rPr lang="pt-BR" sz="2000" dirty="0" smtClean="0">
                <a:latin typeface="Consolas" pitchFamily="49" charset="0"/>
              </a:rPr>
              <a:t>            5    102  48  70  25</a:t>
            </a:r>
          </a:p>
          <a:p>
            <a:r>
              <a:rPr lang="pt-BR" sz="2000" dirty="0" smtClean="0">
                <a:latin typeface="Consolas" pitchFamily="49" charset="0"/>
              </a:rPr>
              <a:t>            7    101  58  59  51</a:t>
            </a:r>
          </a:p>
          <a:p>
            <a:r>
              <a:rPr lang="pt-BR" sz="2000" dirty="0" smtClean="0">
                <a:latin typeface="Consolas" pitchFamily="49" charset="0"/>
              </a:rPr>
              <a:t>        ME  5    101  30  35  39</a:t>
            </a:r>
          </a:p>
          <a:p>
            <a:r>
              <a:rPr lang="pt-BR" sz="2000" dirty="0" smtClean="0">
                <a:latin typeface="Consolas" pitchFamily="49" charset="0"/>
              </a:rPr>
              <a:t>            5    102  50  90  48</a:t>
            </a:r>
          </a:p>
          <a:p>
            <a:r>
              <a:rPr lang="pt-BR" sz="2000" dirty="0" smtClean="0">
                <a:latin typeface="Consolas" pitchFamily="49" charset="0"/>
              </a:rPr>
              <a:t>Darshan CE  5    101  88  99  77</a:t>
            </a:r>
          </a:p>
          <a:p>
            <a:r>
              <a:rPr lang="pt-BR" sz="2000" dirty="0" smtClean="0">
                <a:latin typeface="Consolas" pitchFamily="49" charset="0"/>
              </a:rPr>
              <a:t>            5    102  99  84  76</a:t>
            </a:r>
          </a:p>
          <a:p>
            <a:r>
              <a:rPr lang="pt-BR" sz="2000" dirty="0" smtClean="0">
                <a:latin typeface="Consolas" pitchFamily="49" charset="0"/>
              </a:rPr>
              <a:t>            7    101  88  77  99</a:t>
            </a:r>
          </a:p>
          <a:p>
            <a:r>
              <a:rPr lang="pt-BR" sz="2000" dirty="0" smtClean="0">
                <a:latin typeface="Consolas" pitchFamily="49" charset="0"/>
              </a:rPr>
              <a:t>        ME  5    101  44  88  99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924675" y="1914524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10" grpId="0" build="p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Multi-Index </a:t>
            </a:r>
            <a:r>
              <a:rPr lang="en-IN" dirty="0" err="1" smtClean="0"/>
              <a:t>DataFrame</a:t>
            </a:r>
            <a:r>
              <a:rPr lang="en-IN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Now we have multi-indexed </a:t>
            </a:r>
            <a:r>
              <a:rPr lang="en-IN" dirty="0" err="1" smtClean="0"/>
              <a:t>DataFrame</a:t>
            </a:r>
            <a:r>
              <a:rPr lang="en-IN" dirty="0" smtClean="0"/>
              <a:t> from which we can access data using multiple index</a:t>
            </a:r>
          </a:p>
          <a:p>
            <a:r>
              <a:rPr lang="en-IN" dirty="0" smtClean="0"/>
              <a:t>For Example</a:t>
            </a:r>
          </a:p>
          <a:p>
            <a:pPr lvl="1"/>
            <a:r>
              <a:rPr lang="en-IN" dirty="0" smtClean="0"/>
              <a:t>Sub </a:t>
            </a:r>
            <a:r>
              <a:rPr lang="en-IN" dirty="0" err="1" smtClean="0"/>
              <a:t>DataFrame</a:t>
            </a:r>
            <a:r>
              <a:rPr lang="en-IN" dirty="0" smtClean="0"/>
              <a:t> for all the students of </a:t>
            </a:r>
            <a:r>
              <a:rPr lang="en-IN" dirty="0" err="1" smtClean="0"/>
              <a:t>Darshan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Sub </a:t>
            </a:r>
            <a:r>
              <a:rPr lang="en-IN" dirty="0" err="1" smtClean="0"/>
              <a:t>DataFrame</a:t>
            </a:r>
            <a:r>
              <a:rPr lang="en-IN" dirty="0" smtClean="0"/>
              <a:t> for Computer Engineering </a:t>
            </a:r>
          </a:p>
          <a:p>
            <a:pPr lvl="1">
              <a:buNone/>
            </a:pPr>
            <a:r>
              <a:rPr lang="en-IN" dirty="0" smtClean="0"/>
              <a:t>	students from </a:t>
            </a:r>
            <a:r>
              <a:rPr lang="en-IN" dirty="0" err="1" smtClean="0"/>
              <a:t>Darshan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489359" y="2407980"/>
            <a:ext cx="439709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(dfMulti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</a:rPr>
              <a:t>loc[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Darshan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989367" y="2407980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989367" y="2078796"/>
            <a:ext cx="197290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dfGrabDarshanStu.py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848474" y="1724369"/>
            <a:ext cx="476250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nsolas" pitchFamily="49" charset="0"/>
              </a:rPr>
              <a:t> 	   RN  S1  S2  S3</a:t>
            </a:r>
          </a:p>
          <a:p>
            <a:r>
              <a:rPr lang="pt-BR" sz="2000" dirty="0" smtClean="0">
                <a:latin typeface="Consolas" pitchFamily="49" charset="0"/>
              </a:rPr>
              <a:t>Dep Sem                 </a:t>
            </a:r>
          </a:p>
          <a:p>
            <a:r>
              <a:rPr lang="pt-BR" sz="2000" dirty="0" smtClean="0">
                <a:latin typeface="Consolas" pitchFamily="49" charset="0"/>
              </a:rPr>
              <a:t>CE  5    101  88  99  77</a:t>
            </a:r>
          </a:p>
          <a:p>
            <a:r>
              <a:rPr lang="pt-BR" sz="2000" dirty="0" smtClean="0">
                <a:latin typeface="Consolas" pitchFamily="49" charset="0"/>
              </a:rPr>
              <a:t>    5    102  99  84  76</a:t>
            </a:r>
          </a:p>
          <a:p>
            <a:r>
              <a:rPr lang="pt-BR" sz="2000" dirty="0" smtClean="0">
                <a:latin typeface="Consolas" pitchFamily="49" charset="0"/>
              </a:rPr>
              <a:t>    7    101  88  77  99</a:t>
            </a:r>
          </a:p>
          <a:p>
            <a:r>
              <a:rPr lang="pt-BR" sz="2000" dirty="0" smtClean="0">
                <a:latin typeface="Consolas" pitchFamily="49" charset="0"/>
              </a:rPr>
              <a:t>ME  5    101  44  88  99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877050" y="1409699"/>
            <a:ext cx="25622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 (</a:t>
            </a:r>
            <a:r>
              <a:rPr lang="en-IN" sz="1600" dirty="0" err="1" smtClean="0">
                <a:solidFill>
                  <a:schemeClr val="bg1"/>
                </a:solidFill>
              </a:rPr>
              <a:t>Darshan</a:t>
            </a:r>
            <a:r>
              <a:rPr lang="en-IN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546509" y="5465505"/>
            <a:ext cx="498764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(dfMulti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</a:rPr>
              <a:t>loc[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Darshan'</a:t>
            </a:r>
            <a:r>
              <a:rPr lang="en-US" sz="2000" dirty="0" err="1" smtClean="0">
                <a:latin typeface="Consolas" pitchFamily="49" charset="0"/>
              </a:rPr>
              <a:t>,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'CE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])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1046517" y="546550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1046517" y="5136321"/>
            <a:ext cx="235390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dfGrabDarshanCEStu.py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896099" y="4115144"/>
            <a:ext cx="476250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nsolas" pitchFamily="49" charset="0"/>
              </a:rPr>
              <a:t>      RN  S1  S2  S3</a:t>
            </a:r>
          </a:p>
          <a:p>
            <a:r>
              <a:rPr lang="pt-BR" sz="2000" dirty="0" smtClean="0">
                <a:latin typeface="Consolas" pitchFamily="49" charset="0"/>
              </a:rPr>
              <a:t>Sem                 </a:t>
            </a:r>
          </a:p>
          <a:p>
            <a:r>
              <a:rPr lang="pt-BR" sz="2000" dirty="0" smtClean="0">
                <a:latin typeface="Consolas" pitchFamily="49" charset="0"/>
              </a:rPr>
              <a:t>5    101  88  99  77</a:t>
            </a:r>
          </a:p>
          <a:p>
            <a:r>
              <a:rPr lang="pt-BR" sz="2000" dirty="0" smtClean="0">
                <a:latin typeface="Consolas" pitchFamily="49" charset="0"/>
              </a:rPr>
              <a:t>5    102  99  84  76</a:t>
            </a:r>
          </a:p>
          <a:p>
            <a:r>
              <a:rPr lang="pt-BR" sz="2000" dirty="0" smtClean="0">
                <a:latin typeface="Consolas" pitchFamily="49" charset="0"/>
              </a:rPr>
              <a:t>7    101  88  77  99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924675" y="3800474"/>
            <a:ext cx="25431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 (</a:t>
            </a:r>
            <a:r>
              <a:rPr lang="en-IN" sz="1600" dirty="0" err="1" smtClean="0">
                <a:solidFill>
                  <a:schemeClr val="bg1"/>
                </a:solidFill>
              </a:rPr>
              <a:t>Darshan</a:t>
            </a:r>
            <a:r>
              <a:rPr lang="en-IN" sz="1600" dirty="0" smtClean="0">
                <a:solidFill>
                  <a:schemeClr val="bg1"/>
                </a:solidFill>
              </a:rPr>
              <a:t>-&gt;CE)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in </a:t>
            </a:r>
            <a:r>
              <a:rPr lang="en-IN" dirty="0" err="1" smtClean="0"/>
              <a:t>Multiindexed</a:t>
            </a:r>
            <a:r>
              <a:rPr lang="en-IN" dirty="0" smtClean="0"/>
              <a:t> </a:t>
            </a:r>
            <a:r>
              <a:rPr lang="en-IN" dirty="0" err="1" smtClean="0"/>
              <a:t>DataFrame</a:t>
            </a:r>
            <a:r>
              <a:rPr lang="en-IN" dirty="0" smtClean="0"/>
              <a:t> directly from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>
                <a:latin typeface="Consolas" pitchFamily="49" charset="0"/>
              </a:rPr>
              <a:t>read_csv</a:t>
            </a:r>
            <a:r>
              <a:rPr lang="en-IN" dirty="0" smtClean="0"/>
              <a:t> function of pandas provides easy way to create multi-indexed </a:t>
            </a:r>
            <a:r>
              <a:rPr lang="en-IN" dirty="0" err="1" smtClean="0"/>
              <a:t>DataFrame</a:t>
            </a:r>
            <a:r>
              <a:rPr lang="en-IN" dirty="0" smtClean="0"/>
              <a:t> directly while fetching the CSV file.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979355"/>
            <a:ext cx="47399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dfMultiCSV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MultiIndexDemo.csv'</a:t>
            </a:r>
            <a:r>
              <a:rPr lang="en-US" sz="2000" dirty="0" err="1" smtClean="0">
                <a:latin typeface="Consolas" pitchFamily="49" charset="0"/>
              </a:rPr>
              <a:t>,index_col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]) </a:t>
            </a:r>
          </a:p>
          <a:p>
            <a:r>
              <a:rPr lang="en-US" sz="2000" i="1" dirty="0" smtClean="0">
                <a:solidFill>
                  <a:srgbClr val="408080"/>
                </a:solidFill>
                <a:latin typeface="Consolas" pitchFamily="49" charset="0"/>
              </a:rPr>
              <a:t>#for multi-index in cols we can use </a:t>
            </a:r>
            <a:r>
              <a:rPr lang="en-US" sz="2000" b="1" i="1" dirty="0" smtClean="0">
                <a:solidFill>
                  <a:srgbClr val="408080"/>
                </a:solidFill>
                <a:latin typeface="Consolas" pitchFamily="49" charset="0"/>
              </a:rPr>
              <a:t>header</a:t>
            </a:r>
            <a:r>
              <a:rPr lang="en-US" sz="2000" i="1" dirty="0" smtClean="0">
                <a:solidFill>
                  <a:srgbClr val="408080"/>
                </a:solidFill>
                <a:latin typeface="Consolas" pitchFamily="49" charset="0"/>
              </a:rPr>
              <a:t> parameter</a:t>
            </a:r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dfMultiCSV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979355"/>
            <a:ext cx="49999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6501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dfMultiIndex.py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896099" y="1933919"/>
            <a:ext cx="476250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nsolas" pitchFamily="49" charset="0"/>
              </a:rPr>
              <a:t> 		    RN  S1  S2  S3</a:t>
            </a:r>
          </a:p>
          <a:p>
            <a:r>
              <a:rPr lang="pt-BR" sz="2000" dirty="0" smtClean="0">
                <a:latin typeface="Consolas" pitchFamily="49" charset="0"/>
              </a:rPr>
              <a:t>Col     Dep Sem                 </a:t>
            </a:r>
          </a:p>
          <a:p>
            <a:r>
              <a:rPr lang="pt-BR" sz="2000" dirty="0" smtClean="0">
                <a:latin typeface="Consolas" pitchFamily="49" charset="0"/>
              </a:rPr>
              <a:t>ABC     CE  5    101  50  60  70</a:t>
            </a:r>
          </a:p>
          <a:p>
            <a:r>
              <a:rPr lang="pt-BR" sz="2000" dirty="0" smtClean="0">
                <a:latin typeface="Consolas" pitchFamily="49" charset="0"/>
              </a:rPr>
              <a:t>            5    102  48  70  25</a:t>
            </a:r>
          </a:p>
          <a:p>
            <a:r>
              <a:rPr lang="pt-BR" sz="2000" dirty="0" smtClean="0">
                <a:latin typeface="Consolas" pitchFamily="49" charset="0"/>
              </a:rPr>
              <a:t>            7    101  58  59  51</a:t>
            </a:r>
          </a:p>
          <a:p>
            <a:r>
              <a:rPr lang="pt-BR" sz="2000" dirty="0" smtClean="0">
                <a:latin typeface="Consolas" pitchFamily="49" charset="0"/>
              </a:rPr>
              <a:t>        ME  5    101  30  35  39</a:t>
            </a:r>
          </a:p>
          <a:p>
            <a:r>
              <a:rPr lang="pt-BR" sz="2000" dirty="0" smtClean="0">
                <a:latin typeface="Consolas" pitchFamily="49" charset="0"/>
              </a:rPr>
              <a:t>            5    102  50  90  48</a:t>
            </a:r>
          </a:p>
          <a:p>
            <a:r>
              <a:rPr lang="pt-BR" sz="2000" dirty="0" smtClean="0">
                <a:latin typeface="Consolas" pitchFamily="49" charset="0"/>
              </a:rPr>
              <a:t>Darshan CE  5    101  88  99  77</a:t>
            </a:r>
          </a:p>
          <a:p>
            <a:r>
              <a:rPr lang="pt-BR" sz="2000" dirty="0" smtClean="0">
                <a:latin typeface="Consolas" pitchFamily="49" charset="0"/>
              </a:rPr>
              <a:t>            5    102  99  84  76</a:t>
            </a:r>
          </a:p>
          <a:p>
            <a:r>
              <a:rPr lang="pt-BR" sz="2000" dirty="0" smtClean="0">
                <a:latin typeface="Consolas" pitchFamily="49" charset="0"/>
              </a:rPr>
              <a:t>            7    101  88  77  99</a:t>
            </a:r>
          </a:p>
          <a:p>
            <a:r>
              <a:rPr lang="pt-BR" sz="2000" dirty="0" smtClean="0">
                <a:latin typeface="Consolas" pitchFamily="49" charset="0"/>
              </a:rPr>
              <a:t>        ME  5    101  44  88  99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924675" y="1619249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Cross Sections in </a:t>
            </a:r>
            <a:r>
              <a:rPr lang="en-IN" smtClean="0"/>
              <a:t>DataFrame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748664" cy="559056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function is used to get cross-section from the Series/</a:t>
            </a:r>
            <a:r>
              <a:rPr lang="en-US" dirty="0" err="1"/>
              <a:t>DataFrame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This method takes a key argument to select data at a </a:t>
            </a:r>
            <a:r>
              <a:rPr lang="en-US" dirty="0" smtClean="0"/>
              <a:t>particular level </a:t>
            </a:r>
            <a:r>
              <a:rPr lang="en-US" dirty="0"/>
              <a:t>of a </a:t>
            </a:r>
            <a:r>
              <a:rPr lang="en-US" dirty="0" err="1"/>
              <a:t>MultiIndex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:</a:t>
            </a:r>
          </a:p>
          <a:p>
            <a:pPr marL="0" indent="0">
              <a:buNone/>
            </a:pPr>
            <a:r>
              <a:rPr lang="en-US" sz="1050" dirty="0" smtClean="0"/>
              <a:t>  </a:t>
            </a:r>
          </a:p>
          <a:p>
            <a:pPr marL="0" indent="0">
              <a:buNone/>
            </a:pPr>
            <a:endParaRPr lang="en-US" sz="1050" dirty="0" smtClean="0"/>
          </a:p>
          <a:p>
            <a:r>
              <a:rPr lang="en-US" dirty="0" smtClean="0"/>
              <a:t>Example 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04456" y="3115643"/>
            <a:ext cx="70021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DataFrame.xs</a:t>
            </a:r>
            <a:r>
              <a:rPr lang="en-US" dirty="0" smtClean="0">
                <a:latin typeface="Consolas" pitchFamily="49" charset="0"/>
              </a:rPr>
              <a:t>(key</a:t>
            </a:r>
            <a:r>
              <a:rPr lang="en-US" dirty="0">
                <a:latin typeface="Consolas" pitchFamily="49" charset="0"/>
              </a:rPr>
              <a:t>, axis=0, level=None, </a:t>
            </a:r>
            <a:r>
              <a:rPr lang="en-US" dirty="0" err="1">
                <a:latin typeface="Consolas" pitchFamily="49" charset="0"/>
              </a:rPr>
              <a:t>drop_level</a:t>
            </a:r>
            <a:r>
              <a:rPr lang="en-US" dirty="0">
                <a:latin typeface="Consolas" pitchFamily="49" charset="0"/>
              </a:rPr>
              <a:t>=True)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04457" y="2786459"/>
            <a:ext cx="18849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966774" y="751062"/>
            <a:ext cx="418097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nsolas" pitchFamily="49" charset="0"/>
              </a:rPr>
              <a:t>=== Parameters ===</a:t>
            </a:r>
          </a:p>
          <a:p>
            <a:r>
              <a:rPr lang="en-US" sz="2000" b="1" dirty="0" smtClean="0">
                <a:latin typeface="Consolas" pitchFamily="49" charset="0"/>
              </a:rPr>
              <a:t>key</a:t>
            </a:r>
            <a:r>
              <a:rPr lang="en-US" sz="2000" dirty="0" smtClean="0">
                <a:latin typeface="Consolas" pitchFamily="49" charset="0"/>
              </a:rPr>
              <a:t> : 	label </a:t>
            </a:r>
          </a:p>
          <a:p>
            <a:r>
              <a:rPr lang="en-US" sz="2000" b="1" dirty="0" smtClean="0">
                <a:latin typeface="Consolas" pitchFamily="49" charset="0"/>
              </a:rPr>
              <a:t>axis</a:t>
            </a:r>
            <a:r>
              <a:rPr lang="en-US" sz="2000" dirty="0" smtClean="0">
                <a:latin typeface="Consolas" pitchFamily="49" charset="0"/>
              </a:rPr>
              <a:t> :	Axis to retrieve 	cross section</a:t>
            </a:r>
          </a:p>
          <a:p>
            <a:r>
              <a:rPr lang="en-US" sz="2000" b="1" dirty="0" smtClean="0">
                <a:latin typeface="Consolas" pitchFamily="49" charset="0"/>
              </a:rPr>
              <a:t>level </a:t>
            </a:r>
            <a:r>
              <a:rPr lang="en-US" sz="2000" dirty="0" smtClean="0">
                <a:latin typeface="Consolas" pitchFamily="49" charset="0"/>
              </a:rPr>
              <a:t>: level of key</a:t>
            </a:r>
          </a:p>
          <a:p>
            <a:r>
              <a:rPr lang="en-US" sz="2000" b="1" dirty="0" err="1" smtClean="0">
                <a:latin typeface="Consolas" pitchFamily="49" charset="0"/>
              </a:rPr>
              <a:t>drop_level</a:t>
            </a:r>
            <a:r>
              <a:rPr lang="en-US" sz="2000" dirty="0" smtClean="0">
                <a:latin typeface="Consolas" pitchFamily="49" charset="0"/>
              </a:rPr>
              <a:t> : False if you want to preserve the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17811" y="4164588"/>
            <a:ext cx="647537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dfMultiCSV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'MultiIndexDemo.csv'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index_col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[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dfMultiCSV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dfMultiCSV.xs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CE'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 smtClean="0">
                <a:latin typeface="Consolas" pitchFamily="49" charset="0"/>
              </a:rPr>
              <a:t>axis</a:t>
            </a:r>
            <a:r>
              <a:rPr lang="en-US" sz="2000" dirty="0" smtClean="0">
                <a:latin typeface="Consolas" pitchFamily="49" charset="0"/>
              </a:rPr>
              <a:t>=0,level=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'Dep'</a:t>
            </a:r>
            <a:r>
              <a:rPr lang="en-US" sz="2000" dirty="0" smtClean="0">
                <a:latin typeface="Consolas" pitchFamily="49" charset="0"/>
              </a:rPr>
              <a:t>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17819" y="4164588"/>
            <a:ext cx="514629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17819" y="3835404"/>
            <a:ext cx="1830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dfMultiIndex.py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380119" y="3302317"/>
            <a:ext cx="476250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nsolas" pitchFamily="49" charset="0"/>
              </a:rPr>
              <a:t> 		    RN  S1  S2  S3</a:t>
            </a:r>
          </a:p>
          <a:p>
            <a:r>
              <a:rPr lang="pt-BR" sz="2000" dirty="0" smtClean="0">
                <a:latin typeface="Consolas" pitchFamily="49" charset="0"/>
              </a:rPr>
              <a:t>Col     Dep Sem                 </a:t>
            </a:r>
          </a:p>
          <a:p>
            <a:r>
              <a:rPr lang="pt-BR" sz="2000" dirty="0" smtClean="0">
                <a:latin typeface="Consolas" pitchFamily="49" charset="0"/>
              </a:rPr>
              <a:t>ABC     CE  5    101  50  60  70</a:t>
            </a:r>
          </a:p>
          <a:p>
            <a:r>
              <a:rPr lang="pt-BR" sz="2000" dirty="0" smtClean="0">
                <a:latin typeface="Consolas" pitchFamily="49" charset="0"/>
              </a:rPr>
              <a:t>            5    102  48  70  25</a:t>
            </a:r>
          </a:p>
          <a:p>
            <a:r>
              <a:rPr lang="pt-BR" sz="2000" dirty="0" smtClean="0">
                <a:latin typeface="Consolas" pitchFamily="49" charset="0"/>
              </a:rPr>
              <a:t>            7    101  58  59  51</a:t>
            </a:r>
          </a:p>
          <a:p>
            <a:r>
              <a:rPr lang="pt-BR" sz="2000" dirty="0" smtClean="0">
                <a:latin typeface="Consolas" pitchFamily="49" charset="0"/>
              </a:rPr>
              <a:t>        ME  5    101  30  35  39</a:t>
            </a:r>
          </a:p>
          <a:p>
            <a:r>
              <a:rPr lang="pt-BR" sz="2000" dirty="0" smtClean="0">
                <a:latin typeface="Consolas" pitchFamily="49" charset="0"/>
              </a:rPr>
              <a:t>            5    102  50  90  48</a:t>
            </a:r>
          </a:p>
          <a:p>
            <a:r>
              <a:rPr lang="pt-BR" sz="2000" dirty="0" smtClean="0">
                <a:latin typeface="Consolas" pitchFamily="49" charset="0"/>
              </a:rPr>
              <a:t>Darshan CE  5    101  88  99  77</a:t>
            </a:r>
          </a:p>
          <a:p>
            <a:r>
              <a:rPr lang="pt-BR" sz="2000" dirty="0" smtClean="0">
                <a:latin typeface="Consolas" pitchFamily="49" charset="0"/>
              </a:rPr>
              <a:t>            5    102  99  84  76</a:t>
            </a:r>
          </a:p>
          <a:p>
            <a:r>
              <a:rPr lang="pt-BR" sz="2000" dirty="0" smtClean="0">
                <a:latin typeface="Consolas" pitchFamily="49" charset="0"/>
              </a:rPr>
              <a:t>            7    101  88  77  99</a:t>
            </a:r>
          </a:p>
          <a:p>
            <a:r>
              <a:rPr lang="pt-BR" sz="2000" dirty="0" smtClean="0">
                <a:latin typeface="Consolas" pitchFamily="49" charset="0"/>
              </a:rPr>
              <a:t>        ME  5    101  44  88  99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411579" y="2985482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411579" y="3308492"/>
            <a:ext cx="4762501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RN  S1  S2  S3</a:t>
            </a:r>
          </a:p>
          <a:p>
            <a:r>
              <a:rPr lang="pt-BR" sz="2000" dirty="0">
                <a:latin typeface="Consolas" pitchFamily="49" charset="0"/>
              </a:rPr>
              <a:t>Col     Sem                 </a:t>
            </a:r>
          </a:p>
          <a:p>
            <a:r>
              <a:rPr lang="pt-BR" sz="2000" dirty="0">
                <a:latin typeface="Consolas" pitchFamily="49" charset="0"/>
              </a:rPr>
              <a:t>ABC     5    101  50  60  70</a:t>
            </a:r>
          </a:p>
          <a:p>
            <a:r>
              <a:rPr lang="pt-BR" sz="2000" dirty="0">
                <a:latin typeface="Consolas" pitchFamily="49" charset="0"/>
              </a:rPr>
              <a:t>        5    102  48  70  25</a:t>
            </a:r>
          </a:p>
          <a:p>
            <a:r>
              <a:rPr lang="pt-BR" sz="2000" dirty="0">
                <a:latin typeface="Consolas" pitchFamily="49" charset="0"/>
              </a:rPr>
              <a:t>        7    101  58  59  51</a:t>
            </a:r>
          </a:p>
          <a:p>
            <a:r>
              <a:rPr lang="pt-BR" sz="2000" dirty="0">
                <a:latin typeface="Consolas" pitchFamily="49" charset="0"/>
              </a:rPr>
              <a:t>Darshan 5    101  88  99  77</a:t>
            </a:r>
          </a:p>
          <a:p>
            <a:r>
              <a:rPr lang="pt-BR" sz="2000" dirty="0">
                <a:latin typeface="Consolas" pitchFamily="49" charset="0"/>
              </a:rPr>
              <a:t>        5    102  99  84  76</a:t>
            </a:r>
          </a:p>
          <a:p>
            <a:r>
              <a:rPr lang="pt-BR" sz="2000" dirty="0">
                <a:latin typeface="Consolas" pitchFamily="49" charset="0"/>
              </a:rPr>
              <a:t>        7    101  88  77  99</a:t>
            </a:r>
            <a:endParaRPr lang="en-IN" sz="20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 animBg="1"/>
      <p:bldP spid="7" grpId="0" animBg="1"/>
      <p:bldP spid="9" grpId="0" build="p" animBg="1"/>
      <p:bldP spid="10" grpId="0" build="p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Dealing with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many methods by which we can deal with the missing data, some of most commons are listed below,</a:t>
            </a:r>
          </a:p>
          <a:p>
            <a:pPr lvl="1"/>
            <a:r>
              <a:rPr lang="en-IN" dirty="0" err="1" smtClean="0"/>
              <a:t>dropna</a:t>
            </a:r>
            <a:r>
              <a:rPr lang="en-IN" dirty="0" smtClean="0"/>
              <a:t>, will drop (delete) the missing data (rows/cols)</a:t>
            </a:r>
          </a:p>
          <a:p>
            <a:pPr lvl="1"/>
            <a:r>
              <a:rPr lang="en-IN" dirty="0" err="1" smtClean="0"/>
              <a:t>fillna</a:t>
            </a:r>
            <a:r>
              <a:rPr lang="en-IN" dirty="0" smtClean="0"/>
              <a:t>, will fill specified values in place of missing data</a:t>
            </a:r>
          </a:p>
          <a:p>
            <a:pPr lvl="1"/>
            <a:r>
              <a:rPr lang="en-IN" dirty="0" smtClean="0"/>
              <a:t>interpolate, will interpolate missing data and fill interpolated value in place of missing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Groupby</a:t>
            </a:r>
            <a:r>
              <a:rPr lang="en-IN" dirty="0" smtClean="0"/>
              <a:t>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974470" cy="5590565"/>
          </a:xfrm>
        </p:spPr>
        <p:txBody>
          <a:bodyPr/>
          <a:lstStyle/>
          <a:p>
            <a:r>
              <a:rPr lang="en-US" dirty="0" smtClean="0"/>
              <a:t>Any </a:t>
            </a:r>
            <a:r>
              <a:rPr lang="en-US" dirty="0" err="1" smtClean="0"/>
              <a:t>groupby</a:t>
            </a:r>
            <a:r>
              <a:rPr lang="en-US" dirty="0" smtClean="0"/>
              <a:t> operation involves one of the following operations on the original object. They are</a:t>
            </a:r>
          </a:p>
          <a:p>
            <a:pPr lvl="1"/>
            <a:r>
              <a:rPr lang="en-US" b="1" dirty="0" smtClean="0"/>
              <a:t>Splitting</a:t>
            </a:r>
            <a:r>
              <a:rPr lang="en-US" dirty="0" smtClean="0"/>
              <a:t> the Object</a:t>
            </a:r>
          </a:p>
          <a:p>
            <a:pPr lvl="1"/>
            <a:r>
              <a:rPr lang="en-US" b="1" dirty="0" smtClean="0"/>
              <a:t>Applying</a:t>
            </a:r>
            <a:r>
              <a:rPr lang="en-US" dirty="0" smtClean="0"/>
              <a:t> a function</a:t>
            </a:r>
          </a:p>
          <a:p>
            <a:pPr lvl="1"/>
            <a:r>
              <a:rPr lang="en-US" b="1" dirty="0" smtClean="0"/>
              <a:t>Combining</a:t>
            </a:r>
            <a:r>
              <a:rPr lang="en-US" dirty="0" smtClean="0"/>
              <a:t> the results</a:t>
            </a:r>
          </a:p>
          <a:p>
            <a:r>
              <a:rPr lang="en-US" dirty="0" smtClean="0"/>
              <a:t>In many situations, we split the data into sets and we apply some functionality on each subset.</a:t>
            </a:r>
          </a:p>
          <a:p>
            <a:r>
              <a:rPr lang="en-US" dirty="0" smtClean="0"/>
              <a:t> we can perform the following operations </a:t>
            </a:r>
          </a:p>
          <a:p>
            <a:pPr lvl="1"/>
            <a:r>
              <a:rPr lang="en-US" b="1" dirty="0" smtClean="0"/>
              <a:t>Aggregation</a:t>
            </a:r>
            <a:r>
              <a:rPr lang="en-US" dirty="0" smtClean="0"/>
              <a:t> − computing a summary statistic</a:t>
            </a:r>
          </a:p>
          <a:p>
            <a:pPr lvl="1"/>
            <a:r>
              <a:rPr lang="en-US" b="1" dirty="0" smtClean="0"/>
              <a:t>Transformation</a:t>
            </a:r>
            <a:r>
              <a:rPr lang="en-US" dirty="0" smtClean="0"/>
              <a:t> − perform some group-specific operation</a:t>
            </a:r>
          </a:p>
          <a:p>
            <a:pPr lvl="1"/>
            <a:r>
              <a:rPr lang="en-US" b="1" dirty="0" smtClean="0"/>
              <a:t>Filtration</a:t>
            </a:r>
            <a:r>
              <a:rPr lang="en-US" dirty="0" smtClean="0"/>
              <a:t> − discarding the data with some condition</a:t>
            </a:r>
          </a:p>
          <a:p>
            <a:r>
              <a:rPr lang="en-US" dirty="0" smtClean="0"/>
              <a:t>Basic ways to use of </a:t>
            </a:r>
            <a:r>
              <a:rPr lang="en-US" dirty="0" err="1" smtClean="0">
                <a:latin typeface="Consolas" pitchFamily="49" charset="0"/>
              </a:rPr>
              <a:t>groupby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/>
              <a:t>method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df.groupby</a:t>
            </a:r>
            <a:r>
              <a:rPr lang="en-US" dirty="0" smtClean="0">
                <a:latin typeface="Consolas" pitchFamily="49" charset="0"/>
              </a:rPr>
              <a:t>('key')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df.groupby</a:t>
            </a:r>
            <a:r>
              <a:rPr lang="en-US" dirty="0" smtClean="0">
                <a:latin typeface="Consolas" pitchFamily="49" charset="0"/>
              </a:rPr>
              <a:t>(['key1','key2'])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df.groupby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key,axis</a:t>
            </a:r>
            <a:r>
              <a:rPr lang="en-US" dirty="0" smtClean="0">
                <a:latin typeface="Consolas" pitchFamily="49" charset="0"/>
              </a:rPr>
              <a:t>=1)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99301" y="1234016"/>
          <a:ext cx="217804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7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Darshan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8.9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Darshan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9.2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Darshan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7.8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Darshan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8.7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211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5.6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218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XYZ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XYZ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6.5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XYZ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680575" y="2815166"/>
          <a:ext cx="24161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8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Mean</a:t>
                      </a:r>
                      <a:r>
                        <a:rPr lang="en-IN" baseline="0" dirty="0" smtClean="0"/>
                        <a:t> 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Darshan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8.65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4.8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XYZ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5.83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9305925" y="2324100"/>
            <a:ext cx="371475" cy="1057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296400" y="3743325"/>
            <a:ext cx="3810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296400" y="4191000"/>
            <a:ext cx="342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Groupby</a:t>
            </a:r>
            <a:r>
              <a:rPr lang="en-IN" dirty="0" smtClean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 Listing all the groups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552104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dfIPL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'IPLDataSet.csv'</a:t>
            </a:r>
            <a:r>
              <a:rPr lang="en-US" sz="2000" dirty="0" smtClean="0">
                <a:latin typeface="Consolas" pitchFamily="49" charset="0"/>
              </a:rPr>
              <a:t>) </a:t>
            </a:r>
            <a:br>
              <a:rPr lang="en-US" sz="2000" dirty="0" smtClean="0">
                <a:latin typeface="Consolas" pitchFamily="49" charset="0"/>
              </a:rPr>
            </a:br>
            <a:r>
              <a:rPr lang="en-US" sz="2000" dirty="0" smtClean="0">
                <a:latin typeface="Consolas" pitchFamily="49" charset="0"/>
              </a:rPr>
              <a:t>print(</a:t>
            </a:r>
            <a:r>
              <a:rPr lang="en-US" sz="2000" dirty="0" err="1" smtClean="0">
                <a:latin typeface="Consolas" pitchFamily="49" charset="0"/>
              </a:rPr>
              <a:t>dfIPL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groupby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'Year'</a:t>
            </a:r>
            <a:r>
              <a:rPr lang="en-US" sz="2000" dirty="0" smtClean="0">
                <a:latin typeface="Consolas" pitchFamily="49" charset="0"/>
              </a:rPr>
              <a:t>)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</a:rPr>
              <a:t>groups)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dfGroup.py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896099" y="1629119"/>
            <a:ext cx="4762501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{2014: Int64Index([0, 2, 4, 9], </a:t>
            </a:r>
            <a:r>
              <a:rPr lang="en-US" sz="2000" dirty="0" err="1" smtClean="0">
                <a:latin typeface="Consolas" pitchFamily="49" charset="0"/>
              </a:rPr>
              <a:t>dtype</a:t>
            </a:r>
            <a:r>
              <a:rPr lang="en-US" sz="2000" dirty="0" smtClean="0">
                <a:latin typeface="Consolas" pitchFamily="49" charset="0"/>
              </a:rPr>
              <a:t>='int64'), </a:t>
            </a:r>
          </a:p>
          <a:p>
            <a:r>
              <a:rPr lang="en-US" sz="2000" dirty="0" smtClean="0">
                <a:latin typeface="Consolas" pitchFamily="49" charset="0"/>
              </a:rPr>
              <a:t>2015: Int64Index([1, 3, 5, 10], </a:t>
            </a:r>
            <a:r>
              <a:rPr lang="en-US" sz="2000" dirty="0" err="1" smtClean="0">
                <a:latin typeface="Consolas" pitchFamily="49" charset="0"/>
              </a:rPr>
              <a:t>dtype</a:t>
            </a:r>
            <a:r>
              <a:rPr lang="en-US" sz="2000" dirty="0" smtClean="0">
                <a:latin typeface="Consolas" pitchFamily="49" charset="0"/>
              </a:rPr>
              <a:t>='int64'), </a:t>
            </a:r>
          </a:p>
          <a:p>
            <a:r>
              <a:rPr lang="en-US" sz="2000" dirty="0" smtClean="0">
                <a:latin typeface="Consolas" pitchFamily="49" charset="0"/>
              </a:rPr>
              <a:t>2016: Int64Index([6, 8], </a:t>
            </a:r>
            <a:r>
              <a:rPr lang="en-US" sz="2000" dirty="0" err="1" smtClean="0">
                <a:latin typeface="Consolas" pitchFamily="49" charset="0"/>
              </a:rPr>
              <a:t>dtype</a:t>
            </a:r>
            <a:r>
              <a:rPr lang="en-US" sz="2000" dirty="0" smtClean="0">
                <a:latin typeface="Consolas" pitchFamily="49" charset="0"/>
              </a:rPr>
              <a:t>='int64'), </a:t>
            </a:r>
          </a:p>
          <a:p>
            <a:r>
              <a:rPr lang="en-US" sz="2000" dirty="0" smtClean="0">
                <a:latin typeface="Consolas" pitchFamily="49" charset="0"/>
              </a:rPr>
              <a:t>2017: Int64Index([7, 11], </a:t>
            </a:r>
            <a:r>
              <a:rPr lang="en-US" sz="2000" dirty="0" err="1" smtClean="0">
                <a:latin typeface="Consolas" pitchFamily="49" charset="0"/>
              </a:rPr>
              <a:t>dtype</a:t>
            </a:r>
            <a:r>
              <a:rPr lang="en-US" sz="2000" dirty="0" smtClean="0">
                <a:latin typeface="Consolas" pitchFamily="49" charset="0"/>
              </a:rPr>
              <a:t>='int64')}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924675" y="1314449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Groupby</a:t>
            </a:r>
            <a:r>
              <a:rPr lang="en-IN" dirty="0" smtClean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 Group by multiple columns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568296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dfIPL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'IPLDataSet.csv'</a:t>
            </a:r>
            <a:r>
              <a:rPr lang="en-US" sz="2000" dirty="0" smtClean="0">
                <a:latin typeface="Consolas" pitchFamily="49" charset="0"/>
              </a:rPr>
              <a:t>) </a:t>
            </a:r>
            <a:br>
              <a:rPr lang="en-US" sz="2000" dirty="0" smtClean="0">
                <a:latin typeface="Consolas" pitchFamily="49" charset="0"/>
              </a:rPr>
            </a:br>
            <a:r>
              <a:rPr lang="en-US" sz="2000" dirty="0" smtClean="0">
                <a:latin typeface="Consolas" pitchFamily="49" charset="0"/>
              </a:rPr>
              <a:t>print(</a:t>
            </a:r>
            <a:r>
              <a:rPr lang="en-US" sz="2000" dirty="0" err="1" smtClean="0">
                <a:latin typeface="Consolas" pitchFamily="49" charset="0"/>
              </a:rPr>
              <a:t>dfIPL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groupby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BA2121"/>
                </a:solidFill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</a:rPr>
              <a:t>Year'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BA2121"/>
                </a:solidFill>
              </a:rPr>
              <a:t>'Team</a:t>
            </a:r>
            <a:r>
              <a:rPr lang="en-US" sz="2000" dirty="0" smtClean="0">
                <a:solidFill>
                  <a:srgbClr val="BA2121"/>
                </a:solidFill>
              </a:rPr>
              <a:t>'</a:t>
            </a:r>
            <a:r>
              <a:rPr lang="en-US" sz="2000" dirty="0" smtClean="0"/>
              <a:t>]</a:t>
            </a:r>
            <a:r>
              <a:rPr lang="en-US" sz="2000" dirty="0" smtClean="0">
                <a:latin typeface="Consolas" pitchFamily="49" charset="0"/>
              </a:rPr>
              <a:t>)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</a:rPr>
              <a:t>groups)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dfGroupMul.py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34175" y="1629119"/>
            <a:ext cx="531495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{(2014, 'Devils'): Int64Index([2], </a:t>
            </a:r>
            <a:r>
              <a:rPr lang="en-US" sz="2000" dirty="0" err="1" smtClean="0">
                <a:latin typeface="Consolas" pitchFamily="49" charset="0"/>
              </a:rPr>
              <a:t>dtype</a:t>
            </a:r>
            <a:r>
              <a:rPr lang="en-US" sz="2000" dirty="0" smtClean="0">
                <a:latin typeface="Consolas" pitchFamily="49" charset="0"/>
              </a:rPr>
              <a:t>='int64'),</a:t>
            </a:r>
          </a:p>
          <a:p>
            <a:r>
              <a:rPr lang="en-US" sz="2000" dirty="0" smtClean="0">
                <a:latin typeface="Consolas" pitchFamily="49" charset="0"/>
              </a:rPr>
              <a:t> (2014, 'Kings'): Int64Index([4], </a:t>
            </a:r>
            <a:r>
              <a:rPr lang="en-US" sz="2000" dirty="0" err="1" smtClean="0">
                <a:latin typeface="Consolas" pitchFamily="49" charset="0"/>
              </a:rPr>
              <a:t>dtype</a:t>
            </a:r>
            <a:r>
              <a:rPr lang="en-US" sz="2000" dirty="0" smtClean="0">
                <a:latin typeface="Consolas" pitchFamily="49" charset="0"/>
              </a:rPr>
              <a:t>='int64'),</a:t>
            </a:r>
          </a:p>
          <a:p>
            <a:r>
              <a:rPr lang="en-US" sz="2000" dirty="0" smtClean="0">
                <a:latin typeface="Consolas" pitchFamily="49" charset="0"/>
              </a:rPr>
              <a:t> (2014, 'Riders'): Int64Index([0], </a:t>
            </a:r>
            <a:r>
              <a:rPr lang="en-US" sz="2000" dirty="0" err="1" smtClean="0">
                <a:latin typeface="Consolas" pitchFamily="49" charset="0"/>
              </a:rPr>
              <a:t>dtype</a:t>
            </a:r>
            <a:r>
              <a:rPr lang="en-US" sz="2000" dirty="0" smtClean="0">
                <a:latin typeface="Consolas" pitchFamily="49" charset="0"/>
              </a:rPr>
              <a:t>='int64'),</a:t>
            </a:r>
          </a:p>
          <a:p>
            <a:r>
              <a:rPr lang="en-US" sz="2000" dirty="0" smtClean="0">
                <a:latin typeface="Consolas" pitchFamily="49" charset="0"/>
              </a:rPr>
              <a:t> ………</a:t>
            </a:r>
          </a:p>
          <a:p>
            <a:r>
              <a:rPr lang="en-US" sz="2000" dirty="0" smtClean="0">
                <a:latin typeface="Consolas" pitchFamily="49" charset="0"/>
              </a:rPr>
              <a:t> ………</a:t>
            </a:r>
          </a:p>
          <a:p>
            <a:r>
              <a:rPr lang="en-US" sz="2000" dirty="0" smtClean="0">
                <a:latin typeface="Consolas" pitchFamily="49" charset="0"/>
              </a:rPr>
              <a:t> (2016, 'Riders'): Int64Index([8], </a:t>
            </a:r>
            <a:r>
              <a:rPr lang="en-US" sz="2000" dirty="0" err="1" smtClean="0">
                <a:latin typeface="Consolas" pitchFamily="49" charset="0"/>
              </a:rPr>
              <a:t>dtype</a:t>
            </a:r>
            <a:r>
              <a:rPr lang="en-US" sz="2000" dirty="0" smtClean="0">
                <a:latin typeface="Consolas" pitchFamily="49" charset="0"/>
              </a:rPr>
              <a:t>='int64'),</a:t>
            </a:r>
          </a:p>
          <a:p>
            <a:r>
              <a:rPr lang="en-US" sz="2000" dirty="0" smtClean="0">
                <a:latin typeface="Consolas" pitchFamily="49" charset="0"/>
              </a:rPr>
              <a:t> (2017, 'Kings'): Int64Index([7], </a:t>
            </a:r>
            <a:r>
              <a:rPr lang="en-US" sz="2000" dirty="0" err="1" smtClean="0">
                <a:latin typeface="Consolas" pitchFamily="49" charset="0"/>
              </a:rPr>
              <a:t>dtype</a:t>
            </a:r>
            <a:r>
              <a:rPr lang="en-US" sz="2000" dirty="0" smtClean="0">
                <a:latin typeface="Consolas" pitchFamily="49" charset="0"/>
              </a:rPr>
              <a:t>='int64'),</a:t>
            </a:r>
          </a:p>
          <a:p>
            <a:r>
              <a:rPr lang="en-US" sz="2000" dirty="0" smtClean="0">
                <a:latin typeface="Consolas" pitchFamily="49" charset="0"/>
              </a:rPr>
              <a:t> (2017, 'Riders'): Int64Index([11], </a:t>
            </a:r>
            <a:r>
              <a:rPr lang="en-US" sz="2000" dirty="0" err="1" smtClean="0">
                <a:latin typeface="Consolas" pitchFamily="49" charset="0"/>
              </a:rPr>
              <a:t>dtype</a:t>
            </a:r>
            <a:r>
              <a:rPr lang="en-US" sz="2000" dirty="0" smtClean="0">
                <a:latin typeface="Consolas" pitchFamily="49" charset="0"/>
              </a:rPr>
              <a:t>='int64')}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753225" y="1314449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Groupby</a:t>
            </a:r>
            <a:r>
              <a:rPr lang="en-IN" dirty="0" smtClean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 Iterating through groups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577821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dfIPL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'IPLDataSet.csv'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groupIPL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dfIPL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groupby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'Year'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for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name,group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AA22FF"/>
                </a:solidFill>
                <a:latin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groupIPL</a:t>
            </a:r>
            <a:r>
              <a:rPr lang="en-US" sz="2000" dirty="0" smtClean="0">
                <a:latin typeface="Consolas" pitchFamily="49" charset="0"/>
              </a:rPr>
              <a:t> :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(name)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(group)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dfGroupIter.py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896099" y="314670"/>
            <a:ext cx="4762501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2014</a:t>
            </a:r>
          </a:p>
          <a:p>
            <a:r>
              <a:rPr lang="en-US" sz="2000" dirty="0" smtClean="0">
                <a:latin typeface="Consolas" pitchFamily="49" charset="0"/>
              </a:rPr>
              <a:t>     Team  Rank  Year  Points</a:t>
            </a:r>
          </a:p>
          <a:p>
            <a:r>
              <a:rPr lang="en-US" sz="2000" dirty="0" smtClean="0">
                <a:latin typeface="Consolas" pitchFamily="49" charset="0"/>
              </a:rPr>
              <a:t>0  Riders     1  2014     876</a:t>
            </a:r>
          </a:p>
          <a:p>
            <a:r>
              <a:rPr lang="en-US" sz="2000" dirty="0" smtClean="0">
                <a:latin typeface="Consolas" pitchFamily="49" charset="0"/>
              </a:rPr>
              <a:t>2  Devils     2  2014     863</a:t>
            </a:r>
          </a:p>
          <a:p>
            <a:r>
              <a:rPr lang="en-US" sz="2000" dirty="0" smtClean="0">
                <a:latin typeface="Consolas" pitchFamily="49" charset="0"/>
              </a:rPr>
              <a:t>4   Kings     3  2014     741</a:t>
            </a:r>
          </a:p>
          <a:p>
            <a:r>
              <a:rPr lang="en-US" sz="2000" dirty="0" smtClean="0">
                <a:latin typeface="Consolas" pitchFamily="49" charset="0"/>
              </a:rPr>
              <a:t>9  Royals     4  2014     701</a:t>
            </a:r>
          </a:p>
          <a:p>
            <a:r>
              <a:rPr lang="en-US" sz="2000" dirty="0" smtClean="0">
                <a:latin typeface="Consolas" pitchFamily="49" charset="0"/>
              </a:rPr>
              <a:t>2015</a:t>
            </a:r>
          </a:p>
          <a:p>
            <a:r>
              <a:rPr lang="en-US" sz="2000" dirty="0" smtClean="0">
                <a:latin typeface="Consolas" pitchFamily="49" charset="0"/>
              </a:rPr>
              <a:t>      Team  Rank  Year  Points</a:t>
            </a:r>
          </a:p>
          <a:p>
            <a:r>
              <a:rPr lang="en-US" sz="2000" dirty="0" smtClean="0">
                <a:latin typeface="Consolas" pitchFamily="49" charset="0"/>
              </a:rPr>
              <a:t>1   Riders     2  2015     789</a:t>
            </a:r>
          </a:p>
          <a:p>
            <a:r>
              <a:rPr lang="en-US" sz="2000" dirty="0" smtClean="0">
                <a:latin typeface="Consolas" pitchFamily="49" charset="0"/>
              </a:rPr>
              <a:t>3   Devils     3  2015     673</a:t>
            </a:r>
          </a:p>
          <a:p>
            <a:r>
              <a:rPr lang="en-US" sz="2000" dirty="0" smtClean="0">
                <a:latin typeface="Consolas" pitchFamily="49" charset="0"/>
              </a:rPr>
              <a:t>5    kings     4  2015     812</a:t>
            </a:r>
          </a:p>
          <a:p>
            <a:r>
              <a:rPr lang="en-US" sz="2000" dirty="0" smtClean="0">
                <a:latin typeface="Consolas" pitchFamily="49" charset="0"/>
              </a:rPr>
              <a:t>10  Royals     1  2015     804</a:t>
            </a:r>
          </a:p>
          <a:p>
            <a:r>
              <a:rPr lang="en-US" sz="2000" dirty="0" smtClean="0">
                <a:latin typeface="Consolas" pitchFamily="49" charset="0"/>
              </a:rPr>
              <a:t>2016</a:t>
            </a:r>
          </a:p>
          <a:p>
            <a:r>
              <a:rPr lang="en-US" sz="2000" dirty="0" smtClean="0">
                <a:latin typeface="Consolas" pitchFamily="49" charset="0"/>
              </a:rPr>
              <a:t>     Team  Rank  Year  Points</a:t>
            </a:r>
          </a:p>
          <a:p>
            <a:r>
              <a:rPr lang="en-US" sz="2000" dirty="0" smtClean="0">
                <a:latin typeface="Consolas" pitchFamily="49" charset="0"/>
              </a:rPr>
              <a:t>6   Kings     1  2016     756</a:t>
            </a:r>
          </a:p>
          <a:p>
            <a:r>
              <a:rPr lang="en-US" sz="2000" dirty="0" smtClean="0">
                <a:latin typeface="Consolas" pitchFamily="49" charset="0"/>
              </a:rPr>
              <a:t>8  Riders     2  2016     694</a:t>
            </a:r>
          </a:p>
          <a:p>
            <a:r>
              <a:rPr lang="en-US" sz="2000" dirty="0" smtClean="0">
                <a:latin typeface="Consolas" pitchFamily="49" charset="0"/>
              </a:rPr>
              <a:t>2017</a:t>
            </a:r>
          </a:p>
          <a:p>
            <a:r>
              <a:rPr lang="en-US" sz="2000" dirty="0" smtClean="0">
                <a:latin typeface="Consolas" pitchFamily="49" charset="0"/>
              </a:rPr>
              <a:t>      Team  Rank  Year  Points</a:t>
            </a:r>
          </a:p>
          <a:p>
            <a:r>
              <a:rPr lang="en-US" sz="2000" dirty="0" smtClean="0">
                <a:latin typeface="Consolas" pitchFamily="49" charset="0"/>
              </a:rPr>
              <a:t>7    Kings     1  2017     788</a:t>
            </a:r>
          </a:p>
          <a:p>
            <a:r>
              <a:rPr lang="en-US" sz="2000" dirty="0" smtClean="0">
                <a:latin typeface="Consolas" pitchFamily="49" charset="0"/>
              </a:rPr>
              <a:t>11  Riders     2  2017     690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924675" y="0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Groupby</a:t>
            </a:r>
            <a:r>
              <a:rPr lang="en-IN" dirty="0" smtClean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 Aggregating groups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3" y="1674555"/>
            <a:ext cx="594014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dfSales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'SalesDataSet.csv'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dfSales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groupby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'YEAR_ID'</a:t>
            </a:r>
            <a:r>
              <a:rPr lang="en-US" sz="2000" dirty="0" smtClean="0">
                <a:latin typeface="Consolas" pitchFamily="49" charset="0"/>
              </a:rPr>
              <a:t>])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</a:rPr>
              <a:t>count()[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'QUANTITYORDERED'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dfSales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groupby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'YEAR_ID'</a:t>
            </a:r>
            <a:r>
              <a:rPr lang="en-US" sz="2000" dirty="0" smtClean="0">
                <a:latin typeface="Consolas" pitchFamily="49" charset="0"/>
              </a:rPr>
              <a:t>])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</a:rPr>
              <a:t>sum()[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'QUANTITYORDERED'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dfSales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groupby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'YEAR_ID'</a:t>
            </a:r>
            <a:r>
              <a:rPr lang="en-US" sz="2000" dirty="0" smtClean="0">
                <a:latin typeface="Consolas" pitchFamily="49" charset="0"/>
              </a:rPr>
              <a:t>])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</a:rPr>
              <a:t>mean()[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'QUANTITYORDERED'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dfGroupAgg.py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896099" y="1076670"/>
            <a:ext cx="4762501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YEAR_ID</a:t>
            </a:r>
          </a:p>
          <a:p>
            <a:r>
              <a:rPr lang="en-US" sz="2000" dirty="0" smtClean="0">
                <a:latin typeface="Consolas" pitchFamily="49" charset="0"/>
              </a:rPr>
              <a:t>2003    1000</a:t>
            </a:r>
          </a:p>
          <a:p>
            <a:r>
              <a:rPr lang="en-US" sz="2000" dirty="0" smtClean="0">
                <a:latin typeface="Consolas" pitchFamily="49" charset="0"/>
              </a:rPr>
              <a:t>2004    1345</a:t>
            </a:r>
          </a:p>
          <a:p>
            <a:r>
              <a:rPr lang="en-US" sz="2000" dirty="0" smtClean="0">
                <a:latin typeface="Consolas" pitchFamily="49" charset="0"/>
              </a:rPr>
              <a:t>2005     478</a:t>
            </a:r>
          </a:p>
          <a:p>
            <a:r>
              <a:rPr lang="en-US" sz="2000" dirty="0" smtClean="0">
                <a:latin typeface="Consolas" pitchFamily="49" charset="0"/>
              </a:rPr>
              <a:t>Name: QUANTITYORDERED, </a:t>
            </a:r>
            <a:r>
              <a:rPr lang="en-US" sz="2000" dirty="0" err="1" smtClean="0">
                <a:latin typeface="Consolas" pitchFamily="49" charset="0"/>
              </a:rPr>
              <a:t>dtype</a:t>
            </a:r>
            <a:r>
              <a:rPr lang="en-US" sz="2000" dirty="0" smtClean="0">
                <a:latin typeface="Consolas" pitchFamily="49" charset="0"/>
              </a:rPr>
              <a:t>: int64</a:t>
            </a:r>
          </a:p>
          <a:p>
            <a:r>
              <a:rPr lang="en-US" sz="2000" dirty="0" smtClean="0">
                <a:latin typeface="Consolas" pitchFamily="49" charset="0"/>
              </a:rPr>
              <a:t>YEAR_ID</a:t>
            </a:r>
          </a:p>
          <a:p>
            <a:r>
              <a:rPr lang="en-US" sz="2000" dirty="0" smtClean="0">
                <a:latin typeface="Consolas" pitchFamily="49" charset="0"/>
              </a:rPr>
              <a:t>2003    34612</a:t>
            </a:r>
          </a:p>
          <a:p>
            <a:r>
              <a:rPr lang="en-US" sz="2000" dirty="0" smtClean="0">
                <a:latin typeface="Consolas" pitchFamily="49" charset="0"/>
              </a:rPr>
              <a:t>2004    46824</a:t>
            </a:r>
          </a:p>
          <a:p>
            <a:r>
              <a:rPr lang="en-US" sz="2000" dirty="0" smtClean="0">
                <a:latin typeface="Consolas" pitchFamily="49" charset="0"/>
              </a:rPr>
              <a:t>2005    17631</a:t>
            </a:r>
          </a:p>
          <a:p>
            <a:r>
              <a:rPr lang="en-US" sz="2000" dirty="0" smtClean="0">
                <a:latin typeface="Consolas" pitchFamily="49" charset="0"/>
              </a:rPr>
              <a:t>Name: QUANTITYORDERED, </a:t>
            </a:r>
            <a:r>
              <a:rPr lang="en-US" sz="2000" dirty="0" err="1" smtClean="0">
                <a:latin typeface="Consolas" pitchFamily="49" charset="0"/>
              </a:rPr>
              <a:t>dtype</a:t>
            </a:r>
            <a:r>
              <a:rPr lang="en-US" sz="2000" dirty="0" smtClean="0">
                <a:latin typeface="Consolas" pitchFamily="49" charset="0"/>
              </a:rPr>
              <a:t>: int64</a:t>
            </a:r>
          </a:p>
          <a:p>
            <a:r>
              <a:rPr lang="en-US" sz="2000" dirty="0" smtClean="0">
                <a:latin typeface="Consolas" pitchFamily="49" charset="0"/>
              </a:rPr>
              <a:t>YEAR_ID</a:t>
            </a:r>
          </a:p>
          <a:p>
            <a:r>
              <a:rPr lang="en-US" sz="2000" dirty="0" smtClean="0">
                <a:latin typeface="Consolas" pitchFamily="49" charset="0"/>
              </a:rPr>
              <a:t>2003    34.612000</a:t>
            </a:r>
          </a:p>
          <a:p>
            <a:r>
              <a:rPr lang="en-US" sz="2000" dirty="0" smtClean="0">
                <a:latin typeface="Consolas" pitchFamily="49" charset="0"/>
              </a:rPr>
              <a:t>2004    34.813383</a:t>
            </a:r>
          </a:p>
          <a:p>
            <a:r>
              <a:rPr lang="en-US" sz="2000" dirty="0" smtClean="0">
                <a:latin typeface="Consolas" pitchFamily="49" charset="0"/>
              </a:rPr>
              <a:t>2005    36.884937</a:t>
            </a:r>
          </a:p>
          <a:p>
            <a:r>
              <a:rPr lang="en-US" sz="2000" dirty="0" smtClean="0">
                <a:latin typeface="Consolas" pitchFamily="49" charset="0"/>
              </a:rPr>
              <a:t>Name: QUANTITYORDERED, </a:t>
            </a:r>
            <a:r>
              <a:rPr lang="en-US" sz="2000" dirty="0" err="1" smtClean="0">
                <a:latin typeface="Consolas" pitchFamily="49" charset="0"/>
              </a:rPr>
              <a:t>dtype</a:t>
            </a:r>
            <a:r>
              <a:rPr lang="en-US" sz="2000" dirty="0" smtClean="0">
                <a:latin typeface="Consolas" pitchFamily="49" charset="0"/>
              </a:rPr>
              <a:t>: float64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924675" y="762000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errors using “with”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possible that we may have typo in the filename or file we specified is moved/deleted, in such cases there will be an error while running the file.</a:t>
            </a:r>
          </a:p>
          <a:p>
            <a:r>
              <a:rPr lang="en-IN" dirty="0" smtClean="0"/>
              <a:t>To handle such situations we can use new syntax of opening the file using </a:t>
            </a:r>
            <a:r>
              <a:rPr lang="en-IN" b="1" dirty="0" smtClean="0"/>
              <a:t>with</a:t>
            </a:r>
            <a:r>
              <a:rPr lang="en-IN" dirty="0" smtClean="0"/>
              <a:t> keyword.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When we open file using with we </a:t>
            </a:r>
            <a:r>
              <a:rPr lang="en-IN" b="1" dirty="0" smtClean="0"/>
              <a:t>need</a:t>
            </a:r>
            <a:r>
              <a:rPr lang="en-IN" dirty="0" smtClean="0"/>
              <a:t> </a:t>
            </a:r>
            <a:r>
              <a:rPr lang="en-IN" b="1" dirty="0" smtClean="0"/>
              <a:t>not</a:t>
            </a:r>
            <a:r>
              <a:rPr lang="en-IN" dirty="0" smtClean="0"/>
              <a:t> to </a:t>
            </a:r>
            <a:r>
              <a:rPr lang="en-IN" b="1" dirty="0" smtClean="0"/>
              <a:t>close</a:t>
            </a:r>
            <a:r>
              <a:rPr lang="en-IN" dirty="0" smtClean="0"/>
              <a:t> the file.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513368"/>
            <a:ext cx="40384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open(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'college.txt'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f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data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f.read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print(data)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513368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18418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fileusingwith.py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Groupby</a:t>
            </a:r>
            <a:r>
              <a:rPr lang="en-IN" dirty="0" smtClean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 Describe details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473999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dfIPL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'IPLDataSet.csv'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print(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</a:rPr>
              <a:t>dfIPL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</a:rPr>
              <a:t>groupby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'Year'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describe()[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'Points'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])</a:t>
            </a:r>
            <a:endParaRPr lang="en-US" sz="2000" dirty="0" smtClean="0">
              <a:solidFill>
                <a:srgbClr val="D84315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dfGroupDesc.py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876925" y="1076670"/>
            <a:ext cx="611505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	count	mean	std	min	</a:t>
            </a:r>
          </a:p>
          <a:p>
            <a:r>
              <a:rPr lang="en-US" sz="2000" dirty="0" smtClean="0">
                <a:latin typeface="Consolas" pitchFamily="49" charset="0"/>
              </a:rPr>
              <a:t>	25%	50%	75%	max</a:t>
            </a:r>
          </a:p>
          <a:p>
            <a:r>
              <a:rPr lang="en-US" sz="2000" dirty="0" smtClean="0">
                <a:latin typeface="Consolas" pitchFamily="49" charset="0"/>
              </a:rPr>
              <a:t>Year								</a:t>
            </a:r>
          </a:p>
          <a:p>
            <a:r>
              <a:rPr lang="en-US" sz="2000" dirty="0" smtClean="0">
                <a:latin typeface="Consolas" pitchFamily="49" charset="0"/>
              </a:rPr>
              <a:t>2014	4.0	795.25	87.439026	701.0	731.0	802.0	866.25	876.0</a:t>
            </a:r>
          </a:p>
          <a:p>
            <a:r>
              <a:rPr lang="en-US" sz="2000" dirty="0" smtClean="0">
                <a:latin typeface="Consolas" pitchFamily="49" charset="0"/>
              </a:rPr>
              <a:t>2015	4.0	769.50	65.035888	673.0	760.0	796.5	806.00	812.0</a:t>
            </a:r>
          </a:p>
          <a:p>
            <a:r>
              <a:rPr lang="en-US" sz="2000" dirty="0" smtClean="0">
                <a:latin typeface="Consolas" pitchFamily="49" charset="0"/>
              </a:rPr>
              <a:t>2016	2.0	725.00	43.840620	694.0	709.5	725.0	740.50	756.0</a:t>
            </a:r>
          </a:p>
          <a:p>
            <a:r>
              <a:rPr lang="en-US" sz="2000" dirty="0" smtClean="0">
                <a:latin typeface="Consolas" pitchFamily="49" charset="0"/>
              </a:rPr>
              <a:t>2017	2.0	739.00	69.296465	690.0	714.5	739.0	763.50	788.0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95975" y="762000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Concatenation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Concatenation basically glues together </a:t>
            </a:r>
            <a:r>
              <a:rPr lang="en-US" dirty="0" err="1" smtClean="0"/>
              <a:t>DataFrames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Keep in mind that dimensions should match along the axis you are concatenating on. </a:t>
            </a:r>
          </a:p>
          <a:p>
            <a:r>
              <a:rPr lang="en-US" dirty="0" smtClean="0"/>
              <a:t>You can use </a:t>
            </a:r>
            <a:r>
              <a:rPr lang="en-US" b="1" dirty="0" err="1" smtClean="0"/>
              <a:t>pd.concat</a:t>
            </a:r>
            <a:r>
              <a:rPr lang="en-US" dirty="0" smtClean="0"/>
              <a:t> and pass in a list of </a:t>
            </a:r>
            <a:r>
              <a:rPr lang="en-US" dirty="0" err="1" smtClean="0"/>
              <a:t>DataFrames</a:t>
            </a:r>
            <a:r>
              <a:rPr lang="en-US" dirty="0" smtClean="0"/>
              <a:t> to concatenate together: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: We can use </a:t>
            </a:r>
            <a:r>
              <a:rPr lang="en-US" dirty="0" smtClean="0">
                <a:latin typeface="Consolas" pitchFamily="49" charset="0"/>
              </a:rPr>
              <a:t>axis=1</a:t>
            </a:r>
            <a:r>
              <a:rPr lang="en-US" dirty="0" smtClean="0"/>
              <a:t> parameter to </a:t>
            </a:r>
            <a:r>
              <a:rPr lang="en-US" dirty="0" err="1" smtClean="0"/>
              <a:t>concat</a:t>
            </a:r>
            <a:r>
              <a:rPr lang="en-US" dirty="0" smtClean="0"/>
              <a:t> columns.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2493705"/>
            <a:ext cx="666404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dfCX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CX_Marks.csv'</a:t>
            </a:r>
            <a:r>
              <a:rPr lang="en-US" sz="2000" dirty="0" err="1" smtClean="0">
                <a:latin typeface="Consolas" pitchFamily="49" charset="0"/>
              </a:rPr>
              <a:t>,index_col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dfCY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CY_Marks.csv'</a:t>
            </a:r>
            <a:r>
              <a:rPr lang="en-US" sz="2000" dirty="0" err="1" smtClean="0">
                <a:latin typeface="Consolas" pitchFamily="49" charset="0"/>
              </a:rPr>
              <a:t>,index_col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dfCZ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CZ_Marks.csv'</a:t>
            </a:r>
            <a:r>
              <a:rPr lang="en-US" sz="2000" dirty="0" err="1" smtClean="0">
                <a:latin typeface="Consolas" pitchFamily="49" charset="0"/>
              </a:rPr>
              <a:t>,index_col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latin typeface="Consolas" pitchFamily="49" charset="0"/>
              </a:rPr>
              <a:t>dfAllStudent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concat</a:t>
            </a:r>
            <a:r>
              <a:rPr lang="en-US" sz="2000" dirty="0" smtClean="0">
                <a:latin typeface="Consolas" pitchFamily="49" charset="0"/>
              </a:rPr>
              <a:t>([</a:t>
            </a:r>
            <a:r>
              <a:rPr lang="en-US" sz="2000" dirty="0" err="1" smtClean="0">
                <a:latin typeface="Consolas" pitchFamily="49" charset="0"/>
              </a:rPr>
              <a:t>dfCX,dfCY,dfCZ</a:t>
            </a:r>
            <a:r>
              <a:rPr lang="en-US" sz="2000" dirty="0" smtClean="0">
                <a:latin typeface="Consolas" pitchFamily="49" charset="0"/>
              </a:rPr>
              <a:t>])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dfAllStudent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2493705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21645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dfConcat.py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81899" y="2457795"/>
            <a:ext cx="4410075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     PDS  </a:t>
            </a:r>
            <a:r>
              <a:rPr lang="en-US" sz="2000" dirty="0" err="1" smtClean="0">
                <a:latin typeface="Consolas" pitchFamily="49" charset="0"/>
              </a:rPr>
              <a:t>Algo</a:t>
            </a:r>
            <a:r>
              <a:rPr lang="en-US" sz="2000" dirty="0" smtClean="0">
                <a:latin typeface="Consolas" pitchFamily="49" charset="0"/>
              </a:rPr>
              <a:t>  SE</a:t>
            </a:r>
          </a:p>
          <a:p>
            <a:r>
              <a:rPr lang="en-US" sz="2000" dirty="0" smtClean="0">
                <a:latin typeface="Consolas" pitchFamily="49" charset="0"/>
              </a:rPr>
              <a:t>101   50    55  60</a:t>
            </a:r>
          </a:p>
          <a:p>
            <a:r>
              <a:rPr lang="en-US" sz="2000" dirty="0" smtClean="0">
                <a:latin typeface="Consolas" pitchFamily="49" charset="0"/>
              </a:rPr>
              <a:t>102   70    80  61</a:t>
            </a:r>
          </a:p>
          <a:p>
            <a:r>
              <a:rPr lang="en-US" sz="2000" dirty="0" smtClean="0">
                <a:latin typeface="Consolas" pitchFamily="49" charset="0"/>
              </a:rPr>
              <a:t>103   55    89  70</a:t>
            </a:r>
          </a:p>
          <a:p>
            <a:r>
              <a:rPr lang="en-US" sz="2000" dirty="0" smtClean="0">
                <a:latin typeface="Consolas" pitchFamily="49" charset="0"/>
              </a:rPr>
              <a:t>104   58    96  85</a:t>
            </a:r>
          </a:p>
          <a:p>
            <a:r>
              <a:rPr lang="en-US" sz="2000" dirty="0" smtClean="0">
                <a:latin typeface="Consolas" pitchFamily="49" charset="0"/>
              </a:rPr>
              <a:t>201   77    96  63</a:t>
            </a:r>
          </a:p>
          <a:p>
            <a:r>
              <a:rPr lang="en-US" sz="2000" dirty="0" smtClean="0">
                <a:latin typeface="Consolas" pitchFamily="49" charset="0"/>
              </a:rPr>
              <a:t>202   44    78  32</a:t>
            </a:r>
          </a:p>
          <a:p>
            <a:r>
              <a:rPr lang="en-US" sz="2000" dirty="0" smtClean="0">
                <a:latin typeface="Consolas" pitchFamily="49" charset="0"/>
              </a:rPr>
              <a:t>203   55    85  21</a:t>
            </a:r>
          </a:p>
          <a:p>
            <a:r>
              <a:rPr lang="en-US" sz="2000" dirty="0" smtClean="0">
                <a:latin typeface="Consolas" pitchFamily="49" charset="0"/>
              </a:rPr>
              <a:t>204   69    66  54</a:t>
            </a:r>
          </a:p>
          <a:p>
            <a:r>
              <a:rPr lang="en-US" sz="2000" dirty="0" smtClean="0">
                <a:latin typeface="Consolas" pitchFamily="49" charset="0"/>
              </a:rPr>
              <a:t>301   11    75  88</a:t>
            </a:r>
          </a:p>
          <a:p>
            <a:r>
              <a:rPr lang="en-US" sz="2000" dirty="0" smtClean="0">
                <a:latin typeface="Consolas" pitchFamily="49" charset="0"/>
              </a:rPr>
              <a:t>302   22    48  77</a:t>
            </a:r>
          </a:p>
          <a:p>
            <a:r>
              <a:rPr lang="en-US" sz="2000" dirty="0" smtClean="0">
                <a:latin typeface="Consolas" pitchFamily="49" charset="0"/>
              </a:rPr>
              <a:t>303   33    59  68</a:t>
            </a:r>
          </a:p>
          <a:p>
            <a:r>
              <a:rPr lang="en-US" sz="2000" dirty="0" smtClean="0">
                <a:latin typeface="Consolas" pitchFamily="49" charset="0"/>
              </a:rPr>
              <a:t>304   44    55  62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591425" y="214312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 </a:t>
            </a:r>
            <a:r>
              <a:rPr lang="en-IN" smtClean="0"/>
              <a:t>in Pandas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df.join</a:t>
            </a:r>
            <a:r>
              <a:rPr lang="en-US" dirty="0" smtClean="0">
                <a:latin typeface="Consolas" pitchFamily="49" charset="0"/>
              </a:rPr>
              <a:t>()</a:t>
            </a:r>
            <a:r>
              <a:rPr lang="en-US" dirty="0" smtClean="0"/>
              <a:t> method will efficiently join multiple </a:t>
            </a:r>
            <a:r>
              <a:rPr lang="en-US" dirty="0" err="1" smtClean="0"/>
              <a:t>DataFrame</a:t>
            </a:r>
            <a:r>
              <a:rPr lang="en-US" dirty="0" smtClean="0"/>
              <a:t> objects by </a:t>
            </a:r>
            <a:r>
              <a:rPr lang="en-US" b="1" dirty="0" smtClean="0"/>
              <a:t>index</a:t>
            </a:r>
            <a:r>
              <a:rPr lang="en-US" dirty="0" smtClean="0"/>
              <a:t>(or column specified)</a:t>
            </a:r>
            <a:r>
              <a:rPr lang="en-US" b="1" dirty="0" smtClean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of important </a:t>
            </a:r>
            <a:r>
              <a:rPr lang="en-US" b="1" dirty="0" smtClean="0"/>
              <a:t>Parameters :</a:t>
            </a:r>
          </a:p>
          <a:p>
            <a:pPr lvl="1"/>
            <a:r>
              <a:rPr lang="en-US" b="1" dirty="0" err="1" smtClean="0"/>
              <a:t>dfOther</a:t>
            </a:r>
            <a:r>
              <a:rPr lang="en-US" b="1" dirty="0" smtClean="0"/>
              <a:t> : </a:t>
            </a:r>
            <a:r>
              <a:rPr lang="en-US" dirty="0" smtClean="0"/>
              <a:t>Right Data Frame</a:t>
            </a:r>
          </a:p>
          <a:p>
            <a:pPr lvl="1"/>
            <a:r>
              <a:rPr lang="en-US" b="1" dirty="0" smtClean="0"/>
              <a:t>on </a:t>
            </a:r>
            <a:r>
              <a:rPr lang="en-US" dirty="0" smtClean="0"/>
              <a:t>(Not recommended) </a:t>
            </a:r>
            <a:r>
              <a:rPr lang="en-US" b="1" dirty="0" smtClean="0"/>
              <a:t>: </a:t>
            </a:r>
            <a:r>
              <a:rPr lang="en-US" dirty="0" smtClean="0"/>
              <a:t>specify the column on which we want to join (Default is index)</a:t>
            </a:r>
            <a:endParaRPr lang="en-US" b="1" dirty="0" smtClean="0"/>
          </a:p>
          <a:p>
            <a:pPr lvl="1"/>
            <a:r>
              <a:rPr lang="en-US" b="1" dirty="0" smtClean="0"/>
              <a:t>how : </a:t>
            </a:r>
            <a:r>
              <a:rPr lang="en-US" dirty="0" smtClean="0"/>
              <a:t>How to handle the operation of the two objects.</a:t>
            </a:r>
          </a:p>
          <a:p>
            <a:pPr lvl="2"/>
            <a:r>
              <a:rPr lang="en-US" b="1" dirty="0" smtClean="0"/>
              <a:t>left</a:t>
            </a:r>
            <a:r>
              <a:rPr lang="en-US" dirty="0" smtClean="0"/>
              <a:t>: use calling frame’s index </a:t>
            </a:r>
            <a:r>
              <a:rPr lang="en-US" i="1" dirty="0" smtClean="0"/>
              <a:t>(Default).</a:t>
            </a:r>
          </a:p>
          <a:p>
            <a:pPr lvl="2"/>
            <a:r>
              <a:rPr lang="en-US" b="1" dirty="0" smtClean="0"/>
              <a:t>right</a:t>
            </a:r>
            <a:r>
              <a:rPr lang="en-US" dirty="0" smtClean="0"/>
              <a:t>: use </a:t>
            </a:r>
            <a:r>
              <a:rPr lang="en-US" dirty="0" err="1" smtClean="0"/>
              <a:t>dfOther</a:t>
            </a:r>
            <a:r>
              <a:rPr lang="en-US" dirty="0" smtClean="0"/>
              <a:t> index.</a:t>
            </a:r>
          </a:p>
          <a:p>
            <a:pPr lvl="2"/>
            <a:r>
              <a:rPr lang="en-US" b="1" dirty="0" smtClean="0"/>
              <a:t>outer</a:t>
            </a:r>
            <a:r>
              <a:rPr lang="en-US" dirty="0" smtClean="0"/>
              <a:t>: form union of calling frame’s index with other’s index (or column if on is specified), and sort it. lexicographically.</a:t>
            </a:r>
          </a:p>
          <a:p>
            <a:pPr lvl="2"/>
            <a:r>
              <a:rPr lang="en-US" b="1" dirty="0" smtClean="0"/>
              <a:t>inner</a:t>
            </a:r>
            <a:r>
              <a:rPr lang="en-US" dirty="0" smtClean="0"/>
              <a:t>: form intersection of calling frame’s index (or column if on is specified) with other’s index, preserving the order of the calling’s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IN" dirty="0" smtClean="0"/>
              <a:t>Join in Pandas (Example)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1442" y="1293555"/>
            <a:ext cx="621513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dfINS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INS_Marks.csv'</a:t>
            </a:r>
            <a:r>
              <a:rPr lang="en-US" sz="2000" dirty="0" err="1" smtClean="0">
                <a:latin typeface="Consolas" pitchFamily="49" charset="0"/>
              </a:rPr>
              <a:t>,index_col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</a:rPr>
              <a:t>dfLeftJoin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</a:rPr>
              <a:t>allStudent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</a:rPr>
              <a:t>join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</a:rPr>
              <a:t>dfINS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</a:rPr>
              <a:t>dfLeftJoin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</a:rPr>
              <a:t>dfRightJoin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</a:rPr>
              <a:t>allStudent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</a:rPr>
              <a:t>join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</a:rPr>
              <a:t>dfINS,how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'right'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</a:rPr>
              <a:t>dfRightJoin</a:t>
            </a:r>
            <a:r>
              <a:rPr lang="en-US" sz="2000" dirty="0" smtClean="0">
                <a:latin typeface="Consolas" pitchFamily="49" charset="0"/>
              </a:rPr>
              <a:t>)</a:t>
            </a:r>
            <a:endParaRPr lang="en-US" sz="2000" dirty="0" smtClean="0">
              <a:solidFill>
                <a:srgbClr val="303F9F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171451" y="1293555"/>
            <a:ext cx="506804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171449" y="964371"/>
            <a:ext cx="180299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dfJoin.py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667875" y="1257645"/>
            <a:ext cx="2524125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      PDS  </a:t>
            </a:r>
            <a:r>
              <a:rPr lang="en-US" sz="2000" dirty="0" err="1" smtClean="0"/>
              <a:t>Algo</a:t>
            </a:r>
            <a:r>
              <a:rPr lang="en-US" sz="2000" dirty="0" smtClean="0"/>
              <a:t>  SE  INS</a:t>
            </a:r>
          </a:p>
          <a:p>
            <a:r>
              <a:rPr lang="en-US" sz="2000" dirty="0" smtClean="0"/>
              <a:t>301   11    75  88   11</a:t>
            </a:r>
          </a:p>
          <a:p>
            <a:r>
              <a:rPr lang="en-US" sz="2000" dirty="0" smtClean="0"/>
              <a:t>302   22    48  77   22</a:t>
            </a:r>
          </a:p>
          <a:p>
            <a:r>
              <a:rPr lang="en-US" sz="2000" dirty="0" smtClean="0"/>
              <a:t>303   33    59  68   33</a:t>
            </a:r>
          </a:p>
          <a:p>
            <a:r>
              <a:rPr lang="en-US" sz="2000" dirty="0" smtClean="0"/>
              <a:t>304   44    55  62   44</a:t>
            </a:r>
          </a:p>
          <a:p>
            <a:r>
              <a:rPr lang="en-US" sz="2000" dirty="0" smtClean="0"/>
              <a:t>101   50    55  60   55</a:t>
            </a:r>
          </a:p>
          <a:p>
            <a:r>
              <a:rPr lang="en-US" sz="2000" dirty="0" smtClean="0"/>
              <a:t>102   70    80  61   66</a:t>
            </a:r>
          </a:p>
          <a:p>
            <a:r>
              <a:rPr lang="en-US" sz="2000" dirty="0" smtClean="0"/>
              <a:t>103   55    89  70   77</a:t>
            </a:r>
          </a:p>
          <a:p>
            <a:r>
              <a:rPr lang="en-US" sz="2000" dirty="0" smtClean="0"/>
              <a:t>104   58    96  85   88</a:t>
            </a:r>
          </a:p>
          <a:p>
            <a:r>
              <a:rPr lang="en-US" sz="2000" dirty="0" smtClean="0"/>
              <a:t>201   77    96  63   66</a:t>
            </a:r>
          </a:p>
          <a:p>
            <a:r>
              <a:rPr lang="en-US" sz="2000" dirty="0" smtClean="0"/>
              <a:t>203   55    85  21   78</a:t>
            </a:r>
          </a:p>
          <a:p>
            <a:r>
              <a:rPr lang="en-US" sz="2000" dirty="0" smtClean="0"/>
              <a:t>204   69    66  54   85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9677400" y="94297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 - 2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19925" y="1257645"/>
            <a:ext cx="2524125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      PDS  </a:t>
            </a:r>
            <a:r>
              <a:rPr lang="en-US" sz="2000" dirty="0" err="1" smtClean="0"/>
              <a:t>Algo</a:t>
            </a:r>
            <a:r>
              <a:rPr lang="en-US" sz="2000" dirty="0" smtClean="0"/>
              <a:t>  SE   INS</a:t>
            </a:r>
          </a:p>
          <a:p>
            <a:r>
              <a:rPr lang="en-US" sz="2000" dirty="0" smtClean="0"/>
              <a:t>101   50    55  60  55.0</a:t>
            </a:r>
          </a:p>
          <a:p>
            <a:r>
              <a:rPr lang="en-US" sz="2000" dirty="0" smtClean="0"/>
              <a:t>102   70    80  61  66.0</a:t>
            </a:r>
          </a:p>
          <a:p>
            <a:r>
              <a:rPr lang="en-US" sz="2000" dirty="0" smtClean="0"/>
              <a:t>103   55    89  70  77.0</a:t>
            </a:r>
          </a:p>
          <a:p>
            <a:r>
              <a:rPr lang="en-US" sz="2000" dirty="0" smtClean="0"/>
              <a:t>104   58    96  85  88.0</a:t>
            </a:r>
          </a:p>
          <a:p>
            <a:r>
              <a:rPr lang="en-US" sz="2000" dirty="0" smtClean="0"/>
              <a:t>201   77    96  63  66.0</a:t>
            </a:r>
          </a:p>
          <a:p>
            <a:r>
              <a:rPr lang="en-US" sz="2000" dirty="0" smtClean="0"/>
              <a:t>202   44    78  32   </a:t>
            </a:r>
            <a:r>
              <a:rPr lang="en-US" sz="2000" dirty="0" err="1" smtClean="0"/>
              <a:t>NaN</a:t>
            </a:r>
            <a:endParaRPr lang="en-US" sz="2000" dirty="0" smtClean="0"/>
          </a:p>
          <a:p>
            <a:r>
              <a:rPr lang="en-US" sz="2000" dirty="0" smtClean="0"/>
              <a:t>203   55    85  21  78.0</a:t>
            </a:r>
          </a:p>
          <a:p>
            <a:r>
              <a:rPr lang="en-US" sz="2000" dirty="0" smtClean="0"/>
              <a:t>204   69    66  54  85.0</a:t>
            </a:r>
          </a:p>
          <a:p>
            <a:r>
              <a:rPr lang="en-US" sz="2000" dirty="0" smtClean="0"/>
              <a:t>301   11    75  88  11.0</a:t>
            </a:r>
          </a:p>
          <a:p>
            <a:r>
              <a:rPr lang="en-US" sz="2000" dirty="0" smtClean="0"/>
              <a:t>302   22    48  77  22.0</a:t>
            </a:r>
          </a:p>
          <a:p>
            <a:r>
              <a:rPr lang="en-US" sz="2000" dirty="0" smtClean="0"/>
              <a:t>303   33    59  68  33.0</a:t>
            </a:r>
          </a:p>
          <a:p>
            <a:r>
              <a:rPr lang="en-US" sz="2000" dirty="0" smtClean="0"/>
              <a:t>304   44    55  62  44.0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29450" y="94297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 - 1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14" grpId="0" build="p" animBg="1"/>
      <p:bldP spid="1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DataFrame</a:t>
            </a:r>
            <a:r>
              <a:rPr lang="en-US" dirty="0" smtClean="0"/>
              <a:t> or named Series objects with a database-style join.</a:t>
            </a:r>
          </a:p>
          <a:p>
            <a:r>
              <a:rPr lang="en-US" dirty="0" smtClean="0"/>
              <a:t>Similar to join method, but used when we want to join/merge with the columns instead of index.</a:t>
            </a:r>
          </a:p>
          <a:p>
            <a:r>
              <a:rPr lang="en-US" dirty="0" smtClean="0"/>
              <a:t>some of important </a:t>
            </a:r>
            <a:r>
              <a:rPr lang="en-US" b="1" dirty="0" smtClean="0"/>
              <a:t>Parameters :</a:t>
            </a:r>
          </a:p>
          <a:p>
            <a:pPr lvl="1"/>
            <a:r>
              <a:rPr lang="en-US" b="1" dirty="0" err="1" smtClean="0"/>
              <a:t>dfOther</a:t>
            </a:r>
            <a:r>
              <a:rPr lang="en-US" b="1" dirty="0" smtClean="0"/>
              <a:t> : </a:t>
            </a:r>
            <a:r>
              <a:rPr lang="en-US" dirty="0" smtClean="0"/>
              <a:t>Right Data Frame</a:t>
            </a:r>
          </a:p>
          <a:p>
            <a:pPr lvl="1"/>
            <a:r>
              <a:rPr lang="en-US" b="1" dirty="0" smtClean="0"/>
              <a:t>on : </a:t>
            </a:r>
            <a:r>
              <a:rPr lang="en-US" dirty="0" smtClean="0"/>
              <a:t>specify the column on which we want to join (Default is index)</a:t>
            </a:r>
          </a:p>
          <a:p>
            <a:pPr lvl="1"/>
            <a:r>
              <a:rPr lang="en-US" b="1" dirty="0" err="1" smtClean="0"/>
              <a:t>left</a:t>
            </a:r>
            <a:r>
              <a:rPr lang="en-US" b="1" dirty="0" err="1" smtClean="0">
                <a:latin typeface="Consolas" pitchFamily="49" charset="0"/>
              </a:rPr>
              <a:t>_</a:t>
            </a:r>
            <a:r>
              <a:rPr lang="en-US" b="1" dirty="0" err="1" smtClean="0"/>
              <a:t>on</a:t>
            </a:r>
            <a:r>
              <a:rPr lang="en-US" b="1" dirty="0" smtClean="0"/>
              <a:t> :</a:t>
            </a:r>
            <a:r>
              <a:rPr lang="en-US" dirty="0" smtClean="0"/>
              <a:t> specify the column of left </a:t>
            </a:r>
            <a:r>
              <a:rPr lang="en-US" dirty="0" err="1" smtClean="0"/>
              <a:t>Dataframe</a:t>
            </a:r>
            <a:endParaRPr lang="en-US" b="1" dirty="0" smtClean="0"/>
          </a:p>
          <a:p>
            <a:pPr lvl="1"/>
            <a:r>
              <a:rPr lang="en-US" b="1" dirty="0" err="1" smtClean="0"/>
              <a:t>right</a:t>
            </a:r>
            <a:r>
              <a:rPr lang="en-US" b="1" dirty="0" err="1" smtClean="0">
                <a:latin typeface="Consolas" pitchFamily="49" charset="0"/>
              </a:rPr>
              <a:t>_</a:t>
            </a:r>
            <a:r>
              <a:rPr lang="en-US" b="1" dirty="0" err="1" smtClean="0"/>
              <a:t>on</a:t>
            </a:r>
            <a:r>
              <a:rPr lang="en-US" b="1" dirty="0" smtClean="0"/>
              <a:t> : </a:t>
            </a:r>
            <a:r>
              <a:rPr lang="en-US" dirty="0" smtClean="0"/>
              <a:t>specify the column of right </a:t>
            </a:r>
            <a:r>
              <a:rPr lang="en-US" dirty="0" err="1" smtClean="0"/>
              <a:t>Dataframe</a:t>
            </a:r>
            <a:endParaRPr lang="en-US" b="1" dirty="0" smtClean="0"/>
          </a:p>
          <a:p>
            <a:pPr lvl="1"/>
            <a:r>
              <a:rPr lang="en-US" b="1" dirty="0" smtClean="0"/>
              <a:t>how : </a:t>
            </a:r>
            <a:r>
              <a:rPr lang="en-US" dirty="0" smtClean="0"/>
              <a:t>How to handle the operation of the two objects.</a:t>
            </a:r>
          </a:p>
          <a:p>
            <a:pPr lvl="2"/>
            <a:r>
              <a:rPr lang="en-US" b="1" dirty="0" smtClean="0"/>
              <a:t>left</a:t>
            </a:r>
            <a:r>
              <a:rPr lang="en-US" dirty="0" smtClean="0"/>
              <a:t>: use calling frame’s index </a:t>
            </a:r>
            <a:r>
              <a:rPr lang="en-US" i="1" dirty="0" smtClean="0"/>
              <a:t>(Default).</a:t>
            </a:r>
          </a:p>
          <a:p>
            <a:pPr lvl="2"/>
            <a:r>
              <a:rPr lang="en-US" b="1" dirty="0" smtClean="0"/>
              <a:t>right</a:t>
            </a:r>
            <a:r>
              <a:rPr lang="en-US" dirty="0" smtClean="0"/>
              <a:t>: use </a:t>
            </a:r>
            <a:r>
              <a:rPr lang="en-US" dirty="0" err="1" smtClean="0"/>
              <a:t>dfOther</a:t>
            </a:r>
            <a:r>
              <a:rPr lang="en-US" dirty="0" smtClean="0"/>
              <a:t> index.</a:t>
            </a:r>
          </a:p>
          <a:p>
            <a:pPr lvl="2"/>
            <a:r>
              <a:rPr lang="en-US" b="1" dirty="0" smtClean="0"/>
              <a:t>outer</a:t>
            </a:r>
            <a:r>
              <a:rPr lang="en-US" dirty="0" smtClean="0"/>
              <a:t>: form union of calling frame’s index with other’s index (or column if on is specified), and sort it. lexicographically.</a:t>
            </a:r>
          </a:p>
          <a:p>
            <a:pPr lvl="2"/>
            <a:r>
              <a:rPr lang="en-US" b="1" dirty="0" smtClean="0"/>
              <a:t>inner</a:t>
            </a:r>
            <a:r>
              <a:rPr lang="en-US" dirty="0" smtClean="0"/>
              <a:t>: form intersection of calling frame’s index (or column if on is specified) with other’s index, preserving the order of the calling’s one.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Merge in Pandas (Example)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1442" y="1293555"/>
            <a:ext cx="6215133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m1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'Merge1.csv'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(m1)</a:t>
            </a:r>
          </a:p>
          <a:p>
            <a:r>
              <a:rPr lang="en-US" sz="2000" dirty="0" smtClean="0">
                <a:latin typeface="Consolas" pitchFamily="49" charset="0"/>
              </a:rPr>
              <a:t>m2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'Merge2.csv'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(m2)</a:t>
            </a:r>
          </a:p>
          <a:p>
            <a:r>
              <a:rPr lang="en-US" sz="2000" dirty="0" smtClean="0">
                <a:latin typeface="Consolas" pitchFamily="49" charset="0"/>
              </a:rPr>
              <a:t>m3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m1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</a:rPr>
              <a:t>merge(m2,on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EnNo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) 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(m3)</a:t>
            </a:r>
            <a:endParaRPr lang="en-US" sz="2000" dirty="0" smtClean="0">
              <a:solidFill>
                <a:srgbClr val="303F9F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171451" y="1293555"/>
            <a:ext cx="50680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171449" y="964371"/>
            <a:ext cx="180299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dfMerge.py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019925" y="1257645"/>
            <a:ext cx="50292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Consolas" pitchFamily="49" charset="0"/>
              </a:rPr>
              <a:t>   </a:t>
            </a:r>
            <a:r>
              <a:rPr lang="en-IN" sz="2000" dirty="0" err="1" smtClean="0">
                <a:latin typeface="Consolas" pitchFamily="49" charset="0"/>
              </a:rPr>
              <a:t>RollNo</a:t>
            </a:r>
            <a:r>
              <a:rPr lang="en-IN" sz="2000" dirty="0" smtClean="0">
                <a:latin typeface="Consolas" pitchFamily="49" charset="0"/>
              </a:rPr>
              <a:t>      </a:t>
            </a:r>
            <a:r>
              <a:rPr lang="en-IN" sz="2000" dirty="0" err="1" smtClean="0">
                <a:latin typeface="Consolas" pitchFamily="49" charset="0"/>
              </a:rPr>
              <a:t>EnNo</a:t>
            </a:r>
            <a:r>
              <a:rPr lang="en-IN" sz="2000" dirty="0" smtClean="0">
                <a:latin typeface="Consolas" pitchFamily="49" charset="0"/>
              </a:rPr>
              <a:t> Name</a:t>
            </a:r>
          </a:p>
          <a:p>
            <a:r>
              <a:rPr lang="en-IN" sz="2000" dirty="0" smtClean="0">
                <a:latin typeface="Consolas" pitchFamily="49" charset="0"/>
              </a:rPr>
              <a:t>0     101  11112222  </a:t>
            </a:r>
            <a:r>
              <a:rPr lang="en-IN" sz="2000" dirty="0" err="1" smtClean="0">
                <a:latin typeface="Consolas" pitchFamily="49" charset="0"/>
              </a:rPr>
              <a:t>Abc</a:t>
            </a:r>
            <a:endParaRPr lang="en-IN" sz="2000" dirty="0" smtClean="0">
              <a:latin typeface="Consolas" pitchFamily="49" charset="0"/>
            </a:endParaRPr>
          </a:p>
          <a:p>
            <a:r>
              <a:rPr lang="en-IN" sz="2000" dirty="0" smtClean="0">
                <a:latin typeface="Consolas" pitchFamily="49" charset="0"/>
              </a:rPr>
              <a:t>1     102  11113333  Xyz</a:t>
            </a:r>
          </a:p>
          <a:p>
            <a:r>
              <a:rPr lang="en-IN" sz="2000" dirty="0" smtClean="0">
                <a:latin typeface="Consolas" pitchFamily="49" charset="0"/>
              </a:rPr>
              <a:t>2     103  22224444  Def</a:t>
            </a:r>
          </a:p>
          <a:p>
            <a:endParaRPr lang="en-IN" sz="2000" dirty="0" smtClean="0">
              <a:latin typeface="Consolas" pitchFamily="49" charset="0"/>
            </a:endParaRPr>
          </a:p>
          <a:p>
            <a:r>
              <a:rPr lang="en-IN" sz="2000" dirty="0" smtClean="0">
                <a:latin typeface="Consolas" pitchFamily="49" charset="0"/>
              </a:rPr>
              <a:t>       </a:t>
            </a:r>
            <a:r>
              <a:rPr lang="en-IN" sz="2000" dirty="0" err="1" smtClean="0">
                <a:latin typeface="Consolas" pitchFamily="49" charset="0"/>
              </a:rPr>
              <a:t>EnNo</a:t>
            </a:r>
            <a:r>
              <a:rPr lang="en-IN" sz="2000" dirty="0" smtClean="0">
                <a:latin typeface="Consolas" pitchFamily="49" charset="0"/>
              </a:rPr>
              <a:t>  PDS  INS</a:t>
            </a:r>
          </a:p>
          <a:p>
            <a:r>
              <a:rPr lang="en-IN" sz="2000" dirty="0" smtClean="0">
                <a:latin typeface="Consolas" pitchFamily="49" charset="0"/>
              </a:rPr>
              <a:t>0  11112222   50   60</a:t>
            </a:r>
          </a:p>
          <a:p>
            <a:pPr marL="457200" indent="-457200">
              <a:buAutoNum type="arabicPlain"/>
            </a:pPr>
            <a:r>
              <a:rPr lang="en-IN" sz="2000" dirty="0" smtClean="0">
                <a:latin typeface="Consolas" pitchFamily="49" charset="0"/>
              </a:rPr>
              <a:t>11113333   60   70</a:t>
            </a:r>
          </a:p>
          <a:p>
            <a:pPr marL="457200" indent="-457200">
              <a:buAutoNum type="arabicPlain"/>
            </a:pPr>
            <a:endParaRPr lang="en-IN" sz="2000" dirty="0" smtClean="0">
              <a:latin typeface="Consolas" pitchFamily="49" charset="0"/>
            </a:endParaRPr>
          </a:p>
          <a:p>
            <a:pPr marL="457200" indent="-457200"/>
            <a:r>
              <a:rPr lang="en-IN" sz="2000" dirty="0" smtClean="0">
                <a:latin typeface="Consolas" pitchFamily="49" charset="0"/>
              </a:rPr>
              <a:t>   </a:t>
            </a:r>
            <a:r>
              <a:rPr lang="en-IN" sz="2000" dirty="0" err="1" smtClean="0">
                <a:latin typeface="Consolas" pitchFamily="49" charset="0"/>
              </a:rPr>
              <a:t>RollNo</a:t>
            </a:r>
            <a:r>
              <a:rPr lang="en-IN" sz="2000" dirty="0" smtClean="0">
                <a:latin typeface="Consolas" pitchFamily="49" charset="0"/>
              </a:rPr>
              <a:t>      </a:t>
            </a:r>
            <a:r>
              <a:rPr lang="en-IN" sz="2000" dirty="0" err="1" smtClean="0">
                <a:latin typeface="Consolas" pitchFamily="49" charset="0"/>
              </a:rPr>
              <a:t>EnNo</a:t>
            </a:r>
            <a:r>
              <a:rPr lang="en-IN" sz="2000" dirty="0" smtClean="0">
                <a:latin typeface="Consolas" pitchFamily="49" charset="0"/>
              </a:rPr>
              <a:t> Name  PDS  INS</a:t>
            </a:r>
          </a:p>
          <a:p>
            <a:pPr marL="457200" indent="-457200"/>
            <a:r>
              <a:rPr lang="en-IN" sz="2000" dirty="0" smtClean="0">
                <a:latin typeface="Consolas" pitchFamily="49" charset="0"/>
              </a:rPr>
              <a:t>0     101  11112222  </a:t>
            </a:r>
            <a:r>
              <a:rPr lang="en-IN" sz="2000" dirty="0" err="1" smtClean="0">
                <a:latin typeface="Consolas" pitchFamily="49" charset="0"/>
              </a:rPr>
              <a:t>Abc</a:t>
            </a:r>
            <a:r>
              <a:rPr lang="en-IN" sz="2000" dirty="0" smtClean="0">
                <a:latin typeface="Consolas" pitchFamily="49" charset="0"/>
              </a:rPr>
              <a:t>   50   60</a:t>
            </a:r>
          </a:p>
          <a:p>
            <a:pPr marL="457200" indent="-457200"/>
            <a:r>
              <a:rPr lang="en-IN" sz="2000" dirty="0" smtClean="0">
                <a:latin typeface="Consolas" pitchFamily="49" charset="0"/>
              </a:rPr>
              <a:t>1     102  11113333  Xyz   60   70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29450" y="94297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Read CSV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nsolas" pitchFamily="49" charset="0"/>
              </a:rPr>
              <a:t>read_csv</a:t>
            </a:r>
            <a:r>
              <a:rPr lang="en-US" b="1" dirty="0" smtClean="0">
                <a:latin typeface="Consolas" pitchFamily="49" charset="0"/>
              </a:rPr>
              <a:t>()</a:t>
            </a:r>
            <a:r>
              <a:rPr lang="en-US" dirty="0" smtClean="0"/>
              <a:t> is used to read Comma Separated Values (CSV) file into a pandas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of important </a:t>
            </a:r>
            <a:r>
              <a:rPr lang="en-US" b="1" dirty="0" smtClean="0"/>
              <a:t>Parameters :</a:t>
            </a:r>
          </a:p>
          <a:p>
            <a:pPr lvl="1"/>
            <a:r>
              <a:rPr lang="en-US" b="1" dirty="0" err="1" smtClean="0"/>
              <a:t>filePath</a:t>
            </a:r>
            <a:r>
              <a:rPr lang="en-US" b="1" dirty="0" smtClean="0"/>
              <a:t> :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, path object, or file-like object</a:t>
            </a:r>
          </a:p>
          <a:p>
            <a:pPr lvl="1"/>
            <a:r>
              <a:rPr lang="en-US" b="1" dirty="0" smtClean="0"/>
              <a:t>sep : </a:t>
            </a:r>
            <a:r>
              <a:rPr lang="en-US" dirty="0" smtClean="0"/>
              <a:t>separator (Default is comma)</a:t>
            </a:r>
          </a:p>
          <a:p>
            <a:pPr lvl="1"/>
            <a:r>
              <a:rPr lang="en-IN" b="1" dirty="0" smtClean="0"/>
              <a:t>header: </a:t>
            </a:r>
            <a:r>
              <a:rPr lang="en-US" dirty="0" smtClean="0"/>
              <a:t>Row number(s) to use as the column names.</a:t>
            </a:r>
            <a:endParaRPr lang="en-US" b="1" dirty="0" smtClean="0"/>
          </a:p>
          <a:p>
            <a:pPr lvl="1"/>
            <a:r>
              <a:rPr lang="en-US" b="1" dirty="0" err="1" smtClean="0"/>
              <a:t>index</a:t>
            </a:r>
            <a:r>
              <a:rPr lang="en-US" b="1" dirty="0" err="1" smtClean="0">
                <a:latin typeface="Consolas" pitchFamily="49" charset="0"/>
              </a:rPr>
              <a:t>_</a:t>
            </a:r>
            <a:r>
              <a:rPr lang="en-US" b="1" dirty="0" err="1" smtClean="0"/>
              <a:t>col</a:t>
            </a:r>
            <a:r>
              <a:rPr lang="en-US" b="1" dirty="0" smtClean="0"/>
              <a:t> :</a:t>
            </a:r>
            <a:r>
              <a:rPr lang="en-US" dirty="0" smtClean="0"/>
              <a:t> index column(s) of the data frame.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1441" y="3484305"/>
            <a:ext cx="8177283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dfINS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read_csv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Marks.csv'</a:t>
            </a:r>
            <a:r>
              <a:rPr lang="en-US" sz="2000" dirty="0" err="1" smtClean="0">
                <a:latin typeface="Consolas" pitchFamily="49" charset="0"/>
              </a:rPr>
              <a:t>,index_col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 smtClean="0">
                <a:latin typeface="Consolas" pitchFamily="49" charset="0"/>
              </a:rPr>
              <a:t>,header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 smtClean="0">
                <a:latin typeface="Consolas" pitchFamily="49" charset="0"/>
              </a:rPr>
              <a:t>)</a:t>
            </a:r>
            <a:endParaRPr lang="en-US" sz="2000" dirty="0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</a:rPr>
              <a:t>dfINS</a:t>
            </a:r>
            <a:r>
              <a:rPr lang="en-US" sz="2000" dirty="0" smtClean="0">
                <a:latin typeface="Consolas" pitchFamily="49" charset="0"/>
              </a:rPr>
              <a:t>)</a:t>
            </a:r>
            <a:endParaRPr lang="en-US" sz="2000" dirty="0" smtClean="0">
              <a:solidFill>
                <a:srgbClr val="303F9F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171451" y="3484305"/>
            <a:ext cx="506804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171449" y="3155121"/>
            <a:ext cx="180299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readCSV.py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210675" y="3448395"/>
            <a:ext cx="252412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      PDS  </a:t>
            </a:r>
            <a:r>
              <a:rPr lang="en-US" sz="2000" dirty="0" err="1" smtClean="0"/>
              <a:t>Algo</a:t>
            </a:r>
            <a:r>
              <a:rPr lang="en-US" sz="2000" dirty="0" smtClean="0"/>
              <a:t>  SE   INS</a:t>
            </a:r>
          </a:p>
          <a:p>
            <a:r>
              <a:rPr lang="en-US" sz="2000" dirty="0" smtClean="0"/>
              <a:t>101   50    55  60  55.0</a:t>
            </a:r>
          </a:p>
          <a:p>
            <a:r>
              <a:rPr lang="en-US" sz="2000" dirty="0" smtClean="0"/>
              <a:t>102   70    80  61  66.0</a:t>
            </a:r>
          </a:p>
          <a:p>
            <a:r>
              <a:rPr lang="en-US" sz="2000" dirty="0" smtClean="0"/>
              <a:t>103   55    89  70  77.0</a:t>
            </a:r>
          </a:p>
          <a:p>
            <a:r>
              <a:rPr lang="en-US" sz="2000" dirty="0" smtClean="0"/>
              <a:t>104   58    96  85  88.0</a:t>
            </a:r>
          </a:p>
          <a:p>
            <a:r>
              <a:rPr lang="en-US" sz="2000" dirty="0" smtClean="0"/>
              <a:t>201   77    96  63  66.0</a:t>
            </a:r>
            <a:endParaRPr lang="en-IN" sz="2000" dirty="0" smtClean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9220200" y="313372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7" grpId="0" build="p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Read Excel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 Excel file into a pandas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Supports </a:t>
            </a:r>
            <a:r>
              <a:rPr lang="en-US" i="1" dirty="0" err="1" smtClean="0"/>
              <a:t>xls</a:t>
            </a:r>
            <a:r>
              <a:rPr lang="en-US" dirty="0" smtClean="0"/>
              <a:t>, </a:t>
            </a:r>
            <a:r>
              <a:rPr lang="en-US" i="1" dirty="0" err="1" smtClean="0"/>
              <a:t>xlsx</a:t>
            </a:r>
            <a:r>
              <a:rPr lang="en-US" dirty="0" smtClean="0"/>
              <a:t>, </a:t>
            </a:r>
            <a:r>
              <a:rPr lang="en-US" i="1" dirty="0" err="1" smtClean="0"/>
              <a:t>xlsm</a:t>
            </a:r>
            <a:r>
              <a:rPr lang="en-US" dirty="0" smtClean="0"/>
              <a:t>, </a:t>
            </a:r>
            <a:r>
              <a:rPr lang="en-US" i="1" dirty="0" err="1" smtClean="0"/>
              <a:t>xlsb</a:t>
            </a:r>
            <a:r>
              <a:rPr lang="en-US" dirty="0" smtClean="0"/>
              <a:t>, </a:t>
            </a:r>
            <a:r>
              <a:rPr lang="en-US" i="1" dirty="0" err="1" smtClean="0"/>
              <a:t>odf</a:t>
            </a:r>
            <a:r>
              <a:rPr lang="en-US" dirty="0" smtClean="0"/>
              <a:t>, </a:t>
            </a:r>
            <a:r>
              <a:rPr lang="en-US" i="1" dirty="0" err="1" smtClean="0"/>
              <a:t>ods</a:t>
            </a:r>
            <a:r>
              <a:rPr lang="en-US" dirty="0" smtClean="0"/>
              <a:t> and </a:t>
            </a:r>
            <a:r>
              <a:rPr lang="en-US" i="1" dirty="0" err="1" smtClean="0"/>
              <a:t>odt</a:t>
            </a:r>
            <a:r>
              <a:rPr lang="en-US" dirty="0" smtClean="0"/>
              <a:t> file extensions read from a local </a:t>
            </a:r>
            <a:r>
              <a:rPr lang="en-US" dirty="0" err="1" smtClean="0"/>
              <a:t>filesystem</a:t>
            </a:r>
            <a:r>
              <a:rPr lang="en-US" dirty="0" smtClean="0"/>
              <a:t> or URL. Supports an option to read a single sheet or a list of sheets.</a:t>
            </a:r>
          </a:p>
          <a:p>
            <a:r>
              <a:rPr lang="en-US" dirty="0" smtClean="0"/>
              <a:t>some of important </a:t>
            </a:r>
            <a:r>
              <a:rPr lang="en-US" b="1" dirty="0" smtClean="0"/>
              <a:t>Parameters :</a:t>
            </a:r>
          </a:p>
          <a:p>
            <a:pPr lvl="1"/>
            <a:r>
              <a:rPr lang="en-US" b="1" dirty="0" err="1" smtClean="0"/>
              <a:t>excelFile</a:t>
            </a:r>
            <a:r>
              <a:rPr lang="en-US" b="1" dirty="0" smtClean="0"/>
              <a:t> :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, bytes, </a:t>
            </a:r>
            <a:r>
              <a:rPr lang="en-US" dirty="0" err="1" smtClean="0"/>
              <a:t>ExcelFile</a:t>
            </a:r>
            <a:r>
              <a:rPr lang="en-US" dirty="0" smtClean="0"/>
              <a:t>, </a:t>
            </a:r>
            <a:r>
              <a:rPr lang="en-US" dirty="0" err="1" smtClean="0"/>
              <a:t>xlrd.Book</a:t>
            </a:r>
            <a:r>
              <a:rPr lang="en-US" dirty="0" smtClean="0"/>
              <a:t>, path object, or file-like object</a:t>
            </a:r>
          </a:p>
          <a:p>
            <a:pPr lvl="1"/>
            <a:r>
              <a:rPr lang="en-US" b="1" dirty="0" err="1" smtClean="0"/>
              <a:t>sheet</a:t>
            </a:r>
            <a:r>
              <a:rPr lang="en-US" b="1" dirty="0" err="1" smtClean="0">
                <a:latin typeface="Consolas" pitchFamily="49" charset="0"/>
              </a:rPr>
              <a:t>_</a:t>
            </a:r>
            <a:r>
              <a:rPr lang="en-US" b="1" dirty="0" err="1" smtClean="0"/>
              <a:t>name</a:t>
            </a:r>
            <a:r>
              <a:rPr lang="en-US" b="1" dirty="0" smtClean="0"/>
              <a:t> : </a:t>
            </a:r>
            <a:r>
              <a:rPr lang="en-US" dirty="0" smtClean="0"/>
              <a:t>sheet no in integer or the name of the sheet, can have list of sheets.</a:t>
            </a:r>
          </a:p>
          <a:p>
            <a:pPr lvl="1"/>
            <a:r>
              <a:rPr lang="en-US" b="1" dirty="0" err="1" smtClean="0"/>
              <a:t>index</a:t>
            </a:r>
            <a:r>
              <a:rPr lang="en-US" b="1" dirty="0" err="1" smtClean="0">
                <a:latin typeface="Consolas" pitchFamily="49" charset="0"/>
              </a:rPr>
              <a:t>_</a:t>
            </a:r>
            <a:r>
              <a:rPr lang="en-US" b="1" dirty="0" err="1" smtClean="0"/>
              <a:t>col</a:t>
            </a:r>
            <a:r>
              <a:rPr lang="en-US" b="1" dirty="0" smtClean="0"/>
              <a:t> :</a:t>
            </a:r>
            <a:r>
              <a:rPr lang="en-US" dirty="0" smtClean="0"/>
              <a:t> index column of the data frame.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Read from MySQL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two libraries for that,</a:t>
            </a:r>
          </a:p>
          <a:p>
            <a:pPr lvl="1"/>
            <a:r>
              <a:rPr lang="en-US" dirty="0" err="1" smtClean="0"/>
              <a:t>conda</a:t>
            </a:r>
            <a:r>
              <a:rPr lang="en-US" dirty="0" smtClean="0"/>
              <a:t>  install </a:t>
            </a:r>
            <a:r>
              <a:rPr lang="en-US" b="1" dirty="0" err="1" smtClean="0"/>
              <a:t>sqlalchemy</a:t>
            </a:r>
            <a:endParaRPr lang="en-US" b="1" dirty="0" smtClean="0"/>
          </a:p>
          <a:p>
            <a:pPr lvl="1"/>
            <a:r>
              <a:rPr lang="en-US" dirty="0" err="1" smtClean="0"/>
              <a:t>conda</a:t>
            </a:r>
            <a:r>
              <a:rPr lang="en-US" dirty="0" smtClean="0"/>
              <a:t> install </a:t>
            </a:r>
            <a:r>
              <a:rPr lang="en-US" b="1" dirty="0" err="1" smtClean="0"/>
              <a:t>pymysql</a:t>
            </a:r>
            <a:endParaRPr lang="en-US" b="1" dirty="0" smtClean="0"/>
          </a:p>
          <a:p>
            <a:r>
              <a:rPr lang="en-US" dirty="0" smtClean="0"/>
              <a:t>After installing both the libraries, import </a:t>
            </a:r>
            <a:r>
              <a:rPr lang="en-US" dirty="0" err="1" smtClean="0">
                <a:latin typeface="Consolas" pitchFamily="49" charset="0"/>
              </a:rPr>
              <a:t>create_engine</a:t>
            </a:r>
            <a:r>
              <a:rPr lang="en-US" dirty="0" smtClean="0"/>
              <a:t> from </a:t>
            </a:r>
            <a:r>
              <a:rPr lang="en-US" dirty="0" err="1" smtClean="0">
                <a:latin typeface="Consolas" pitchFamily="49" charset="0"/>
              </a:rPr>
              <a:t>sqlalchemy</a:t>
            </a:r>
            <a:r>
              <a:rPr lang="en-US" dirty="0" smtClean="0">
                <a:latin typeface="Consolas" pitchFamily="49" charset="0"/>
              </a:rPr>
              <a:t> and import </a:t>
            </a:r>
            <a:r>
              <a:rPr lang="en-US" dirty="0" err="1" smtClean="0">
                <a:latin typeface="Consolas" pitchFamily="49" charset="0"/>
              </a:rPr>
              <a:t>pymysql</a:t>
            </a:r>
            <a:endParaRPr lang="en-US" dirty="0" smtClean="0">
              <a:latin typeface="Consolas" pitchFamily="49" charset="0"/>
            </a:endParaRPr>
          </a:p>
          <a:p>
            <a:endParaRPr lang="en-US" dirty="0" smtClean="0">
              <a:latin typeface="Consolas" pitchFamily="49" charset="0"/>
            </a:endParaRPr>
          </a:p>
          <a:p>
            <a:endParaRPr lang="en-US" dirty="0" smtClean="0">
              <a:latin typeface="Consolas" pitchFamily="49" charset="0"/>
            </a:endParaRP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+mj-lt"/>
              </a:rPr>
              <a:t>Then, create a database connection string and create engine using it.</a:t>
            </a:r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3169980"/>
            <a:ext cx="676881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from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sqlalchemy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create_engine</a:t>
            </a:r>
            <a:endParaRPr lang="en-US" sz="2000" dirty="0" smtClean="0">
              <a:latin typeface="Consolas" pitchFamily="49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pymysql</a:t>
            </a:r>
            <a:r>
              <a:rPr lang="en-US" sz="2000" dirty="0" smtClean="0">
                <a:latin typeface="Consolas" pitchFamily="49" charset="0"/>
              </a:rPr>
              <a:t> </a:t>
            </a:r>
            <a:endParaRPr lang="en-US" sz="2000" dirty="0" smtClean="0">
              <a:solidFill>
                <a:srgbClr val="D84315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3169980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2840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importsForDB.py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3" y="4865430"/>
            <a:ext cx="1072169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db_connection_str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mysql+pymysql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://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username:password@host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/</a:t>
            </a:r>
            <a:r>
              <a:rPr lang="en-US" sz="2000" dirty="0" err="1" smtClean="0">
                <a:solidFill>
                  <a:srgbClr val="BA2121"/>
                </a:solidFill>
                <a:latin typeface="Consolas" pitchFamily="49" charset="0"/>
              </a:rPr>
              <a:t>dbname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</a:t>
            </a:r>
          </a:p>
          <a:p>
            <a:r>
              <a:rPr lang="en-US" sz="2000" dirty="0" err="1" smtClean="0">
                <a:latin typeface="Consolas" pitchFamily="49" charset="0"/>
              </a:rPr>
              <a:t>db_connection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create_engine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db_connection_str</a:t>
            </a:r>
            <a:r>
              <a:rPr lang="en-US" sz="2000" dirty="0" smtClean="0">
                <a:latin typeface="Consolas" pitchFamily="49" charset="0"/>
              </a:rPr>
              <a:t>)</a:t>
            </a:r>
            <a:endParaRPr lang="en-US" sz="2000" dirty="0" smtClean="0">
              <a:solidFill>
                <a:srgbClr val="D84315"/>
              </a:solidFill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4865430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45362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createEngine.py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Read from MySQL Database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getting the engine, we can fire any </a:t>
            </a:r>
            <a:r>
              <a:rPr lang="en-US" dirty="0" err="1" smtClean="0"/>
              <a:t>sql</a:t>
            </a:r>
            <a:r>
              <a:rPr lang="en-US" dirty="0" smtClean="0"/>
              <a:t> query using </a:t>
            </a:r>
            <a:r>
              <a:rPr lang="en-US" b="1" dirty="0" err="1" smtClean="0">
                <a:latin typeface="Consolas" pitchFamily="49" charset="0"/>
              </a:rPr>
              <a:t>pd.read_sql</a:t>
            </a:r>
            <a:r>
              <a:rPr lang="en-US" dirty="0" smtClean="0"/>
              <a:t> method.</a:t>
            </a:r>
          </a:p>
          <a:p>
            <a:r>
              <a:rPr lang="en-US" dirty="0" err="1" smtClean="0">
                <a:latin typeface="Consolas" pitchFamily="49" charset="0"/>
              </a:rPr>
              <a:t>read_sql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/>
              <a:t>is a generic method which can be used to read from any </a:t>
            </a:r>
            <a:r>
              <a:rPr lang="en-US" dirty="0" err="1" smtClean="0"/>
              <a:t>sql</a:t>
            </a:r>
            <a:r>
              <a:rPr lang="en-US" dirty="0" smtClean="0"/>
              <a:t> (</a:t>
            </a:r>
            <a:r>
              <a:rPr lang="en-US" dirty="0" err="1" smtClean="0"/>
              <a:t>MySQL,MSSQL</a:t>
            </a:r>
            <a:r>
              <a:rPr lang="en-US" dirty="0" smtClean="0"/>
              <a:t>, Oracle etc…)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70234" y="2493705"/>
            <a:ext cx="1025496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pd</a:t>
            </a:r>
            <a:r>
              <a:rPr lang="en-US" sz="2000" dirty="0" err="1" smtClean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 smtClean="0">
                <a:latin typeface="Consolas" pitchFamily="49" charset="0"/>
              </a:rPr>
              <a:t>read_sql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smtClean="0">
                <a:solidFill>
                  <a:srgbClr val="BA2121"/>
                </a:solidFill>
                <a:latin typeface="Consolas" pitchFamily="49" charset="0"/>
              </a:rPr>
              <a:t>'SELECT * FROM cities'</a:t>
            </a:r>
            <a:r>
              <a:rPr lang="en-US" sz="2000" dirty="0" smtClean="0">
                <a:latin typeface="Consolas" pitchFamily="49" charset="0"/>
              </a:rPr>
              <a:t>, con</a:t>
            </a:r>
            <a:r>
              <a:rPr lang="en-US" sz="2000" dirty="0" smtClean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 smtClean="0">
                <a:latin typeface="Consolas" pitchFamily="49" charset="0"/>
              </a:rPr>
              <a:t>db_connection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df</a:t>
            </a:r>
            <a:r>
              <a:rPr lang="en-US" sz="2000" dirty="0" smtClean="0">
                <a:latin typeface="Consolas" pitchFamily="49" charset="0"/>
              </a:rPr>
              <a:t>)</a:t>
            </a:r>
            <a:endParaRPr lang="en-US" sz="2000" dirty="0" smtClean="0">
              <a:solidFill>
                <a:srgbClr val="D84315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70242" y="249370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70242" y="21645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readSQLDemo.py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390524" y="3657945"/>
            <a:ext cx="1073467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Consolas" pitchFamily="49" charset="0"/>
              </a:rPr>
              <a:t>   </a:t>
            </a:r>
            <a:r>
              <a:rPr lang="en-IN" sz="2000" dirty="0" err="1" smtClean="0">
                <a:latin typeface="Consolas" pitchFamily="49" charset="0"/>
              </a:rPr>
              <a:t>CityID</a:t>
            </a:r>
            <a:r>
              <a:rPr lang="en-IN" sz="2000" dirty="0" smtClean="0">
                <a:latin typeface="Consolas" pitchFamily="49" charset="0"/>
              </a:rPr>
              <a:t>   </a:t>
            </a:r>
            <a:r>
              <a:rPr lang="en-IN" sz="2000" dirty="0" err="1" smtClean="0">
                <a:latin typeface="Consolas" pitchFamily="49" charset="0"/>
              </a:rPr>
              <a:t>CityName</a:t>
            </a:r>
            <a:r>
              <a:rPr lang="en-IN" sz="2000" dirty="0" smtClean="0">
                <a:latin typeface="Consolas" pitchFamily="49" charset="0"/>
              </a:rPr>
              <a:t>             </a:t>
            </a:r>
            <a:r>
              <a:rPr lang="en-IN" sz="2000" dirty="0" err="1" smtClean="0">
                <a:latin typeface="Consolas" pitchFamily="49" charset="0"/>
              </a:rPr>
              <a:t>CityDescription</a:t>
            </a:r>
            <a:r>
              <a:rPr lang="en-IN" sz="2000" dirty="0" smtClean="0">
                <a:latin typeface="Consolas" pitchFamily="49" charset="0"/>
              </a:rPr>
              <a:t>  </a:t>
            </a:r>
            <a:r>
              <a:rPr lang="en-IN" sz="2000" dirty="0" err="1" smtClean="0">
                <a:latin typeface="Consolas" pitchFamily="49" charset="0"/>
              </a:rPr>
              <a:t>CityCode</a:t>
            </a:r>
            <a:endParaRPr lang="en-IN" sz="2000" dirty="0" smtClean="0">
              <a:latin typeface="Consolas" pitchFamily="49" charset="0"/>
            </a:endParaRPr>
          </a:p>
          <a:p>
            <a:r>
              <a:rPr lang="en-IN" sz="2000" dirty="0" smtClean="0">
                <a:latin typeface="Consolas" pitchFamily="49" charset="0"/>
              </a:rPr>
              <a:t>0       1     Rajkot     </a:t>
            </a:r>
            <a:r>
              <a:rPr lang="en-IN" sz="2000" dirty="0" err="1" smtClean="0">
                <a:latin typeface="Consolas" pitchFamily="49" charset="0"/>
              </a:rPr>
              <a:t>Rajkot</a:t>
            </a:r>
            <a:r>
              <a:rPr lang="en-IN" sz="2000" dirty="0" smtClean="0">
                <a:latin typeface="Consolas" pitchFamily="49" charset="0"/>
              </a:rPr>
              <a:t> Description here       RJT</a:t>
            </a:r>
          </a:p>
          <a:p>
            <a:r>
              <a:rPr lang="en-IN" sz="2000" dirty="0" smtClean="0">
                <a:latin typeface="Consolas" pitchFamily="49" charset="0"/>
              </a:rPr>
              <a:t>1       2  </a:t>
            </a:r>
            <a:r>
              <a:rPr lang="en-IN" sz="2000" dirty="0" err="1" smtClean="0">
                <a:latin typeface="Consolas" pitchFamily="49" charset="0"/>
              </a:rPr>
              <a:t>Ahemdabad</a:t>
            </a:r>
            <a:r>
              <a:rPr lang="en-IN" sz="2000" dirty="0" smtClean="0">
                <a:latin typeface="Consolas" pitchFamily="49" charset="0"/>
              </a:rPr>
              <a:t>  </a:t>
            </a:r>
            <a:r>
              <a:rPr lang="en-IN" sz="2000" dirty="0" err="1" smtClean="0">
                <a:latin typeface="Consolas" pitchFamily="49" charset="0"/>
              </a:rPr>
              <a:t>Ahemdabad</a:t>
            </a:r>
            <a:r>
              <a:rPr lang="en-IN" sz="2000" dirty="0" smtClean="0">
                <a:latin typeface="Consolas" pitchFamily="49" charset="0"/>
              </a:rPr>
              <a:t> Description here       ADI</a:t>
            </a:r>
          </a:p>
          <a:p>
            <a:r>
              <a:rPr lang="en-IN" sz="2000" dirty="0" smtClean="0">
                <a:latin typeface="Consolas" pitchFamily="49" charset="0"/>
              </a:rPr>
              <a:t>2       3      </a:t>
            </a:r>
            <a:r>
              <a:rPr lang="en-IN" sz="2000" dirty="0" err="1" smtClean="0">
                <a:latin typeface="Consolas" pitchFamily="49" charset="0"/>
              </a:rPr>
              <a:t>Surat</a:t>
            </a:r>
            <a:r>
              <a:rPr lang="en-IN" sz="2000" dirty="0" smtClean="0">
                <a:latin typeface="Consolas" pitchFamily="49" charset="0"/>
              </a:rPr>
              <a:t>      </a:t>
            </a:r>
            <a:r>
              <a:rPr lang="en-IN" sz="2000" dirty="0" err="1" smtClean="0">
                <a:latin typeface="Consolas" pitchFamily="49" charset="0"/>
              </a:rPr>
              <a:t>Surat</a:t>
            </a:r>
            <a:r>
              <a:rPr lang="en-IN" sz="2000" dirty="0" smtClean="0">
                <a:latin typeface="Consolas" pitchFamily="49" charset="0"/>
              </a:rPr>
              <a:t> Description here       SRT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400050" y="334327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: Write file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write() </a:t>
            </a:r>
            <a:r>
              <a:rPr lang="en-IN" dirty="0" smtClean="0"/>
              <a:t>method will write the specified data to the file.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If we open file with ‘</a:t>
            </a:r>
            <a:r>
              <a:rPr lang="en-IN" b="1" dirty="0" smtClean="0"/>
              <a:t>w</a:t>
            </a:r>
            <a:r>
              <a:rPr lang="en-IN" dirty="0" smtClean="0"/>
              <a:t>’ mode it will overwrite the data to the existing file or will create new file if file does not exists.</a:t>
            </a:r>
          </a:p>
          <a:p>
            <a:r>
              <a:rPr lang="en-IN" dirty="0" smtClean="0"/>
              <a:t>If we open file with ‘</a:t>
            </a:r>
            <a:r>
              <a:rPr lang="en-IN" b="1" dirty="0" smtClean="0"/>
              <a:t>a</a:t>
            </a:r>
            <a:r>
              <a:rPr lang="en-IN" dirty="0" smtClean="0"/>
              <a:t>’ mode it will append the data at the end of the existing file or will create new file if file does not exists.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726559"/>
            <a:ext cx="424048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open(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college.txt'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'a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f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f.write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'Hello world'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726559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9737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readdemo.py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Web Scrapping </a:t>
            </a:r>
            <a:r>
              <a:rPr lang="en-IN" dirty="0" smtClean="0"/>
              <a:t>using 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 is a library that makes it easy to scrape information from web pages.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sits atop an HTML or XML parser, providing </a:t>
            </a:r>
            <a:r>
              <a:rPr lang="en-US" dirty="0" err="1"/>
              <a:t>Pythonic</a:t>
            </a:r>
            <a:r>
              <a:rPr lang="en-US" dirty="0"/>
              <a:t> idioms for iterating, searching, and modifying the parse tree.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12178" y="2386661"/>
            <a:ext cx="8240210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</a:rPr>
              <a:t>requests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bs4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req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requests.get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'https://www.darshan.ac.in/DIET/CE/Faculty'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latin typeface="Consolas" pitchFamily="49" charset="0"/>
              </a:rPr>
              <a:t>soup = bs4.BeautifulSoup(req.text,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lxml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</a:rPr>
              <a:t>)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allFaculty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soup.select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'body &gt; main &gt; 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section:nth-child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(5) &gt; div &gt; div &gt; div.col-lg-8.col-xl-9 &gt; div &gt; div'</a:t>
            </a:r>
            <a:r>
              <a:rPr lang="en-US" sz="2000" dirty="0" smtClean="0">
                <a:latin typeface="Consolas" pitchFamily="49" charset="0"/>
              </a:rPr>
              <a:t>)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for </a:t>
            </a:r>
            <a:r>
              <a:rPr lang="en-US" sz="2000" dirty="0" err="1">
                <a:latin typeface="Consolas" pitchFamily="49" charset="0"/>
              </a:rPr>
              <a:t>fac</a:t>
            </a:r>
            <a:r>
              <a:rPr lang="en-US" sz="2000" dirty="0">
                <a:latin typeface="Consolas" pitchFamily="49" charset="0"/>
              </a:rPr>
              <a:t> in </a:t>
            </a:r>
            <a:r>
              <a:rPr lang="en-US" sz="2000" dirty="0" err="1">
                <a:latin typeface="Consolas" pitchFamily="49" charset="0"/>
              </a:rPr>
              <a:t>allFaculty</a:t>
            </a:r>
            <a:r>
              <a:rPr lang="en-US" sz="2000" dirty="0">
                <a:latin typeface="Consolas" pitchFamily="49" charset="0"/>
              </a:rPr>
              <a:t> :</a:t>
            </a:r>
          </a:p>
          <a:p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</a:rPr>
              <a:t>allSpans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fac.select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'h2&gt;a'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allSpans</a:t>
            </a:r>
            <a:r>
              <a:rPr lang="en-US" sz="2000" dirty="0">
                <a:latin typeface="Consolas" pitchFamily="49" charset="0"/>
              </a:rPr>
              <a:t>[0].</a:t>
            </a:r>
            <a:r>
              <a:rPr lang="en-US" sz="2000" dirty="0" err="1">
                <a:latin typeface="Consolas" pitchFamily="49" charset="0"/>
              </a:rPr>
              <a:t>text.strip</a:t>
            </a:r>
            <a:r>
              <a:rPr lang="en-US" sz="2000" dirty="0">
                <a:latin typeface="Consolas" pitchFamily="49" charset="0"/>
              </a:rPr>
              <a:t>())</a:t>
            </a: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412186" y="2386661"/>
            <a:ext cx="499993" cy="3477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412186" y="205747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webScrap.py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227453" y="2042963"/>
            <a:ext cx="2524125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Dr. </a:t>
            </a:r>
            <a:r>
              <a:rPr lang="en-US" sz="2000" dirty="0" err="1"/>
              <a:t>Gopi</a:t>
            </a:r>
            <a:r>
              <a:rPr lang="en-US" sz="2000" dirty="0"/>
              <a:t> </a:t>
            </a:r>
            <a:r>
              <a:rPr lang="en-US" sz="2000" dirty="0" err="1"/>
              <a:t>Sanghani</a:t>
            </a:r>
            <a:endParaRPr lang="en-US" sz="2000" dirty="0"/>
          </a:p>
          <a:p>
            <a:r>
              <a:rPr lang="en-US" sz="2000" dirty="0"/>
              <a:t>Dr. </a:t>
            </a:r>
            <a:r>
              <a:rPr lang="en-US" sz="2000" dirty="0" err="1"/>
              <a:t>Nilesh</a:t>
            </a:r>
            <a:r>
              <a:rPr lang="en-US" sz="2000" dirty="0"/>
              <a:t> </a:t>
            </a:r>
            <a:r>
              <a:rPr lang="en-US" sz="2000" dirty="0" err="1"/>
              <a:t>Gambhava</a:t>
            </a:r>
            <a:endParaRPr lang="en-US" sz="2000" dirty="0"/>
          </a:p>
          <a:p>
            <a:r>
              <a:rPr lang="en-US" sz="2000" dirty="0"/>
              <a:t>Dr. </a:t>
            </a:r>
            <a:r>
              <a:rPr lang="en-US" sz="2000" dirty="0" err="1"/>
              <a:t>Pradyumansinh</a:t>
            </a:r>
            <a:r>
              <a:rPr lang="en-US" sz="2000" dirty="0"/>
              <a:t> </a:t>
            </a:r>
            <a:r>
              <a:rPr lang="en-US" sz="2000" dirty="0" err="1"/>
              <a:t>Jadeja</a:t>
            </a:r>
            <a:endParaRPr lang="en-US" sz="2000" dirty="0"/>
          </a:p>
          <a:p>
            <a:r>
              <a:rPr lang="en-US" sz="2000" dirty="0"/>
              <a:t>Prof. </a:t>
            </a:r>
            <a:r>
              <a:rPr lang="en-US" sz="2000" dirty="0" err="1"/>
              <a:t>Hardik</a:t>
            </a:r>
            <a:r>
              <a:rPr lang="en-US" sz="2000" dirty="0"/>
              <a:t> </a:t>
            </a:r>
            <a:r>
              <a:rPr lang="en-US" sz="2000" dirty="0" err="1"/>
              <a:t>Doshi</a:t>
            </a:r>
            <a:endParaRPr lang="en-US" sz="2000" dirty="0"/>
          </a:p>
          <a:p>
            <a:r>
              <a:rPr lang="en-US" sz="2000" dirty="0"/>
              <a:t>Prof. </a:t>
            </a:r>
            <a:r>
              <a:rPr lang="en-US" sz="2000" dirty="0" err="1"/>
              <a:t>Maulik</a:t>
            </a:r>
            <a:r>
              <a:rPr lang="en-US" sz="2000" dirty="0"/>
              <a:t> Trivedi</a:t>
            </a:r>
          </a:p>
          <a:p>
            <a:r>
              <a:rPr lang="en-US" sz="2000" dirty="0"/>
              <a:t>Prof. </a:t>
            </a:r>
            <a:r>
              <a:rPr lang="en-US" sz="2000" dirty="0" err="1"/>
              <a:t>Dixita</a:t>
            </a:r>
            <a:r>
              <a:rPr lang="en-US" sz="2000" dirty="0"/>
              <a:t> </a:t>
            </a:r>
            <a:r>
              <a:rPr lang="en-US" sz="2000" dirty="0" err="1"/>
              <a:t>Kagathara</a:t>
            </a:r>
            <a:endParaRPr lang="en-US" sz="2000" dirty="0"/>
          </a:p>
          <a:p>
            <a:r>
              <a:rPr lang="en-US" sz="2000" dirty="0"/>
              <a:t>Prof. </a:t>
            </a:r>
            <a:r>
              <a:rPr lang="en-US" sz="2000" dirty="0" err="1"/>
              <a:t>Firoz</a:t>
            </a:r>
            <a:r>
              <a:rPr lang="en-US" sz="2000" dirty="0"/>
              <a:t> </a:t>
            </a:r>
            <a:r>
              <a:rPr lang="en-US" sz="2000" dirty="0" err="1"/>
              <a:t>Sherasiya</a:t>
            </a:r>
            <a:endParaRPr lang="en-US" sz="2000" dirty="0"/>
          </a:p>
          <a:p>
            <a:r>
              <a:rPr lang="en-US" sz="2000" dirty="0"/>
              <a:t>Prof. </a:t>
            </a:r>
            <a:r>
              <a:rPr lang="en-US" sz="2000" dirty="0" err="1"/>
              <a:t>Rupesh</a:t>
            </a:r>
            <a:r>
              <a:rPr lang="en-US" sz="2000" dirty="0"/>
              <a:t> </a:t>
            </a:r>
            <a:r>
              <a:rPr lang="en-US" sz="2000" dirty="0" err="1"/>
              <a:t>Vaishnav</a:t>
            </a:r>
            <a:endParaRPr lang="en-US" sz="2000" dirty="0"/>
          </a:p>
          <a:p>
            <a:r>
              <a:rPr lang="en-US" sz="2000" dirty="0"/>
              <a:t>Prof. Swati Sharma</a:t>
            </a:r>
          </a:p>
          <a:p>
            <a:r>
              <a:rPr lang="en-US" sz="2000" dirty="0"/>
              <a:t>Prof. Arjun </a:t>
            </a:r>
            <a:r>
              <a:rPr lang="en-US" sz="2000" dirty="0" err="1"/>
              <a:t>Bala</a:t>
            </a:r>
            <a:endParaRPr lang="en-US" sz="2000" dirty="0"/>
          </a:p>
          <a:p>
            <a:r>
              <a:rPr lang="en-US" sz="2000" dirty="0"/>
              <a:t>Prof. </a:t>
            </a:r>
            <a:r>
              <a:rPr lang="en-US" sz="2000" dirty="0" err="1"/>
              <a:t>Mayur</a:t>
            </a:r>
            <a:r>
              <a:rPr lang="en-US" sz="2000" dirty="0"/>
              <a:t> </a:t>
            </a:r>
            <a:r>
              <a:rPr lang="en-US" sz="2000" dirty="0" err="1"/>
              <a:t>Padia</a:t>
            </a:r>
            <a:endParaRPr lang="en-US" sz="2000" dirty="0"/>
          </a:p>
          <a:p>
            <a:r>
              <a:rPr lang="en-US" sz="2000" dirty="0" smtClean="0"/>
              <a:t>…..</a:t>
            </a:r>
          </a:p>
          <a:p>
            <a:r>
              <a:rPr lang="en-US" sz="2000" dirty="0" smtClean="0"/>
              <a:t>…..</a:t>
            </a:r>
            <a:endParaRPr lang="en-US" sz="2000" dirty="0"/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9236978" y="1728293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Output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files without any 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comma-separated values file is a delimited text file that uses a comma to separate values. </a:t>
            </a:r>
          </a:p>
          <a:p>
            <a:r>
              <a:rPr lang="en-US" dirty="0" smtClean="0"/>
              <a:t>Each line of is a data record, Each record consists of many fields, separated by commas.</a:t>
            </a:r>
          </a:p>
          <a:p>
            <a:r>
              <a:rPr lang="en-IN" dirty="0" smtClean="0"/>
              <a:t>Example :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can use Microsoft Excel to access </a:t>
            </a:r>
          </a:p>
          <a:p>
            <a:pPr>
              <a:buNone/>
            </a:pPr>
            <a:r>
              <a:rPr lang="en-IN" dirty="0" smtClean="0"/>
              <a:t>	CSV files.</a:t>
            </a:r>
          </a:p>
          <a:p>
            <a:r>
              <a:rPr lang="en-IN" dirty="0" smtClean="0"/>
              <a:t>In the later sessions we will access CSV</a:t>
            </a:r>
          </a:p>
          <a:p>
            <a:pPr>
              <a:buNone/>
            </a:pPr>
            <a:r>
              <a:rPr lang="en-IN" dirty="0" smtClean="0"/>
              <a:t>	files using different libraries, but we can </a:t>
            </a:r>
          </a:p>
          <a:p>
            <a:pPr>
              <a:buNone/>
            </a:pPr>
            <a:r>
              <a:rPr lang="en-IN" dirty="0" smtClean="0"/>
              <a:t>	also access CSV files without any libraries. </a:t>
            </a:r>
          </a:p>
          <a:p>
            <a:pPr>
              <a:buNone/>
            </a:pPr>
            <a:r>
              <a:rPr lang="en-IN" b="1" dirty="0" smtClean="0"/>
              <a:t>	(Not recommend)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958037" y="2171771"/>
            <a:ext cx="341140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studentname,enrollment,cpi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abcd,123456,8.5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bcde,456789,2.5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cdef,321654,7.6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1958037" y="184258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Book1.csv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09032" y="2141228"/>
            <a:ext cx="5527021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open(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'Book1.csv'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f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rows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f.readlines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r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rows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cols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r.split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','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'Student Name = 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cols[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], end=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 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'\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tEn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. No. = 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cols[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], end=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 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'\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tCPI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= \t'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cols[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945246" y="2141228"/>
            <a:ext cx="579518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945246" y="1812044"/>
            <a:ext cx="2061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readlines.py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12576" y="2134140"/>
            <a:ext cx="5527021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open(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'Book1.csv'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f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rows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f.readlines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isFirstLine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True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r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rows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isFirstLine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isFirstLine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False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continue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cols = 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r.split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','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'Student Name = 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cols[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], end=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 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'\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tEn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. No. = 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cols[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], end=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 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'\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</a:rPr>
              <a:t>tCPI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 = \t'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 cols[</a:t>
            </a:r>
            <a:r>
              <a:rPr lang="en-US" sz="1600" dirty="0" smtClean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948790" y="2134140"/>
            <a:ext cx="579518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948790" y="1804956"/>
            <a:ext cx="2061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readlines.py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build="p" animBg="1"/>
      <p:bldP spid="7" grpId="0" animBg="1"/>
      <p:bldP spid="8" grpId="0" animBg="1"/>
      <p:bldP spid="12" grpId="0" uiExpand="1" build="p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NumPy</a:t>
            </a:r>
            <a:r>
              <a:rPr lang="en-IN" dirty="0" smtClean="0"/>
              <a:t> v/s Pandas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Developers built pandas on top of </a:t>
            </a:r>
            <a:r>
              <a:rPr lang="en-IN" dirty="0" err="1" smtClean="0"/>
              <a:t>NumPy</a:t>
            </a:r>
            <a:r>
              <a:rPr lang="en-IN" dirty="0" smtClean="0"/>
              <a:t>, as a result every task we perform using pandas also goes through </a:t>
            </a:r>
            <a:r>
              <a:rPr lang="en-IN" dirty="0" err="1" smtClean="0"/>
              <a:t>NumPy</a:t>
            </a:r>
            <a:r>
              <a:rPr lang="en-IN" dirty="0" smtClean="0"/>
              <a:t>.</a:t>
            </a:r>
          </a:p>
          <a:p>
            <a:r>
              <a:rPr lang="en-IN" dirty="0" smtClean="0"/>
              <a:t>To obtain the </a:t>
            </a:r>
            <a:r>
              <a:rPr lang="en-IN" b="1" dirty="0" smtClean="0"/>
              <a:t>benefits of pandas</a:t>
            </a:r>
            <a:r>
              <a:rPr lang="en-IN" dirty="0" smtClean="0"/>
              <a:t>, we need to </a:t>
            </a:r>
            <a:r>
              <a:rPr lang="en-IN" b="1" dirty="0" smtClean="0"/>
              <a:t>pay a performance penalty </a:t>
            </a:r>
            <a:r>
              <a:rPr lang="en-IN" dirty="0" smtClean="0"/>
              <a:t>that some testers say is </a:t>
            </a:r>
            <a:r>
              <a:rPr lang="en-IN" b="1" dirty="0" smtClean="0"/>
              <a:t>100 times slower </a:t>
            </a:r>
            <a:r>
              <a:rPr lang="en-IN" dirty="0" smtClean="0"/>
              <a:t>than </a:t>
            </a:r>
            <a:r>
              <a:rPr lang="en-IN" dirty="0" err="1" smtClean="0"/>
              <a:t>NumPy</a:t>
            </a:r>
            <a:r>
              <a:rPr lang="en-IN" dirty="0" smtClean="0"/>
              <a:t> for similar task.</a:t>
            </a:r>
          </a:p>
          <a:p>
            <a:r>
              <a:rPr lang="en-IN" dirty="0" smtClean="0"/>
              <a:t>Nowadays computer hardware are powerful enough to take care for the performance issue, but when </a:t>
            </a:r>
            <a:r>
              <a:rPr lang="en-IN" b="1" dirty="0" smtClean="0"/>
              <a:t>speed</a:t>
            </a:r>
            <a:r>
              <a:rPr lang="en-IN" dirty="0" smtClean="0"/>
              <a:t> of execution is </a:t>
            </a:r>
            <a:r>
              <a:rPr lang="en-IN" b="1" dirty="0" smtClean="0"/>
              <a:t>essential</a:t>
            </a:r>
            <a:r>
              <a:rPr lang="en-IN" dirty="0" smtClean="0"/>
              <a:t> </a:t>
            </a:r>
            <a:r>
              <a:rPr lang="en-IN" b="1" dirty="0" err="1" smtClean="0"/>
              <a:t>NumPy</a:t>
            </a:r>
            <a:r>
              <a:rPr lang="en-IN" dirty="0" smtClean="0"/>
              <a:t> is always the </a:t>
            </a:r>
            <a:r>
              <a:rPr lang="en-IN" b="1" dirty="0" smtClean="0"/>
              <a:t>best</a:t>
            </a:r>
            <a:r>
              <a:rPr lang="en-IN" dirty="0" smtClean="0"/>
              <a:t> choice.</a:t>
            </a:r>
          </a:p>
          <a:p>
            <a:r>
              <a:rPr lang="en-IN" dirty="0" smtClean="0"/>
              <a:t>We can use </a:t>
            </a:r>
            <a:r>
              <a:rPr lang="en-IN" b="1" dirty="0" smtClean="0"/>
              <a:t>pandas </a:t>
            </a:r>
            <a:r>
              <a:rPr lang="en-IN" dirty="0" smtClean="0"/>
              <a:t>to make writing code </a:t>
            </a:r>
            <a:r>
              <a:rPr lang="en-IN" b="1" dirty="0" smtClean="0"/>
              <a:t>easier</a:t>
            </a:r>
            <a:r>
              <a:rPr lang="en-IN" dirty="0" smtClean="0"/>
              <a:t> and </a:t>
            </a:r>
            <a:r>
              <a:rPr lang="en-IN" b="1" dirty="0" smtClean="0"/>
              <a:t>faster</a:t>
            </a:r>
            <a:r>
              <a:rPr lang="en-IN" dirty="0" smtClean="0"/>
              <a:t>, pandas will reduce potential coding errors.</a:t>
            </a:r>
          </a:p>
          <a:p>
            <a:r>
              <a:rPr lang="en-IN" dirty="0" smtClean="0"/>
              <a:t>Pandas provide rich </a:t>
            </a:r>
            <a:r>
              <a:rPr lang="en-IN" b="1" dirty="0" smtClean="0"/>
              <a:t>time-series</a:t>
            </a:r>
            <a:r>
              <a:rPr lang="en-IN" dirty="0" smtClean="0"/>
              <a:t> functionality, </a:t>
            </a:r>
            <a:r>
              <a:rPr lang="en-IN" b="1" dirty="0" smtClean="0"/>
              <a:t>data alignment</a:t>
            </a:r>
            <a:r>
              <a:rPr lang="en-IN" dirty="0" smtClean="0"/>
              <a:t>, </a:t>
            </a:r>
            <a:r>
              <a:rPr lang="en-IN" b="1" dirty="0" smtClean="0"/>
              <a:t>NA</a:t>
            </a:r>
            <a:r>
              <a:rPr lang="en-IN" dirty="0" smtClean="0"/>
              <a:t>-friendly statistics, </a:t>
            </a:r>
            <a:r>
              <a:rPr lang="en-IN" b="1" dirty="0" err="1" smtClean="0"/>
              <a:t>groupby</a:t>
            </a:r>
            <a:r>
              <a:rPr lang="en-IN" dirty="0" smtClean="0"/>
              <a:t>, </a:t>
            </a:r>
            <a:r>
              <a:rPr lang="en-IN" b="1" dirty="0" smtClean="0"/>
              <a:t>merge</a:t>
            </a:r>
            <a:r>
              <a:rPr lang="en-IN" dirty="0" smtClean="0"/>
              <a:t>, etc.. methods, if we use </a:t>
            </a:r>
            <a:r>
              <a:rPr lang="en-IN" dirty="0" err="1" smtClean="0"/>
              <a:t>NumPy</a:t>
            </a:r>
            <a:r>
              <a:rPr lang="en-IN" dirty="0" smtClean="0"/>
              <a:t> we have to implement all these methods manually.</a:t>
            </a:r>
          </a:p>
          <a:p>
            <a:r>
              <a:rPr lang="en-IN" dirty="0" smtClean="0"/>
              <a:t>So, </a:t>
            </a:r>
          </a:p>
          <a:p>
            <a:pPr lvl="1"/>
            <a:r>
              <a:rPr lang="en-IN" sz="2400" dirty="0" smtClean="0"/>
              <a:t>if we want </a:t>
            </a:r>
            <a:r>
              <a:rPr lang="en-IN" sz="2400" b="1" dirty="0" smtClean="0"/>
              <a:t>performance</a:t>
            </a:r>
            <a:r>
              <a:rPr lang="en-IN" sz="2400" dirty="0" smtClean="0"/>
              <a:t> we should use </a:t>
            </a:r>
            <a:r>
              <a:rPr lang="en-IN" sz="2400" b="1" dirty="0" err="1" smtClean="0"/>
              <a:t>NumPy</a:t>
            </a:r>
            <a:r>
              <a:rPr lang="en-IN" sz="2400" dirty="0" smtClean="0"/>
              <a:t>, </a:t>
            </a:r>
          </a:p>
          <a:p>
            <a:pPr lvl="1"/>
            <a:r>
              <a:rPr lang="en-IN" sz="2400" dirty="0" smtClean="0"/>
              <a:t>if we want </a:t>
            </a:r>
            <a:r>
              <a:rPr lang="en-IN" sz="2400" b="1" dirty="0" smtClean="0"/>
              <a:t>ease of coding </a:t>
            </a:r>
            <a:r>
              <a:rPr lang="en-IN" sz="2400" dirty="0" smtClean="0"/>
              <a:t>we should use </a:t>
            </a:r>
            <a:r>
              <a:rPr lang="en-IN" sz="2400" b="1" dirty="0" smtClean="0"/>
              <a:t>pandas</a:t>
            </a:r>
            <a:r>
              <a:rPr lang="en-IN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4788</TotalTime>
  <Words>7197</Words>
  <Application>Microsoft Office PowerPoint</Application>
  <PresentationFormat>Widescreen</PresentationFormat>
  <Paragraphs>1848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Wingdings 2</vt:lpstr>
      <vt:lpstr>Times New Roman</vt:lpstr>
      <vt:lpstr>Wingdings</vt:lpstr>
      <vt:lpstr>Arial</vt:lpstr>
      <vt:lpstr>Roboto Condensed</vt:lpstr>
      <vt:lpstr>Wingdings 3</vt:lpstr>
      <vt:lpstr>Roboto Condensed Light</vt:lpstr>
      <vt:lpstr>Segoe UI Black</vt:lpstr>
      <vt:lpstr>Consolas</vt:lpstr>
      <vt:lpstr>Bahnschrift Light</vt:lpstr>
      <vt:lpstr>Calibri</vt:lpstr>
      <vt:lpstr>Office Theme</vt:lpstr>
      <vt:lpstr>Unit-03 Capturing, Preparing and Working with data</vt:lpstr>
      <vt:lpstr>PowerPoint Presentation</vt:lpstr>
      <vt:lpstr>Basic IO operations in Python</vt:lpstr>
      <vt:lpstr>Example : Read file in Python</vt:lpstr>
      <vt:lpstr>How to write path?</vt:lpstr>
      <vt:lpstr>Handling errors using “with” keyword</vt:lpstr>
      <vt:lpstr>Example : Write file in Python</vt:lpstr>
      <vt:lpstr>Reading CSV files without any library functions</vt:lpstr>
      <vt:lpstr>NumPy v/s Pandas </vt:lpstr>
      <vt:lpstr>Unit-03.01 Lets Learn NumPy</vt:lpstr>
      <vt:lpstr>NumPy</vt:lpstr>
      <vt:lpstr>NumPy Array</vt:lpstr>
      <vt:lpstr>NumPy Array (Cont.)</vt:lpstr>
      <vt:lpstr>NumPy Array (Cont.)</vt:lpstr>
      <vt:lpstr>Array Shape in NumPy</vt:lpstr>
      <vt:lpstr>NumPy Random</vt:lpstr>
      <vt:lpstr>NumPy Random (Cont.)</vt:lpstr>
      <vt:lpstr>Visualizing the difference between rand &amp; randn</vt:lpstr>
      <vt:lpstr>Aggregations</vt:lpstr>
      <vt:lpstr>Aggregations (Cont.)</vt:lpstr>
      <vt:lpstr>Using axis argument with aggregate functions</vt:lpstr>
      <vt:lpstr>Single V/S Double bracket notations</vt:lpstr>
      <vt:lpstr>Slicing ndarray</vt:lpstr>
      <vt:lpstr>Array Slicing Example</vt:lpstr>
      <vt:lpstr>Slicing multi-dimensional array</vt:lpstr>
      <vt:lpstr>Warning : Array Slicing is mutable !</vt:lpstr>
      <vt:lpstr>NumPy Arithmetic Operations</vt:lpstr>
      <vt:lpstr>NumPy Arithmetic Operations (Cont.)</vt:lpstr>
      <vt:lpstr>Sorting Array</vt:lpstr>
      <vt:lpstr>Sort Array Example</vt:lpstr>
      <vt:lpstr>Conditional Selection</vt:lpstr>
      <vt:lpstr>Unit-03.02 Lets Learn Pandas</vt:lpstr>
      <vt:lpstr>Pandas</vt:lpstr>
      <vt:lpstr>PowerPoint Presentation</vt:lpstr>
      <vt:lpstr>Series</vt:lpstr>
      <vt:lpstr>Series (Cont.)</vt:lpstr>
      <vt:lpstr>Series (Cont.)</vt:lpstr>
      <vt:lpstr>Creating Time Series</vt:lpstr>
      <vt:lpstr>Data Frames</vt:lpstr>
      <vt:lpstr>Data Frames (Cont.)</vt:lpstr>
      <vt:lpstr>Data Frames (Cont.)</vt:lpstr>
      <vt:lpstr>Data Frames (Cont.)</vt:lpstr>
      <vt:lpstr>Data Frames (Cont.)</vt:lpstr>
      <vt:lpstr>Data Frames (Cont.)</vt:lpstr>
      <vt:lpstr>Conditional Selection</vt:lpstr>
      <vt:lpstr>Conditional Selection (Cont.)</vt:lpstr>
      <vt:lpstr>Setting/Resetting index</vt:lpstr>
      <vt:lpstr>Setting/Resetting index (Cont.)</vt:lpstr>
      <vt:lpstr>Multi-Index DataFrame</vt:lpstr>
      <vt:lpstr>Multi-Index DataFrame (Cont.)</vt:lpstr>
      <vt:lpstr>Multi-Index DataFrame (Cont.)</vt:lpstr>
      <vt:lpstr>Reading in Multiindexed DataFrame directly from CSV</vt:lpstr>
      <vt:lpstr>Cross Sections in DataFrame</vt:lpstr>
      <vt:lpstr>Dealing with Missing Data</vt:lpstr>
      <vt:lpstr>Groupby in Pandas</vt:lpstr>
      <vt:lpstr>Groupby in Pandas (Cont.)</vt:lpstr>
      <vt:lpstr>Groupby in Pandas (Cont.)</vt:lpstr>
      <vt:lpstr>Groupby in Pandas (Cont.)</vt:lpstr>
      <vt:lpstr>Groupby in Pandas (Cont.)</vt:lpstr>
      <vt:lpstr>Groupby in Pandas (Cont.)</vt:lpstr>
      <vt:lpstr>Concatenation in Pandas</vt:lpstr>
      <vt:lpstr>Join in Pandas</vt:lpstr>
      <vt:lpstr>Join in Pandas (Example)</vt:lpstr>
      <vt:lpstr>Merge in Pandas</vt:lpstr>
      <vt:lpstr>Merge in Pandas (Example)</vt:lpstr>
      <vt:lpstr>Read CSV in Pandas</vt:lpstr>
      <vt:lpstr>Read Excel in Pandas</vt:lpstr>
      <vt:lpstr>Read from MySQL Database</vt:lpstr>
      <vt:lpstr>Read from MySQL Database (Cont.)</vt:lpstr>
      <vt:lpstr>Web Scrapping using Beautiful Soup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951</cp:revision>
  <dcterms:created xsi:type="dcterms:W3CDTF">2020-05-01T05:09:15Z</dcterms:created>
  <dcterms:modified xsi:type="dcterms:W3CDTF">2020-11-20T03:21:15Z</dcterms:modified>
</cp:coreProperties>
</file>