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308" r:id="rId2"/>
    <p:sldId id="352" r:id="rId3"/>
    <p:sldId id="310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4" r:id="rId24"/>
    <p:sldId id="372" r:id="rId25"/>
    <p:sldId id="373" r:id="rId26"/>
    <p:sldId id="375" r:id="rId27"/>
    <p:sldId id="376" r:id="rId28"/>
  </p:sldIdLst>
  <p:sldSz cx="12192000" cy="6858000"/>
  <p:notesSz cx="6858000" cy="9144000"/>
  <p:embeddedFontLst>
    <p:embeddedFont>
      <p:font typeface="Wingdings 2" panose="05020102010507070707" pitchFamily="18" charset="2"/>
      <p:regular r:id="rId30"/>
    </p:embeddedFont>
    <p:embeddedFont>
      <p:font typeface="Roboto Condensed" panose="02000000000000000000" pitchFamily="2" charset="0"/>
      <p:regular r:id="rId31"/>
      <p:bold r:id="rId32"/>
      <p:italic r:id="rId33"/>
      <p:boldItalic r:id="rId34"/>
    </p:embeddedFont>
    <p:embeddedFont>
      <p:font typeface="Wingdings 3" panose="05040102010807070707" pitchFamily="18" charset="2"/>
      <p:regular r:id="rId35"/>
    </p:embeddedFont>
    <p:embeddedFont>
      <p:font typeface="Segoe UI Black" panose="020B0A02040204020203" pitchFamily="34" charset="0"/>
      <p:bold r:id="rId36"/>
      <p:boldItalic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Roboto Condensed Light" panose="02000000000000000000" pitchFamily="2" charset="0"/>
      <p:regular r:id="rId42"/>
      <p:italic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LRv48pDJ2Z41LrZx3uNV4w==" hashData="6QPiMm8TOit9nnNF7AruDQYcnSZRLRMOJBotUh64pe0DDGmVUAWIf0vvA9Fhv0wjBU2+xhmfmv+VeBtW3AJ7qQ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1B1C"/>
    <a:srgbClr val="301B92"/>
    <a:srgbClr val="673BB7"/>
    <a:srgbClr val="607D8B"/>
    <a:srgbClr val="ED524F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92" d="100"/>
          <a:sy n="92" d="100"/>
        </p:scale>
        <p:origin x="69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20-Nov-20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1026" name="Picture 2" descr="C:\Users\Omen\Desktop\Python-Programming-Language-in-Data-Science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25598" y="2015064"/>
            <a:ext cx="3758417" cy="1879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04 –Data Visualization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baseline="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04 – Data Visualization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04 –Data Visualization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baseline="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04 – Data Visualization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04 – Data Visualization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04 – Data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VIsualization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20-Nov-20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smtClean="0"/>
              <a:t>arjun.bala@darshan.ac.in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 smtClean="0"/>
              <a:t>9624822202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smtClean="0"/>
              <a:t>Prof. </a:t>
            </a:r>
            <a:r>
              <a:rPr lang="en-IN" dirty="0" err="1" smtClean="0"/>
              <a:t>Arjun</a:t>
            </a:r>
            <a:r>
              <a:rPr lang="en-IN" dirty="0" smtClean="0"/>
              <a:t> V. </a:t>
            </a:r>
            <a:r>
              <a:rPr lang="en-IN" dirty="0" err="1" smtClean="0"/>
              <a:t>Bala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 smtClean="0"/>
              <a:t>Python for Data Science (PDS) (3150713)</a:t>
            </a:r>
            <a:endParaRPr lang="en-US" dirty="0"/>
          </a:p>
        </p:txBody>
      </p:sp>
      <p:pic>
        <p:nvPicPr>
          <p:cNvPr id="16" name="Picture Placeholder 15" descr="09CEAVB_19042019_063947AM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/>
          <a:stretch>
            <a:fillRect/>
          </a:stretch>
        </p:blipFill>
        <p:spPr/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/>
          <a:lstStyle/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Unit-04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Data Visualization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Plot – Line Appearance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Possible Values for each parameters are,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0279" y="1485210"/>
          <a:ext cx="265695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8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331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Values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Line Style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‘-’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Solid line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‘--’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Dashed line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‘-.’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Dash-dot</a:t>
                      </a:r>
                      <a:r>
                        <a:rPr lang="en-IN" baseline="0" dirty="0" smtClean="0"/>
                        <a:t> 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‘:’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Dotted 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834219" y="1485210"/>
          <a:ext cx="265695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8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331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Values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Color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‘b’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Blue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‘g’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Green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‘r’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Red</a:t>
                      </a:r>
                      <a:endParaRPr lang="en-IN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‘c’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Cyan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‘m’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Magenta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‘y’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Yellow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‘k’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Black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‘w’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White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178159" y="1485210"/>
          <a:ext cx="265695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8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331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Values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Marker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‘.’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Point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‘,’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Pixel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‘o’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Circle</a:t>
                      </a:r>
                      <a:endParaRPr lang="en-IN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‘v’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Triangle 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‘^’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Triangle 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‘&gt;’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Triangle right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‘&lt;’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Triangle left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‘*’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Star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‘+’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Plus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‘x’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IN" dirty="0" smtClean="0"/>
                        <a:t>Etc.......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Plot – Labels, Annotation and Legends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6237722" cy="5590565"/>
          </a:xfrm>
        </p:spPr>
        <p:txBody>
          <a:bodyPr/>
          <a:lstStyle/>
          <a:p>
            <a:r>
              <a:rPr lang="en-IN" dirty="0" smtClean="0"/>
              <a:t>To fully document our graph, we have to resort the labels, annotation and legends.</a:t>
            </a:r>
          </a:p>
          <a:p>
            <a:r>
              <a:rPr lang="en-IN" dirty="0" smtClean="0"/>
              <a:t>Each of this elements has a different purpose as follows,</a:t>
            </a:r>
          </a:p>
          <a:p>
            <a:pPr lvl="1"/>
            <a:r>
              <a:rPr lang="en-IN" b="1" dirty="0" smtClean="0"/>
              <a:t>Label</a:t>
            </a:r>
            <a:r>
              <a:rPr lang="en-IN" dirty="0" smtClean="0"/>
              <a:t> : provides identification of a particular data element or grouping, it will make easy for viewer to know the name or kind of data illustrated.</a:t>
            </a:r>
          </a:p>
          <a:p>
            <a:pPr lvl="1"/>
            <a:r>
              <a:rPr lang="en-IN" b="1" dirty="0" smtClean="0"/>
              <a:t>Annotation</a:t>
            </a:r>
            <a:r>
              <a:rPr lang="en-IN" dirty="0" smtClean="0"/>
              <a:t> : augments the information the viewer can immediately see about the data with notes, sources or other useful information.</a:t>
            </a:r>
          </a:p>
          <a:p>
            <a:pPr lvl="1"/>
            <a:r>
              <a:rPr lang="en-IN" b="1" dirty="0" smtClean="0"/>
              <a:t>Legend</a:t>
            </a:r>
            <a:r>
              <a:rPr lang="en-IN" dirty="0" smtClean="0"/>
              <a:t> : presents a listing of the data groups within the graph and often provides cues ( such as line type or </a:t>
            </a:r>
            <a:r>
              <a:rPr lang="en-IN" dirty="0" err="1" smtClean="0"/>
              <a:t>color</a:t>
            </a:r>
            <a:r>
              <a:rPr lang="en-IN" dirty="0" smtClean="0"/>
              <a:t>) to identify the line with the data.</a:t>
            </a:r>
            <a:endParaRPr lang="en-US" dirty="0"/>
          </a:p>
        </p:txBody>
      </p:sp>
      <p:pic>
        <p:nvPicPr>
          <p:cNvPr id="32770" name="Picture 2" descr="C:\Users\ArjunBala\Desktop\download (4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8901" y="1137683"/>
            <a:ext cx="5993220" cy="4494915"/>
          </a:xfrm>
          <a:prstGeom prst="rect">
            <a:avLst/>
          </a:prstGeom>
          <a:noFill/>
        </p:spPr>
      </p:pic>
      <p:sp>
        <p:nvSpPr>
          <p:cNvPr id="5" name="Line Callout 1 4"/>
          <p:cNvSpPr/>
          <p:nvPr/>
        </p:nvSpPr>
        <p:spPr>
          <a:xfrm>
            <a:off x="6613450" y="2466754"/>
            <a:ext cx="1244009" cy="499730"/>
          </a:xfrm>
          <a:prstGeom prst="borderCallout1">
            <a:avLst>
              <a:gd name="adj1" fmla="val 100634"/>
              <a:gd name="adj2" fmla="val 49787"/>
              <a:gd name="adj3" fmla="val 149457"/>
              <a:gd name="adj4" fmla="val 2064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Y Label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7740501" y="5560828"/>
            <a:ext cx="1244009" cy="499730"/>
          </a:xfrm>
          <a:prstGeom prst="borderCallout1">
            <a:avLst>
              <a:gd name="adj1" fmla="val 49570"/>
              <a:gd name="adj2" fmla="val 101924"/>
              <a:gd name="adj3" fmla="val -7990"/>
              <a:gd name="adj4" fmla="val 13175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X Label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7081282" y="4805917"/>
            <a:ext cx="1244009" cy="499730"/>
          </a:xfrm>
          <a:prstGeom prst="borderCallout1">
            <a:avLst>
              <a:gd name="adj1" fmla="val 49570"/>
              <a:gd name="adj2" fmla="val 99360"/>
              <a:gd name="adj3" fmla="val 32436"/>
              <a:gd name="adj4" fmla="val 16594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Annotation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10302947" y="5422606"/>
            <a:ext cx="1244009" cy="499730"/>
          </a:xfrm>
          <a:prstGeom prst="borderCallout1">
            <a:avLst>
              <a:gd name="adj1" fmla="val 4889"/>
              <a:gd name="adj2" fmla="val 51496"/>
              <a:gd name="adj3" fmla="val -69692"/>
              <a:gd name="adj4" fmla="val 6935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Legend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Plot – Labels, Annotation and Legends (Example)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78085" y="1248078"/>
            <a:ext cx="5762415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 smtClean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 smtClean="0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 smtClean="0">
                <a:latin typeface="Consolas" pitchFamily="49" charset="0"/>
              </a:rPr>
              <a:t> inline</a:t>
            </a:r>
          </a:p>
          <a:p>
            <a:r>
              <a:rPr lang="en-US" sz="2000" dirty="0" smtClean="0">
                <a:latin typeface="Consolas" pitchFamily="49" charset="0"/>
              </a:rPr>
              <a:t>values1 = [5,8,9,4,1,6,7,2,3,8]</a:t>
            </a:r>
          </a:p>
          <a:p>
            <a:r>
              <a:rPr lang="en-US" sz="2000" dirty="0" smtClean="0">
                <a:latin typeface="Consolas" pitchFamily="49" charset="0"/>
              </a:rPr>
              <a:t>values2 = [8,3,2,7,6,1,4,9,8,5]</a:t>
            </a:r>
          </a:p>
          <a:p>
            <a:r>
              <a:rPr lang="en-US" sz="2000" dirty="0" err="1" smtClean="0">
                <a:latin typeface="Consolas" pitchFamily="49" charset="0"/>
              </a:rPr>
              <a:t>plt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plot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range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 smtClean="0">
                <a:latin typeface="Consolas" pitchFamily="49" charset="0"/>
              </a:rPr>
              <a:t>),values1)</a:t>
            </a:r>
          </a:p>
          <a:p>
            <a:r>
              <a:rPr lang="en-US" sz="2000" dirty="0" err="1" smtClean="0">
                <a:latin typeface="Consolas" pitchFamily="49" charset="0"/>
              </a:rPr>
              <a:t>plt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plot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range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 smtClean="0">
                <a:latin typeface="Consolas" pitchFamily="49" charset="0"/>
              </a:rPr>
              <a:t>),values2)</a:t>
            </a:r>
          </a:p>
          <a:p>
            <a:r>
              <a:rPr lang="en-US" sz="2000" dirty="0" err="1" smtClean="0">
                <a:latin typeface="Consolas" pitchFamily="49" charset="0"/>
              </a:rPr>
              <a:t>plt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xlabel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'Roll No'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  <a:p>
            <a:r>
              <a:rPr lang="en-US" sz="2000" dirty="0" err="1" smtClean="0">
                <a:latin typeface="Consolas" pitchFamily="49" charset="0"/>
              </a:rPr>
              <a:t>plt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ylabel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'CPI'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  <a:p>
            <a:r>
              <a:rPr lang="en-US" sz="2000" dirty="0" err="1" smtClean="0">
                <a:latin typeface="Consolas" pitchFamily="49" charset="0"/>
              </a:rPr>
              <a:t>plt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annotate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xy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[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</a:rPr>
              <a:t>],s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'Lowest CPI'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  <a:p>
            <a:r>
              <a:rPr lang="en-US" sz="2000" dirty="0" err="1" smtClean="0">
                <a:latin typeface="Consolas" pitchFamily="49" charset="0"/>
              </a:rPr>
              <a:t>plt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legend</a:t>
            </a:r>
            <a:r>
              <a:rPr lang="en-US" sz="2000" dirty="0" smtClean="0">
                <a:latin typeface="Consolas" pitchFamily="49" charset="0"/>
              </a:rPr>
              <a:t>([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'CX'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'CY'</a:t>
            </a:r>
            <a:r>
              <a:rPr lang="en-US" sz="2000" dirty="0" smtClean="0">
                <a:latin typeface="Consolas" pitchFamily="49" charset="0"/>
              </a:rPr>
              <a:t>],loc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=4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  <a:p>
            <a:r>
              <a:rPr lang="en-US" sz="2000" dirty="0" err="1" smtClean="0">
                <a:latin typeface="Consolas" pitchFamily="49" charset="0"/>
              </a:rPr>
              <a:t>plt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show</a:t>
            </a:r>
            <a:r>
              <a:rPr lang="en-US" sz="2000" dirty="0" smtClean="0">
                <a:latin typeface="Consolas" pitchFamily="49" charset="0"/>
              </a:rPr>
              <a:t>()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278093" y="1248078"/>
            <a:ext cx="499993" cy="3477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278093" y="918894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plotDemo1.py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7" name="Picture 2" descr="C:\Users\ArjunBala\Desktop\download (4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8901" y="1137683"/>
            <a:ext cx="5993220" cy="44949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Choosing the Right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kind of graph we choose determines how people view the associated data, so choosing the right graph from the outset is important.</a:t>
            </a:r>
          </a:p>
          <a:p>
            <a:r>
              <a:rPr lang="en-IN" dirty="0" smtClean="0"/>
              <a:t>For example, </a:t>
            </a:r>
          </a:p>
          <a:p>
            <a:pPr lvl="1"/>
            <a:r>
              <a:rPr lang="en-IN" dirty="0" smtClean="0"/>
              <a:t>if we want o show how various data elements </a:t>
            </a:r>
            <a:r>
              <a:rPr lang="en-IN" b="1" dirty="0" smtClean="0"/>
              <a:t>contribute towards a whole</a:t>
            </a:r>
            <a:r>
              <a:rPr lang="en-IN" dirty="0" smtClean="0"/>
              <a:t>, we should use </a:t>
            </a:r>
            <a:r>
              <a:rPr lang="en-IN" b="1" dirty="0" smtClean="0"/>
              <a:t>pie</a:t>
            </a:r>
            <a:r>
              <a:rPr lang="en-IN" dirty="0" smtClean="0"/>
              <a:t> </a:t>
            </a:r>
            <a:r>
              <a:rPr lang="en-IN" b="1" dirty="0" smtClean="0"/>
              <a:t>chart.</a:t>
            </a:r>
          </a:p>
          <a:p>
            <a:pPr lvl="1"/>
            <a:r>
              <a:rPr lang="en-IN" dirty="0" smtClean="0"/>
              <a:t>If we want to </a:t>
            </a:r>
            <a:r>
              <a:rPr lang="en-IN" b="1" dirty="0" smtClean="0"/>
              <a:t>compare data</a:t>
            </a:r>
            <a:r>
              <a:rPr lang="en-IN" dirty="0" smtClean="0"/>
              <a:t> elements, we should use </a:t>
            </a:r>
            <a:r>
              <a:rPr lang="en-IN" b="1" dirty="0" smtClean="0"/>
              <a:t>bar chart.</a:t>
            </a:r>
          </a:p>
          <a:p>
            <a:pPr lvl="1"/>
            <a:r>
              <a:rPr lang="en-IN" dirty="0" smtClean="0"/>
              <a:t>If we want to</a:t>
            </a:r>
            <a:r>
              <a:rPr lang="en-IN" b="1" dirty="0" smtClean="0"/>
              <a:t> show distribution</a:t>
            </a:r>
            <a:r>
              <a:rPr lang="en-IN" dirty="0" smtClean="0"/>
              <a:t> of elements, we should use </a:t>
            </a:r>
            <a:r>
              <a:rPr lang="en-IN" b="1" dirty="0" smtClean="0"/>
              <a:t>histograms.</a:t>
            </a:r>
          </a:p>
          <a:p>
            <a:pPr lvl="1"/>
            <a:r>
              <a:rPr lang="en-IN" dirty="0" smtClean="0"/>
              <a:t>If we want to </a:t>
            </a:r>
            <a:r>
              <a:rPr lang="en-IN" b="1" dirty="0" smtClean="0"/>
              <a:t>depict groups</a:t>
            </a:r>
            <a:r>
              <a:rPr lang="en-IN" dirty="0" smtClean="0"/>
              <a:t> in elements, we should use </a:t>
            </a:r>
            <a:r>
              <a:rPr lang="en-IN" b="1" dirty="0" err="1" smtClean="0"/>
              <a:t>boxplots</a:t>
            </a:r>
            <a:r>
              <a:rPr lang="en-IN" b="1" dirty="0" smtClean="0"/>
              <a:t>.</a:t>
            </a:r>
          </a:p>
          <a:p>
            <a:pPr lvl="1"/>
            <a:r>
              <a:rPr lang="en-IN" dirty="0" smtClean="0"/>
              <a:t>If we want to </a:t>
            </a:r>
            <a:r>
              <a:rPr lang="en-IN" b="1" dirty="0" smtClean="0"/>
              <a:t>find patterns</a:t>
            </a:r>
            <a:r>
              <a:rPr lang="en-IN" dirty="0" smtClean="0"/>
              <a:t> in data, we should use </a:t>
            </a:r>
            <a:r>
              <a:rPr lang="en-IN" b="1" dirty="0" err="1" smtClean="0"/>
              <a:t>scatterplots</a:t>
            </a:r>
            <a:r>
              <a:rPr lang="en-IN" b="1" dirty="0" smtClean="0"/>
              <a:t>.</a:t>
            </a:r>
          </a:p>
          <a:p>
            <a:pPr lvl="1"/>
            <a:r>
              <a:rPr lang="en-IN" dirty="0" smtClean="0"/>
              <a:t>If we want to </a:t>
            </a:r>
            <a:r>
              <a:rPr lang="en-IN" b="1" dirty="0" smtClean="0"/>
              <a:t>display trends</a:t>
            </a:r>
            <a:r>
              <a:rPr lang="en-IN" dirty="0" smtClean="0"/>
              <a:t> over time, we should use </a:t>
            </a:r>
            <a:r>
              <a:rPr lang="en-IN" b="1" dirty="0" smtClean="0"/>
              <a:t>line chart.</a:t>
            </a:r>
          </a:p>
          <a:p>
            <a:pPr lvl="1"/>
            <a:r>
              <a:rPr lang="en-IN" dirty="0" smtClean="0"/>
              <a:t>If we want to </a:t>
            </a:r>
            <a:r>
              <a:rPr lang="en-IN" b="1" dirty="0" smtClean="0"/>
              <a:t>display geographical</a:t>
            </a:r>
            <a:r>
              <a:rPr lang="en-IN" dirty="0" smtClean="0"/>
              <a:t> data, we should use </a:t>
            </a:r>
            <a:r>
              <a:rPr lang="en-IN" b="1" dirty="0" err="1" smtClean="0"/>
              <a:t>basemap</a:t>
            </a:r>
            <a:r>
              <a:rPr lang="en-IN" b="1" dirty="0" smtClean="0"/>
              <a:t>.</a:t>
            </a:r>
          </a:p>
          <a:p>
            <a:pPr lvl="1"/>
            <a:r>
              <a:rPr lang="en-IN" dirty="0" smtClean="0"/>
              <a:t>If we want to </a:t>
            </a:r>
            <a:r>
              <a:rPr lang="en-IN" b="1" dirty="0" smtClean="0"/>
              <a:t>display network</a:t>
            </a:r>
            <a:r>
              <a:rPr lang="en-IN" dirty="0" smtClean="0"/>
              <a:t>, we should use </a:t>
            </a:r>
            <a:r>
              <a:rPr lang="en-IN" b="1" dirty="0" err="1" smtClean="0"/>
              <a:t>networkx</a:t>
            </a:r>
            <a:r>
              <a:rPr lang="en-IN" b="1" dirty="0" smtClean="0"/>
              <a:t>.</a:t>
            </a:r>
          </a:p>
          <a:p>
            <a:r>
              <a:rPr lang="en-IN" dirty="0" smtClean="0"/>
              <a:t>All the above graphs are there in our syllabus and we are going to cover all the graphs in this Unit.</a:t>
            </a:r>
          </a:p>
          <a:p>
            <a:r>
              <a:rPr lang="en-IN" dirty="0" smtClean="0"/>
              <a:t>We are also going to cover some other types of libraries which is not in the syllabus like </a:t>
            </a:r>
            <a:r>
              <a:rPr lang="en-IN" dirty="0" err="1" smtClean="0"/>
              <a:t>seaborn</a:t>
            </a:r>
            <a:r>
              <a:rPr lang="en-IN" dirty="0" smtClean="0"/>
              <a:t>, </a:t>
            </a:r>
            <a:r>
              <a:rPr lang="en-IN" dirty="0" err="1" smtClean="0"/>
              <a:t>plotly</a:t>
            </a:r>
            <a:r>
              <a:rPr lang="en-IN" dirty="0" smtClean="0"/>
              <a:t>, cufflinks and </a:t>
            </a:r>
            <a:r>
              <a:rPr lang="en-IN" dirty="0" err="1" smtClean="0"/>
              <a:t>choropleth</a:t>
            </a:r>
            <a:r>
              <a:rPr lang="en-IN" dirty="0" smtClean="0"/>
              <a:t> maps etc..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.E\5th\Phython 2020\Notebooks\PracticalList_Notebooks\MatPlotLib\PieChart.png"/>
          <p:cNvPicPr>
            <a:picLocks noChangeAspect="1" noChangeArrowheads="1"/>
          </p:cNvPicPr>
          <p:nvPr/>
        </p:nvPicPr>
        <p:blipFill>
          <a:blip r:embed="rId2"/>
          <a:srcRect r="20300"/>
          <a:stretch>
            <a:fillRect/>
          </a:stretch>
        </p:blipFill>
        <p:spPr bwMode="auto">
          <a:xfrm>
            <a:off x="7488237" y="1438275"/>
            <a:ext cx="4663597" cy="438943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Pie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Pie chart focus on showing parts of a whole, the entire pie would be 100 percentage, the question is how much of that percentage each value occupies.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4" y="1975522"/>
            <a:ext cx="705456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 smtClean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 smtClean="0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 smtClean="0">
                <a:latin typeface="Consolas" pitchFamily="49" charset="0"/>
              </a:rPr>
              <a:t> notebook</a:t>
            </a:r>
          </a:p>
          <a:p>
            <a:r>
              <a:rPr lang="en-US" sz="2000" dirty="0" smtClean="0">
                <a:latin typeface="Consolas" pitchFamily="49" charset="0"/>
              </a:rPr>
              <a:t>values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[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305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201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805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35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436</a:t>
            </a:r>
            <a:r>
              <a:rPr lang="en-US" sz="2000" dirty="0" smtClean="0">
                <a:latin typeface="Consolas" pitchFamily="49" charset="0"/>
              </a:rPr>
              <a:t>]</a:t>
            </a:r>
          </a:p>
          <a:p>
            <a:r>
              <a:rPr lang="en-US" sz="2000" dirty="0" smtClean="0">
                <a:latin typeface="Consolas" pitchFamily="49" charset="0"/>
              </a:rPr>
              <a:t>l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[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Food'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'Travel'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'Accomodation'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'Misc'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'Shoping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smtClean="0">
                <a:latin typeface="Consolas" pitchFamily="49" charset="0"/>
              </a:rPr>
              <a:t>]</a:t>
            </a:r>
          </a:p>
          <a:p>
            <a:r>
              <a:rPr lang="en-US" sz="2000" dirty="0" smtClean="0">
                <a:latin typeface="Consolas" pitchFamily="49" charset="0"/>
              </a:rPr>
              <a:t>c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[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b'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'g'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'r'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'c'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'm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smtClean="0">
                <a:latin typeface="Consolas" pitchFamily="49" charset="0"/>
              </a:rPr>
              <a:t>]</a:t>
            </a:r>
          </a:p>
          <a:p>
            <a:r>
              <a:rPr lang="en-US" sz="2000" dirty="0" smtClean="0">
                <a:latin typeface="Consolas" pitchFamily="49" charset="0"/>
              </a:rPr>
              <a:t>e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[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0.2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 smtClean="0">
                <a:latin typeface="Consolas" pitchFamily="49" charset="0"/>
              </a:rPr>
              <a:t>]</a:t>
            </a:r>
          </a:p>
          <a:p>
            <a:r>
              <a:rPr lang="en-US" sz="2000" dirty="0" smtClean="0">
                <a:latin typeface="Consolas" pitchFamily="49" charset="0"/>
              </a:rPr>
              <a:t>plt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smtClean="0">
                <a:latin typeface="Consolas" pitchFamily="49" charset="0"/>
              </a:rPr>
              <a:t>pie(</a:t>
            </a:r>
            <a:r>
              <a:rPr lang="en-US" sz="2000" dirty="0" err="1" smtClean="0">
                <a:latin typeface="Consolas" pitchFamily="49" charset="0"/>
              </a:rPr>
              <a:t>values,colors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err="1" smtClean="0">
                <a:latin typeface="Consolas" pitchFamily="49" charset="0"/>
              </a:rPr>
              <a:t>c,labels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err="1" smtClean="0">
                <a:latin typeface="Consolas" pitchFamily="49" charset="0"/>
              </a:rPr>
              <a:t>l,explode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e)</a:t>
            </a:r>
          </a:p>
          <a:p>
            <a:r>
              <a:rPr lang="en-US" sz="2000" dirty="0" err="1" smtClean="0">
                <a:latin typeface="Consolas" pitchFamily="49" charset="0"/>
              </a:rPr>
              <a:t>plt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show</a:t>
            </a:r>
            <a:r>
              <a:rPr lang="en-US" sz="2000" dirty="0" smtClean="0">
                <a:latin typeface="Consolas" pitchFamily="49" charset="0"/>
              </a:rPr>
              <a:t>()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1975522"/>
            <a:ext cx="499993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endParaRPr lang="en-I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64633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pieChartDemo.py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Pie Chart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lots of other options available with the pie chart, we are going to cover two important parameters in this slide.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4" y="1975522"/>
            <a:ext cx="705456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 smtClean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 smtClean="0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 smtClean="0">
                <a:latin typeface="Consolas" pitchFamily="49" charset="0"/>
              </a:rPr>
              <a:t> notebook</a:t>
            </a:r>
          </a:p>
          <a:p>
            <a:r>
              <a:rPr lang="en-US" sz="2000" dirty="0" smtClean="0">
                <a:latin typeface="Consolas" pitchFamily="49" charset="0"/>
              </a:rPr>
              <a:t>values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[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305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201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805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35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436</a:t>
            </a:r>
            <a:r>
              <a:rPr lang="en-US" sz="2000" dirty="0" smtClean="0">
                <a:latin typeface="Consolas" pitchFamily="49" charset="0"/>
              </a:rPr>
              <a:t>]</a:t>
            </a:r>
          </a:p>
          <a:p>
            <a:r>
              <a:rPr lang="en-US" sz="2000" dirty="0" smtClean="0">
                <a:latin typeface="Consolas" pitchFamily="49" charset="0"/>
              </a:rPr>
              <a:t>l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[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Food'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'Travel'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'Accomodation'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'Misc'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'Shoping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smtClean="0">
                <a:latin typeface="Consolas" pitchFamily="49" charset="0"/>
              </a:rPr>
              <a:t>]</a:t>
            </a:r>
          </a:p>
          <a:p>
            <a:r>
              <a:rPr lang="en-US" sz="2000" dirty="0" smtClean="0">
                <a:latin typeface="Consolas" pitchFamily="49" charset="0"/>
              </a:rPr>
              <a:t>c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[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b'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'g'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'r'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'c'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'm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smtClean="0">
                <a:latin typeface="Consolas" pitchFamily="49" charset="0"/>
              </a:rPr>
              <a:t>]</a:t>
            </a:r>
          </a:p>
          <a:p>
            <a:r>
              <a:rPr lang="en-US" sz="2000" dirty="0" smtClean="0">
                <a:latin typeface="Consolas" pitchFamily="49" charset="0"/>
              </a:rPr>
              <a:t>plt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smtClean="0">
                <a:latin typeface="Consolas" pitchFamily="49" charset="0"/>
              </a:rPr>
              <a:t>pie(</a:t>
            </a:r>
            <a:r>
              <a:rPr lang="en-US" sz="2000" dirty="0" err="1" smtClean="0">
                <a:latin typeface="Consolas" pitchFamily="49" charset="0"/>
              </a:rPr>
              <a:t>values,colors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err="1" smtClean="0">
                <a:latin typeface="Consolas" pitchFamily="49" charset="0"/>
              </a:rPr>
              <a:t>c,labels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err="1" smtClean="0">
                <a:latin typeface="Consolas" pitchFamily="49" charset="0"/>
              </a:rPr>
              <a:t>l,shadow</a:t>
            </a:r>
            <a:r>
              <a:rPr lang="en-US" sz="2000" dirty="0" smtClean="0">
                <a:latin typeface="Consolas" pitchFamily="49" charset="0"/>
              </a:rPr>
              <a:t>=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True</a:t>
            </a:r>
            <a:r>
              <a:rPr lang="en-US" sz="2000" dirty="0" smtClean="0">
                <a:latin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</a:rPr>
              <a:t>        </a:t>
            </a:r>
            <a:r>
              <a:rPr lang="en-US" sz="2000" dirty="0" err="1" smtClean="0">
                <a:latin typeface="Consolas" pitchFamily="49" charset="0"/>
              </a:rPr>
              <a:t>autopct</a:t>
            </a:r>
            <a:r>
              <a:rPr lang="en-US" sz="2000" dirty="0" smtClean="0">
                <a:latin typeface="Consolas" pitchFamily="49" charset="0"/>
              </a:rPr>
              <a:t>=</a:t>
            </a:r>
            <a:r>
              <a:rPr lang="en-US" sz="2000" dirty="0" smtClean="0">
                <a:solidFill>
                  <a:srgbClr val="B71B1C"/>
                </a:solidFill>
                <a:latin typeface="Consolas" pitchFamily="49" charset="0"/>
              </a:rPr>
              <a:t>'%1.1f%%'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  <a:p>
            <a:r>
              <a:rPr lang="en-US" sz="2000" dirty="0" err="1" smtClean="0">
                <a:latin typeface="Consolas" pitchFamily="49" charset="0"/>
              </a:rPr>
              <a:t>plt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show</a:t>
            </a:r>
            <a:r>
              <a:rPr lang="en-US" sz="2000" dirty="0" smtClean="0">
                <a:latin typeface="Consolas" pitchFamily="49" charset="0"/>
              </a:rPr>
              <a:t>()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1975522"/>
            <a:ext cx="499993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endParaRPr lang="en-I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64633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pieChartDemo.py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ArjunBala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62913" y="1665288"/>
            <a:ext cx="4103687" cy="35269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Bar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Bar charts make comparing values easy, wide bars an d segregated measurements emphasize the difference between values, rather that the flow of one value to another as a line graph.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4" y="1975522"/>
            <a:ext cx="5759166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 smtClean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 smtClean="0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 smtClean="0">
                <a:latin typeface="Consolas" pitchFamily="49" charset="0"/>
              </a:rPr>
              <a:t> notebook</a:t>
            </a:r>
          </a:p>
          <a:p>
            <a:r>
              <a:rPr lang="en-US" sz="2000" dirty="0" smtClean="0">
                <a:latin typeface="Consolas" pitchFamily="49" charset="0"/>
              </a:rPr>
              <a:t>x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[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 smtClean="0">
                <a:latin typeface="Consolas" pitchFamily="49" charset="0"/>
              </a:rPr>
              <a:t>]</a:t>
            </a:r>
          </a:p>
          <a:p>
            <a:r>
              <a:rPr lang="en-US" sz="2000" dirty="0" smtClean="0">
                <a:latin typeface="Consolas" pitchFamily="49" charset="0"/>
              </a:rPr>
              <a:t>y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[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5.9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6.2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3.2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8.9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9.7</a:t>
            </a:r>
            <a:r>
              <a:rPr lang="en-US" sz="2000" dirty="0" smtClean="0">
                <a:latin typeface="Consolas" pitchFamily="49" charset="0"/>
              </a:rPr>
              <a:t>]</a:t>
            </a:r>
          </a:p>
          <a:p>
            <a:r>
              <a:rPr lang="en-US" sz="2000" dirty="0" smtClean="0">
                <a:latin typeface="Consolas" pitchFamily="49" charset="0"/>
              </a:rPr>
              <a:t>l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[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'1st'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'2nd'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'3rd'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'4th'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'5th'</a:t>
            </a:r>
            <a:r>
              <a:rPr lang="en-US" sz="2000" dirty="0" smtClean="0">
                <a:latin typeface="Consolas" pitchFamily="49" charset="0"/>
              </a:rPr>
              <a:t>]</a:t>
            </a:r>
          </a:p>
          <a:p>
            <a:r>
              <a:rPr lang="en-US" sz="2000" dirty="0" smtClean="0">
                <a:latin typeface="Consolas" pitchFamily="49" charset="0"/>
              </a:rPr>
              <a:t>c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[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b'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'g'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'r'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'c'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'm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smtClean="0">
                <a:latin typeface="Consolas" pitchFamily="49" charset="0"/>
              </a:rPr>
              <a:t>]</a:t>
            </a:r>
          </a:p>
          <a:p>
            <a:r>
              <a:rPr lang="en-US" sz="2000" dirty="0" smtClean="0">
                <a:latin typeface="Consolas" pitchFamily="49" charset="0"/>
              </a:rPr>
              <a:t>w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[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0.5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0.6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0.3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0.8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0.9</a:t>
            </a:r>
            <a:r>
              <a:rPr lang="en-US" sz="2000" dirty="0" smtClean="0">
                <a:latin typeface="Consolas" pitchFamily="49" charset="0"/>
              </a:rPr>
              <a:t>]</a:t>
            </a:r>
          </a:p>
          <a:p>
            <a:r>
              <a:rPr lang="en-US" sz="2000" dirty="0" err="1" smtClean="0">
                <a:latin typeface="Consolas" pitchFamily="49" charset="0"/>
              </a:rPr>
              <a:t>plt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title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Sem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 wise 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spi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  <a:p>
            <a:r>
              <a:rPr lang="en-US" sz="2000" dirty="0" smtClean="0">
                <a:latin typeface="Consolas" pitchFamily="49" charset="0"/>
              </a:rPr>
              <a:t>plt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smtClean="0">
                <a:latin typeface="Consolas" pitchFamily="49" charset="0"/>
              </a:rPr>
              <a:t>bar(</a:t>
            </a:r>
            <a:r>
              <a:rPr lang="en-US" sz="2000" dirty="0" err="1" smtClean="0">
                <a:latin typeface="Consolas" pitchFamily="49" charset="0"/>
              </a:rPr>
              <a:t>x,y,color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err="1" smtClean="0">
                <a:latin typeface="Consolas" pitchFamily="49" charset="0"/>
              </a:rPr>
              <a:t>c,label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err="1" smtClean="0">
                <a:latin typeface="Consolas" pitchFamily="49" charset="0"/>
              </a:rPr>
              <a:t>l,width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w)</a:t>
            </a:r>
          </a:p>
          <a:p>
            <a:r>
              <a:rPr lang="en-US" sz="2000" dirty="0" err="1" smtClean="0">
                <a:latin typeface="Consolas" pitchFamily="49" charset="0"/>
              </a:rPr>
              <a:t>plt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show</a:t>
            </a:r>
            <a:r>
              <a:rPr lang="en-US" sz="2000" dirty="0" smtClean="0">
                <a:latin typeface="Consolas" pitchFamily="49" charset="0"/>
              </a:rPr>
              <a:t>()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1975522"/>
            <a:ext cx="499993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64633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barChartDemo.py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075" name="Picture 3" descr="C:\Users\ArjunBala\Desktop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8700" y="1803400"/>
            <a:ext cx="4258563" cy="38480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Histograms categorize data by breaking it into bins, where each bin contains a subset of the data range.</a:t>
            </a:r>
          </a:p>
          <a:p>
            <a:r>
              <a:rPr lang="en-US" dirty="0" smtClean="0"/>
              <a:t>A Histogram then displays the number of items in each bin so that you can see the distribution of data and the progression of data from bin to bin.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4" y="2801022"/>
            <a:ext cx="575916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 smtClean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nsolas" pitchFamily="49" charset="0"/>
              </a:rPr>
              <a:t>np</a:t>
            </a:r>
            <a:endParaRPr lang="en-US" sz="2000" b="1" dirty="0" smtClean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 smtClean="0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 smtClean="0">
                <a:latin typeface="Consolas" pitchFamily="49" charset="0"/>
              </a:rPr>
              <a:t> notebook</a:t>
            </a:r>
          </a:p>
          <a:p>
            <a:r>
              <a:rPr lang="en-US" sz="2000" dirty="0" err="1" smtClean="0">
                <a:latin typeface="Consolas" pitchFamily="49" charset="0"/>
              </a:rPr>
              <a:t>cpis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np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random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randint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10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100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  <a:p>
            <a:r>
              <a:rPr lang="en-US" sz="2000" dirty="0" err="1" smtClean="0">
                <a:latin typeface="Consolas" pitchFamily="49" charset="0"/>
              </a:rPr>
              <a:t>plt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hist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cpis,bins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=10</a:t>
            </a:r>
            <a:r>
              <a:rPr lang="en-US" sz="2000" dirty="0" smtClean="0">
                <a:latin typeface="Consolas" pitchFamily="49" charset="0"/>
              </a:rPr>
              <a:t>, </a:t>
            </a:r>
            <a:r>
              <a:rPr lang="en-US" sz="2000" dirty="0" err="1" smtClean="0">
                <a:latin typeface="Consolas" pitchFamily="49" charset="0"/>
              </a:rPr>
              <a:t>histtype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stepfilled'</a:t>
            </a:r>
            <a:r>
              <a:rPr lang="en-US" sz="2000" dirty="0" err="1" smtClean="0">
                <a:latin typeface="Consolas" pitchFamily="49" charset="0"/>
              </a:rPr>
              <a:t>,align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mid'</a:t>
            </a:r>
            <a:r>
              <a:rPr lang="en-US" sz="2000" dirty="0" err="1" smtClean="0">
                <a:latin typeface="Consolas" pitchFamily="49" charset="0"/>
              </a:rPr>
              <a:t>,label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'CPI 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Hist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  <a:p>
            <a:r>
              <a:rPr lang="en-US" sz="2000" dirty="0" err="1" smtClean="0">
                <a:latin typeface="Consolas" pitchFamily="49" charset="0"/>
              </a:rPr>
              <a:t>plt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legend</a:t>
            </a:r>
            <a:r>
              <a:rPr lang="en-US" sz="2000" dirty="0" smtClean="0">
                <a:latin typeface="Consolas" pitchFamily="49" charset="0"/>
              </a:rPr>
              <a:t>()</a:t>
            </a:r>
          </a:p>
          <a:p>
            <a:r>
              <a:rPr lang="en-US" sz="2000" dirty="0" err="1" smtClean="0">
                <a:latin typeface="Consolas" pitchFamily="49" charset="0"/>
              </a:rPr>
              <a:t>plt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show</a:t>
            </a:r>
            <a:r>
              <a:rPr lang="en-US" sz="2000" dirty="0" smtClean="0">
                <a:latin typeface="Consolas" pitchFamily="49" charset="0"/>
              </a:rPr>
              <a:t>()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2801022"/>
            <a:ext cx="499993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endParaRPr lang="en-I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I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247183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histDemo.py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ArjunBala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96100" y="2028824"/>
            <a:ext cx="5295900" cy="3971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Boxplots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Boxplots</a:t>
            </a:r>
            <a:r>
              <a:rPr lang="en-IN" dirty="0" smtClean="0"/>
              <a:t> provide a means of depicting groups of numbers through their quartiles.</a:t>
            </a:r>
          </a:p>
          <a:p>
            <a:r>
              <a:rPr lang="en-IN" dirty="0" smtClean="0"/>
              <a:t>Quartiles means three points dividing a group into four equal parts.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boxplot</a:t>
            </a:r>
            <a:r>
              <a:rPr lang="en-US" dirty="0" smtClean="0"/>
              <a:t>, data will be divided in 4 part using the 3 points (25</a:t>
            </a:r>
            <a:r>
              <a:rPr lang="en-US" baseline="30000" dirty="0" smtClean="0"/>
              <a:t>th</a:t>
            </a:r>
            <a:r>
              <a:rPr lang="en-US" dirty="0" smtClean="0"/>
              <a:t> percentile, median, 75</a:t>
            </a:r>
            <a:r>
              <a:rPr lang="en-US" baseline="30000" dirty="0" smtClean="0"/>
              <a:t>th</a:t>
            </a:r>
            <a:r>
              <a:rPr lang="en-US" dirty="0" smtClean="0"/>
              <a:t> percentile)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4690" y="2543175"/>
            <a:ext cx="10725150" cy="35433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094690" y="6229350"/>
            <a:ext cx="7450170" cy="369332"/>
            <a:chOff x="2115344" y="5686425"/>
            <a:chExt cx="745017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35459" y="5686425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91436" y="5686425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-1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47413" y="5686425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-2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03390" y="5686425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-3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59367" y="5686425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-4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15344" y="5686425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-5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267034" y="5686425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80719" y="5686425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94404" y="5686425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08089" y="5686425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21774" y="5686425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4194678" y="3286125"/>
            <a:ext cx="3305175" cy="20669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/>
          <p:cNvCxnSpPr>
            <a:stCxn id="23" idx="0"/>
            <a:endCxn id="23" idx="2"/>
          </p:cNvCxnSpPr>
          <p:nvPr/>
        </p:nvCxnSpPr>
        <p:spPr>
          <a:xfrm rot="16200000" flipH="1">
            <a:off x="4813803" y="4319587"/>
            <a:ext cx="2066925" cy="158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71850" y="5400675"/>
            <a:ext cx="164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Q1</a:t>
            </a:r>
          </a:p>
          <a:p>
            <a:pPr algn="ctr"/>
            <a:r>
              <a:rPr lang="en-US" dirty="0" smtClean="0"/>
              <a:t>(25</a:t>
            </a:r>
            <a:r>
              <a:rPr lang="en-US" baseline="30000" dirty="0" smtClean="0"/>
              <a:t>th</a:t>
            </a:r>
            <a:r>
              <a:rPr lang="en-US" dirty="0" smtClean="0"/>
              <a:t> Percentile)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667500" y="5391150"/>
            <a:ext cx="164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Q3</a:t>
            </a:r>
          </a:p>
          <a:p>
            <a:pPr algn="ctr"/>
            <a:r>
              <a:rPr lang="en-US" dirty="0" smtClean="0"/>
              <a:t>(75</a:t>
            </a:r>
            <a:r>
              <a:rPr lang="en-US" baseline="30000" dirty="0" smtClean="0"/>
              <a:t>th</a:t>
            </a:r>
            <a:r>
              <a:rPr lang="en-US" dirty="0" smtClean="0"/>
              <a:t> Percentile)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2028825" y="4333875"/>
            <a:ext cx="51435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9105900" y="4333875"/>
            <a:ext cx="51435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19675" y="5400675"/>
            <a:ext cx="164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Q2</a:t>
            </a:r>
          </a:p>
          <a:p>
            <a:pPr algn="ctr"/>
            <a:r>
              <a:rPr lang="en-US" dirty="0" smtClean="0"/>
              <a:t>(50</a:t>
            </a:r>
            <a:r>
              <a:rPr lang="en-US" baseline="30000" dirty="0" smtClean="0"/>
              <a:t>th</a:t>
            </a:r>
            <a:r>
              <a:rPr lang="en-US" dirty="0" smtClean="0"/>
              <a:t> Percentile)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rot="5400000" flipH="1" flipV="1">
            <a:off x="4014789" y="3100388"/>
            <a:ext cx="3524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7310440" y="3100388"/>
            <a:ext cx="3524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191001" y="3095625"/>
            <a:ext cx="3286125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38625" y="2514600"/>
            <a:ext cx="3209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Interquartile</a:t>
            </a:r>
            <a:r>
              <a:rPr lang="en-US" dirty="0" smtClean="0"/>
              <a:t> Range</a:t>
            </a:r>
          </a:p>
          <a:p>
            <a:pPr algn="ctr"/>
            <a:r>
              <a:rPr lang="en-US" dirty="0" smtClean="0"/>
              <a:t>(IQR)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19725" y="495300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Median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85875" y="4610100"/>
            <a:ext cx="199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Minimum</a:t>
            </a:r>
          </a:p>
          <a:p>
            <a:pPr algn="ctr"/>
            <a:r>
              <a:rPr lang="en-US" dirty="0" smtClean="0"/>
              <a:t>(Q1 – 1.5 * IQR)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82000" y="4610100"/>
            <a:ext cx="199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Maximum</a:t>
            </a:r>
          </a:p>
          <a:p>
            <a:pPr algn="ctr"/>
            <a:r>
              <a:rPr lang="en-US" dirty="0" smtClean="0"/>
              <a:t>(Q3 + 1.5 * IQR)</a:t>
            </a:r>
          </a:p>
        </p:txBody>
      </p:sp>
      <p:sp>
        <p:nvSpPr>
          <p:cNvPr id="51" name="Oval 50"/>
          <p:cNvSpPr/>
          <p:nvPr/>
        </p:nvSpPr>
        <p:spPr>
          <a:xfrm>
            <a:off x="16287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6680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781050" y="4324350"/>
            <a:ext cx="97821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9048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02393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986790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847725" y="340995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667875" y="340995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743200" y="3409950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Whiskers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867650" y="3409950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Whiskers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253365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83845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02895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27660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7052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19100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3910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243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6767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8101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0006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1339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3054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387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165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571500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88645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0864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2198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3722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5055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66960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68294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0008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71342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727710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741045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7438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80486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82391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84867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891540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3" grpId="0" animBg="1"/>
      <p:bldP spid="26" grpId="0"/>
      <p:bldP spid="27" grpId="0"/>
      <p:bldP spid="33" grpId="0"/>
      <p:bldP spid="42" grpId="0"/>
      <p:bldP spid="43" grpId="0"/>
      <p:bldP spid="44" grpId="0"/>
      <p:bldP spid="45" grpId="0"/>
      <p:bldP spid="51" grpId="0" animBg="1"/>
      <p:bldP spid="52" grpId="0" animBg="1"/>
      <p:bldP spid="54" grpId="0" animBg="1"/>
      <p:bldP spid="55" grpId="0" animBg="1"/>
      <p:bldP spid="56" grpId="0" animBg="1"/>
      <p:bldP spid="57" grpId="0"/>
      <p:bldP spid="58" grpId="0"/>
      <p:bldP spid="59" grpId="0"/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95" grpId="0" animBg="1"/>
      <p:bldP spid="96" grpId="0" animBg="1"/>
      <p:bldP spid="97" grpId="0" animBg="1"/>
      <p:bldP spid="98" grpId="0" animBg="1"/>
      <p:bldP spid="9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Boxplot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Boxplot</a:t>
            </a:r>
            <a:r>
              <a:rPr lang="en-US" dirty="0" smtClean="0"/>
              <a:t> basically used to detect outliers in the data, lets see an example where we need </a:t>
            </a:r>
            <a:r>
              <a:rPr lang="en-US" dirty="0" err="1" smtClean="0"/>
              <a:t>boxplot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have a dataset where we have time taken to check the paper, and we want to find the faculty which either takes more time or very little time to check the paper.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can specify other parameters like</a:t>
            </a:r>
          </a:p>
          <a:p>
            <a:pPr lvl="1"/>
            <a:r>
              <a:rPr lang="en-US" dirty="0" smtClean="0"/>
              <a:t>widths, which specify the width of the box</a:t>
            </a:r>
          </a:p>
          <a:p>
            <a:pPr lvl="1"/>
            <a:r>
              <a:rPr lang="en-US" dirty="0" smtClean="0"/>
              <a:t>notch, default is False</a:t>
            </a:r>
          </a:p>
          <a:p>
            <a:pPr lvl="1"/>
            <a:r>
              <a:rPr lang="en-US" dirty="0" err="1" smtClean="0"/>
              <a:t>vert</a:t>
            </a:r>
            <a:r>
              <a:rPr lang="en-US" dirty="0" smtClean="0"/>
              <a:t>, set to 0 if you want to have horizontal graph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4" y="2801022"/>
            <a:ext cx="5759166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</a:rPr>
              <a:t>pandas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</a:rPr>
              <a:t>pd</a:t>
            </a:r>
            <a:endParaRPr lang="en-US" sz="2000" dirty="0" smtClean="0">
              <a:latin typeface="Consolas" pitchFamily="49" charset="0"/>
            </a:endParaRPr>
          </a:p>
          <a:p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dirty="0" smtClean="0">
              <a:latin typeface="Consolas" pitchFamily="49" charset="0"/>
            </a:endParaRPr>
          </a:p>
          <a:p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 smtClean="0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 smtClean="0">
                <a:latin typeface="Consolas" pitchFamily="49" charset="0"/>
              </a:rPr>
              <a:t> inline</a:t>
            </a:r>
          </a:p>
          <a:p>
            <a:r>
              <a:rPr lang="en-US" sz="2000" dirty="0" err="1" smtClean="0">
                <a:latin typeface="Consolas" pitchFamily="49" charset="0"/>
              </a:rPr>
              <a:t>timetaken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pd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Series</a:t>
            </a:r>
            <a:r>
              <a:rPr lang="en-US" sz="2000" dirty="0" smtClean="0">
                <a:latin typeface="Consolas" pitchFamily="49" charset="0"/>
              </a:rPr>
              <a:t>([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50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45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52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63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70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21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56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68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54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57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35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62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65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92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32</a:t>
            </a:r>
            <a:r>
              <a:rPr lang="en-US" sz="2000" dirty="0" smtClean="0">
                <a:latin typeface="Consolas" pitchFamily="49" charset="0"/>
              </a:rPr>
              <a:t>])</a:t>
            </a:r>
          </a:p>
          <a:p>
            <a:r>
              <a:rPr lang="en-US" sz="2000" dirty="0" err="1" smtClean="0">
                <a:latin typeface="Consolas" pitchFamily="49" charset="0"/>
              </a:rPr>
              <a:t>plt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boxplot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timetaken</a:t>
            </a:r>
            <a:r>
              <a:rPr lang="en-US" sz="2000" dirty="0" smtClean="0">
                <a:latin typeface="Consolas" pitchFamily="49" charset="0"/>
              </a:rPr>
              <a:t>)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2801022"/>
            <a:ext cx="499993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endParaRPr lang="en-I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I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247183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boxDemo.py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3010" name="Picture 2" descr="C:\Users\ArjunBala\Desktop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2975" y="2635250"/>
            <a:ext cx="4675188" cy="314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58964" y="712385"/>
            <a:ext cx="4909938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Outline</a:t>
            </a:r>
            <a:endParaRPr lang="en-US" b="1" dirty="0" smtClean="0"/>
          </a:p>
          <a:p>
            <a:endParaRPr lang="en-US" b="1" dirty="0" smtClean="0"/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Introduction to </a:t>
            </a:r>
            <a:r>
              <a:rPr lang="en-US" sz="2000" dirty="0" err="1" smtClean="0"/>
              <a:t>MatPlotLib</a:t>
            </a:r>
            <a:endParaRPr lang="en-US" sz="2000" dirty="0" smtClean="0"/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Graph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Plot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Drawing Multiple Lines and Plots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Export graphs/plots to Image/PDF/SVG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Axis, Ticks ad Grids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Line Appearance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Labels, Annotation, Legends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Types of Graphs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 smtClean="0"/>
              <a:t>Pie Chart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 smtClean="0"/>
              <a:t>Bar Chart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 smtClean="0"/>
              <a:t>Histograms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 err="1" smtClean="0"/>
              <a:t>Boxplots</a:t>
            </a:r>
            <a:endParaRPr lang="en-US" sz="2000" dirty="0" smtClean="0"/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 err="1" smtClean="0"/>
              <a:t>Scatterplots</a:t>
            </a:r>
            <a:endParaRPr lang="en-US" sz="2000" dirty="0" smtClean="0"/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 smtClean="0"/>
              <a:t>Time Series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 smtClean="0"/>
              <a:t>Plotting Geographical data</a:t>
            </a: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scatter plot is a type of plot that shows the data as a collection of points.</a:t>
            </a:r>
          </a:p>
          <a:p>
            <a:r>
              <a:rPr lang="en-US" dirty="0" smtClean="0"/>
              <a:t>The position of a point depends on its two-dimensional value, where each value is a position on either the horizontal or vertical dimension.</a:t>
            </a:r>
          </a:p>
          <a:p>
            <a:r>
              <a:rPr lang="en-US" dirty="0" smtClean="0"/>
              <a:t> It is really useful to study the </a:t>
            </a:r>
            <a:r>
              <a:rPr lang="en-US" b="1" dirty="0" smtClean="0"/>
              <a:t>relationship/pattern</a:t>
            </a:r>
            <a:r>
              <a:rPr lang="en-US" dirty="0" smtClean="0"/>
              <a:t> between variables.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4" y="2905797"/>
            <a:ext cx="5759166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 smtClean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</a:rPr>
              <a:t>pandas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</a:rPr>
              <a:t>pd</a:t>
            </a:r>
          </a:p>
          <a:p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 smtClean="0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 smtClean="0">
                <a:latin typeface="Consolas" pitchFamily="49" charset="0"/>
              </a:rPr>
              <a:t> inline</a:t>
            </a:r>
          </a:p>
          <a:p>
            <a:r>
              <a:rPr lang="en-US" sz="2000" dirty="0" err="1" smtClean="0">
                <a:latin typeface="Consolas" pitchFamily="49" charset="0"/>
              </a:rPr>
              <a:t>df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pd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read_csv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'insurance.csv'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  <a:p>
            <a:r>
              <a:rPr lang="en-US" sz="2000" dirty="0" err="1" smtClean="0">
                <a:latin typeface="Consolas" pitchFamily="49" charset="0"/>
              </a:rPr>
              <a:t>plt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scatter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df</a:t>
            </a:r>
            <a:r>
              <a:rPr lang="en-US" sz="2000" dirty="0" smtClean="0">
                <a:latin typeface="Consolas" pitchFamily="49" charset="0"/>
              </a:rPr>
              <a:t>[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bmi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smtClean="0">
                <a:latin typeface="Consolas" pitchFamily="49" charset="0"/>
              </a:rPr>
              <a:t>], </a:t>
            </a:r>
            <a:r>
              <a:rPr lang="en-US" sz="2000" dirty="0" err="1" smtClean="0">
                <a:latin typeface="Consolas" pitchFamily="49" charset="0"/>
              </a:rPr>
              <a:t>df</a:t>
            </a:r>
            <a:r>
              <a:rPr lang="en-US" sz="2000" dirty="0" smtClean="0">
                <a:latin typeface="Consolas" pitchFamily="49" charset="0"/>
              </a:rPr>
              <a:t>[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'charges'</a:t>
            </a:r>
            <a:r>
              <a:rPr lang="en-US" sz="2000" dirty="0" smtClean="0">
                <a:latin typeface="Consolas" pitchFamily="49" charset="0"/>
              </a:rPr>
              <a:t>])</a:t>
            </a:r>
          </a:p>
          <a:p>
            <a:r>
              <a:rPr lang="en-US" sz="2000" dirty="0" err="1" smtClean="0">
                <a:latin typeface="Consolas" pitchFamily="49" charset="0"/>
              </a:rPr>
              <a:t>plt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show</a:t>
            </a:r>
            <a:r>
              <a:rPr lang="en-US" sz="2000" dirty="0" smtClean="0">
                <a:latin typeface="Consolas" pitchFamily="49" charset="0"/>
              </a:rPr>
              <a:t>()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2905797"/>
            <a:ext cx="499993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257661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histDemo.py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027" name="Picture 3" descr="C:\Users\ArjunBala\Desktop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34213" y="2578100"/>
            <a:ext cx="4929187" cy="314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Scatter Plot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find specific pattern from the data, we can further divide the data and plot scatter plot.</a:t>
            </a:r>
          </a:p>
          <a:p>
            <a:r>
              <a:rPr lang="en-US" dirty="0" smtClean="0"/>
              <a:t>We can do this with the help of </a:t>
            </a:r>
            <a:r>
              <a:rPr lang="en-US" dirty="0" err="1" smtClean="0"/>
              <a:t>groupby</a:t>
            </a:r>
            <a:r>
              <a:rPr lang="en-US" dirty="0" smtClean="0"/>
              <a:t> method of </a:t>
            </a:r>
            <a:r>
              <a:rPr lang="en-US" dirty="0" err="1" smtClean="0"/>
              <a:t>DataFrame</a:t>
            </a:r>
            <a:r>
              <a:rPr lang="en-US" dirty="0" smtClean="0"/>
              <a:t>, and then using </a:t>
            </a:r>
            <a:r>
              <a:rPr lang="en-US" dirty="0" err="1" smtClean="0"/>
              <a:t>tuple</a:t>
            </a:r>
            <a:r>
              <a:rPr lang="en-US" dirty="0" smtClean="0"/>
              <a:t> unpacking while looping the group.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 : we can specify </a:t>
            </a:r>
            <a:r>
              <a:rPr lang="en-US" b="1" dirty="0" smtClean="0"/>
              <a:t>marker</a:t>
            </a:r>
            <a:r>
              <a:rPr lang="en-US" dirty="0" smtClean="0"/>
              <a:t>, </a:t>
            </a:r>
            <a:r>
              <a:rPr lang="en-US" b="1" dirty="0" smtClean="0"/>
              <a:t>color</a:t>
            </a:r>
            <a:r>
              <a:rPr lang="en-US" dirty="0" smtClean="0"/>
              <a:t>, and </a:t>
            </a:r>
            <a:r>
              <a:rPr lang="en-US" b="1" dirty="0" smtClean="0"/>
              <a:t>size</a:t>
            </a:r>
            <a:r>
              <a:rPr lang="en-US" dirty="0" smtClean="0"/>
              <a:t> of the marker with the help</a:t>
            </a:r>
          </a:p>
          <a:p>
            <a:pPr>
              <a:buNone/>
            </a:pPr>
            <a:r>
              <a:rPr lang="en-US" dirty="0" smtClean="0"/>
              <a:t>    of </a:t>
            </a:r>
            <a:r>
              <a:rPr lang="en-US" b="1" dirty="0" smtClean="0"/>
              <a:t>marker</a:t>
            </a:r>
            <a:r>
              <a:rPr lang="en-US" dirty="0" smtClean="0"/>
              <a:t>, </a:t>
            </a:r>
            <a:r>
              <a:rPr lang="en-US" b="1" dirty="0" smtClean="0"/>
              <a:t>color</a:t>
            </a:r>
            <a:r>
              <a:rPr lang="en-US" dirty="0" smtClean="0"/>
              <a:t> and </a:t>
            </a:r>
            <a:r>
              <a:rPr lang="en-US" b="1" dirty="0" smtClean="0"/>
              <a:t>s</a:t>
            </a:r>
            <a:r>
              <a:rPr lang="en-US" dirty="0" smtClean="0"/>
              <a:t> parameter respectively.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4" y="2324772"/>
            <a:ext cx="5759166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 smtClean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</a:rPr>
              <a:t>pandas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</a:rPr>
              <a:t>pd</a:t>
            </a:r>
          </a:p>
          <a:p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 smtClean="0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 smtClean="0">
                <a:latin typeface="Consolas" pitchFamily="49" charset="0"/>
              </a:rPr>
              <a:t> inline</a:t>
            </a:r>
          </a:p>
          <a:p>
            <a:r>
              <a:rPr lang="en-US" sz="2000" dirty="0" err="1" smtClean="0">
                <a:latin typeface="Consolas" pitchFamily="49" charset="0"/>
              </a:rPr>
              <a:t>df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pd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read_csv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'insurance.csv'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  <a:p>
            <a:r>
              <a:rPr lang="en-US" sz="2000" dirty="0" smtClean="0">
                <a:latin typeface="Consolas" pitchFamily="49" charset="0"/>
              </a:rPr>
              <a:t>grouped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df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groupby</a:t>
            </a:r>
            <a:r>
              <a:rPr lang="en-US" sz="2000" dirty="0" smtClean="0">
                <a:latin typeface="Consolas" pitchFamily="49" charset="0"/>
              </a:rPr>
              <a:t>([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'smoker'</a:t>
            </a:r>
            <a:r>
              <a:rPr lang="en-US" sz="2000" dirty="0" smtClean="0">
                <a:latin typeface="Consolas" pitchFamily="49" charset="0"/>
              </a:rPr>
              <a:t>])</a:t>
            </a:r>
          </a:p>
          <a:p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for</a:t>
            </a:r>
            <a:r>
              <a:rPr lang="en-US" sz="2000" dirty="0" smtClean="0">
                <a:latin typeface="Consolas" pitchFamily="49" charset="0"/>
              </a:rPr>
              <a:t> key, group </a:t>
            </a:r>
            <a:r>
              <a:rPr lang="en-US" sz="2000" b="1" dirty="0" smtClean="0">
                <a:solidFill>
                  <a:srgbClr val="AA22FF"/>
                </a:solidFill>
                <a:latin typeface="Consolas" pitchFamily="49" charset="0"/>
              </a:rPr>
              <a:t>in</a:t>
            </a:r>
            <a:r>
              <a:rPr lang="en-US" sz="2000" dirty="0" smtClean="0">
                <a:latin typeface="Consolas" pitchFamily="49" charset="0"/>
              </a:rPr>
              <a:t> grouped:</a:t>
            </a:r>
          </a:p>
          <a:p>
            <a:r>
              <a:rPr lang="en-US" sz="2000" dirty="0" smtClean="0">
                <a:latin typeface="Consolas" pitchFamily="49" charset="0"/>
              </a:rPr>
              <a:t>   </a:t>
            </a:r>
            <a:r>
              <a:rPr lang="en-US" sz="2000" dirty="0" err="1" smtClean="0">
                <a:latin typeface="Consolas" pitchFamily="49" charset="0"/>
              </a:rPr>
              <a:t>plt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scatter</a:t>
            </a:r>
            <a:r>
              <a:rPr lang="en-US" sz="2000" dirty="0" smtClean="0">
                <a:latin typeface="Consolas" pitchFamily="49" charset="0"/>
              </a:rPr>
              <a:t>(group[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bmi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smtClean="0">
                <a:latin typeface="Consolas" pitchFamily="49" charset="0"/>
              </a:rPr>
              <a:t>],</a:t>
            </a:r>
          </a:p>
          <a:p>
            <a:r>
              <a:rPr lang="en-US" sz="2000" dirty="0" smtClean="0">
                <a:latin typeface="Consolas" pitchFamily="49" charset="0"/>
              </a:rPr>
              <a:t>   group[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'charges'</a:t>
            </a:r>
            <a:r>
              <a:rPr lang="en-US" sz="2000" dirty="0" smtClean="0">
                <a:latin typeface="Consolas" pitchFamily="49" charset="0"/>
              </a:rPr>
              <a:t>], </a:t>
            </a:r>
          </a:p>
          <a:p>
            <a:r>
              <a:rPr lang="en-US" sz="2000" dirty="0" smtClean="0">
                <a:latin typeface="Consolas" pitchFamily="49" charset="0"/>
              </a:rPr>
              <a:t>   label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'Smoke = '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+</a:t>
            </a:r>
            <a:r>
              <a:rPr lang="en-US" sz="2000" dirty="0" smtClean="0">
                <a:latin typeface="Consolas" pitchFamily="49" charset="0"/>
              </a:rPr>
              <a:t>key)</a:t>
            </a:r>
          </a:p>
          <a:p>
            <a:r>
              <a:rPr lang="en-US" sz="2000" dirty="0" err="1" smtClean="0">
                <a:latin typeface="Consolas" pitchFamily="49" charset="0"/>
              </a:rPr>
              <a:t>plt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legend</a:t>
            </a:r>
            <a:r>
              <a:rPr lang="en-US" sz="2000" dirty="0" smtClean="0">
                <a:latin typeface="Consolas" pitchFamily="49" charset="0"/>
              </a:rPr>
              <a:t>()</a:t>
            </a:r>
          </a:p>
          <a:p>
            <a:r>
              <a:rPr lang="en-US" sz="2000" dirty="0" err="1" smtClean="0">
                <a:latin typeface="Consolas" pitchFamily="49" charset="0"/>
              </a:rPr>
              <a:t>plt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show</a:t>
            </a:r>
            <a:r>
              <a:rPr lang="en-US" sz="2000" dirty="0" smtClean="0">
                <a:latin typeface="Consolas" pitchFamily="49" charset="0"/>
              </a:rPr>
              <a:t>()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2324772"/>
            <a:ext cx="499993" cy="3477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endParaRPr lang="en-I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I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99558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histDemo.py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7" name="Picture 2" descr="C:\Users\ArjunBala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94525" y="2435225"/>
            <a:ext cx="4929188" cy="314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Time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Observations over time can be considered as a Time Series.</a:t>
            </a:r>
          </a:p>
          <a:p>
            <a:r>
              <a:rPr lang="en-US" dirty="0" smtClean="0"/>
              <a:t>Visualization plays an important role in time series analysis and forecasting.</a:t>
            </a:r>
          </a:p>
          <a:p>
            <a:r>
              <a:rPr lang="en-US" dirty="0" smtClean="0"/>
              <a:t>Time Series plots can provide valuable diagnostics to identify temporal structures like trends, cycles, and seasonality.</a:t>
            </a:r>
          </a:p>
          <a:p>
            <a:r>
              <a:rPr lang="en-IN" dirty="0" smtClean="0"/>
              <a:t>In order to create a Time Series we first need to get the date range, which can be created with the help of </a:t>
            </a:r>
            <a:r>
              <a:rPr lang="en-IN" dirty="0" err="1" smtClean="0"/>
              <a:t>datetime</a:t>
            </a:r>
            <a:r>
              <a:rPr lang="en-IN" dirty="0" smtClean="0"/>
              <a:t> and pandas library.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3" y="3776555"/>
            <a:ext cx="6611543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</a:rPr>
              <a:t>pandas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</a:rPr>
              <a:t>pd</a:t>
            </a:r>
          </a:p>
          <a:p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nsolas" pitchFamily="49" charset="0"/>
              </a:rPr>
              <a:t>datetime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nsolas" pitchFamily="49" charset="0"/>
              </a:rPr>
              <a:t>dt</a:t>
            </a:r>
            <a:endParaRPr lang="en-US" sz="2000" dirty="0" smtClean="0">
              <a:latin typeface="Consolas" pitchFamily="49" charset="0"/>
            </a:endParaRPr>
          </a:p>
          <a:p>
            <a:r>
              <a:rPr lang="en-US" sz="2000" dirty="0" err="1" smtClean="0">
                <a:latin typeface="Consolas" pitchFamily="49" charset="0"/>
              </a:rPr>
              <a:t>start_date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dt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datetime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2020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8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28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  <a:p>
            <a:r>
              <a:rPr lang="en-US" sz="2000" dirty="0" err="1" smtClean="0">
                <a:latin typeface="Consolas" pitchFamily="49" charset="0"/>
              </a:rPr>
              <a:t>end_date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dt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datetime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2020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05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  <a:p>
            <a:r>
              <a:rPr lang="en-US" sz="2000" dirty="0" err="1" smtClean="0">
                <a:latin typeface="Consolas" pitchFamily="49" charset="0"/>
              </a:rPr>
              <a:t>daterange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pd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date_range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start_date,end_date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daterange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3776555"/>
            <a:ext cx="499993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34473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timeDemo.py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806138" y="3781578"/>
            <a:ext cx="4156563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DatetimeIndex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(['2020-08-28', '2020-08-29', '2020-08-30', '2020-08-31', '2020-09-01', '2020-09-02', '2020-09-03', '2020-09-04', '2020-09-05'],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dtype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='datetime64[ns]', freq='D')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806139" y="3452394"/>
            <a:ext cx="113281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 Series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can use some more parameters for </a:t>
            </a:r>
            <a:r>
              <a:rPr lang="en-IN" dirty="0" err="1" smtClean="0">
                <a:latin typeface="Consolas" pitchFamily="49" charset="0"/>
              </a:rPr>
              <a:t>date_range</a:t>
            </a:r>
            <a:r>
              <a:rPr lang="en-IN" dirty="0" smtClean="0">
                <a:latin typeface="Consolas" pitchFamily="49" charset="0"/>
              </a:rPr>
              <a:t>() </a:t>
            </a:r>
            <a:r>
              <a:rPr lang="en-IN" dirty="0" smtClean="0"/>
              <a:t>function like</a:t>
            </a:r>
          </a:p>
          <a:p>
            <a:pPr lvl="1"/>
            <a:r>
              <a:rPr lang="en-IN" dirty="0" smtClean="0"/>
              <a:t>freq, to specify the frequency at which we want the date range (default is ‘D’ for days)</a:t>
            </a:r>
          </a:p>
          <a:p>
            <a:pPr lvl="1"/>
            <a:r>
              <a:rPr lang="en-US" dirty="0" smtClean="0"/>
              <a:t>periods, number of periods to generate in between start/end or from start with freq.</a:t>
            </a:r>
          </a:p>
          <a:p>
            <a:r>
              <a:rPr lang="en-IN" dirty="0" smtClean="0"/>
              <a:t>We can also create a date range with the help of </a:t>
            </a:r>
            <a:r>
              <a:rPr lang="en-IN" dirty="0" err="1" smtClean="0"/>
              <a:t>startdate</a:t>
            </a:r>
            <a:r>
              <a:rPr lang="en-IN" dirty="0" smtClean="0"/>
              <a:t>, periods and freq, for example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US" dirty="0" smtClean="0"/>
              <a:t>Some of important possible values for the </a:t>
            </a:r>
            <a:r>
              <a:rPr lang="en-US" dirty="0" err="1" smtClean="0"/>
              <a:t>freq</a:t>
            </a:r>
            <a:r>
              <a:rPr lang="en-US" dirty="0" smtClean="0"/>
              <a:t> are </a:t>
            </a:r>
          </a:p>
          <a:p>
            <a:pPr lvl="1"/>
            <a:r>
              <a:rPr lang="en-US" dirty="0" smtClean="0"/>
              <a:t>D, for calendar day</a:t>
            </a:r>
          </a:p>
          <a:p>
            <a:pPr lvl="1"/>
            <a:r>
              <a:rPr lang="en-US" dirty="0" smtClean="0"/>
              <a:t>W, for week</a:t>
            </a:r>
          </a:p>
          <a:p>
            <a:pPr lvl="1"/>
            <a:r>
              <a:rPr lang="en-US" dirty="0" smtClean="0"/>
              <a:t>M, for month</a:t>
            </a:r>
          </a:p>
          <a:p>
            <a:pPr lvl="1"/>
            <a:r>
              <a:rPr lang="en-US" dirty="0" smtClean="0"/>
              <a:t>Y, for year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3" y="2754090"/>
            <a:ext cx="6611543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</a:rPr>
              <a:t>pandas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nsolas" pitchFamily="49" charset="0"/>
              </a:rPr>
              <a:t>pd</a:t>
            </a:r>
            <a:endParaRPr lang="en-US" sz="2000" b="1" dirty="0" smtClean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nsolas" pitchFamily="49" charset="0"/>
              </a:rPr>
              <a:t>datetime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nsolas" pitchFamily="49" charset="0"/>
              </a:rPr>
              <a:t>dt</a:t>
            </a:r>
            <a:endParaRPr lang="en-US" sz="2000" dirty="0" smtClean="0">
              <a:latin typeface="Consolas" pitchFamily="49" charset="0"/>
            </a:endParaRPr>
          </a:p>
          <a:p>
            <a:r>
              <a:rPr lang="en-US" sz="2000" dirty="0" err="1" smtClean="0">
                <a:latin typeface="Consolas" pitchFamily="49" charset="0"/>
              </a:rPr>
              <a:t>start_date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dt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datetime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2020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8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28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  <a:p>
            <a:r>
              <a:rPr lang="en-US" sz="2000" dirty="0" err="1" smtClean="0">
                <a:latin typeface="Consolas" pitchFamily="49" charset="0"/>
              </a:rPr>
              <a:t>daterange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pd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date_range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start_date,freq</a:t>
            </a:r>
            <a:r>
              <a:rPr lang="en-US" sz="2000" dirty="0" smtClean="0">
                <a:latin typeface="Consolas" pitchFamily="49" charset="0"/>
              </a:rPr>
              <a:t>=</a:t>
            </a:r>
            <a:r>
              <a:rPr lang="en-US" sz="2000" dirty="0" smtClean="0">
                <a:solidFill>
                  <a:srgbClr val="FF0000"/>
                </a:solidFill>
                <a:latin typeface="Consolas"/>
              </a:rPr>
              <a:t>'</a:t>
            </a:r>
            <a:r>
              <a:rPr lang="en-US" sz="2000" dirty="0" err="1" smtClean="0">
                <a:solidFill>
                  <a:srgbClr val="FF0000"/>
                </a:solidFill>
                <a:latin typeface="Consolas"/>
              </a:rPr>
              <a:t>D'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,periods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=10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daterange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2754090"/>
            <a:ext cx="499993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242490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timeDemo.py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806138" y="2759113"/>
            <a:ext cx="4156563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DatetimeIndex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(['2020-08-25', '2020-08-26', '2020-08-27', '2020-08-28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', '2020-08-29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', '2020-08-30', '2020-08-31', '2020-09-01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', '2020-09-02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', '2020-09-03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'],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dtype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='datetime64[ns]',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freq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='D')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806139" y="2429929"/>
            <a:ext cx="113281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75215" y="5178829"/>
            <a:ext cx="3275214" cy="1392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Clr>
                <a:srgbClr val="B84742"/>
              </a:buClr>
              <a:buFont typeface="Wingdings 3" panose="05040102010807070707" pitchFamily="18" charset="2"/>
              <a:buChar char=""/>
            </a:pPr>
            <a:r>
              <a:rPr lang="en-US" sz="2000" dirty="0" smtClean="0">
                <a:solidFill>
                  <a:srgbClr val="212121"/>
                </a:solidFill>
              </a:rPr>
              <a:t>H, </a:t>
            </a:r>
            <a:r>
              <a:rPr lang="en-US" sz="2000" dirty="0">
                <a:solidFill>
                  <a:srgbClr val="212121"/>
                </a:solidFill>
              </a:rPr>
              <a:t>for </a:t>
            </a:r>
            <a:r>
              <a:rPr lang="en-US" sz="2000" dirty="0" smtClean="0">
                <a:solidFill>
                  <a:srgbClr val="212121"/>
                </a:solidFill>
              </a:rPr>
              <a:t>hour</a:t>
            </a:r>
            <a:endParaRPr lang="en-US" sz="2000" dirty="0">
              <a:solidFill>
                <a:srgbClr val="212121"/>
              </a:solidFill>
            </a:endParaRP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Clr>
                <a:srgbClr val="B84742"/>
              </a:buClr>
              <a:buFont typeface="Wingdings 3" panose="05040102010807070707" pitchFamily="18" charset="2"/>
              <a:buChar char=""/>
            </a:pPr>
            <a:r>
              <a:rPr lang="en-US" sz="2000" dirty="0" smtClean="0">
                <a:solidFill>
                  <a:srgbClr val="212121"/>
                </a:solidFill>
              </a:rPr>
              <a:t>T/min, </a:t>
            </a:r>
            <a:r>
              <a:rPr lang="en-US" sz="2000" dirty="0">
                <a:solidFill>
                  <a:srgbClr val="212121"/>
                </a:solidFill>
              </a:rPr>
              <a:t>for </a:t>
            </a:r>
            <a:r>
              <a:rPr lang="en-US" sz="2000" dirty="0" smtClean="0">
                <a:solidFill>
                  <a:srgbClr val="212121"/>
                </a:solidFill>
              </a:rPr>
              <a:t>minute</a:t>
            </a:r>
            <a:endParaRPr lang="en-US" sz="2000" dirty="0">
              <a:solidFill>
                <a:srgbClr val="212121"/>
              </a:solidFill>
            </a:endParaRP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Clr>
                <a:srgbClr val="B84742"/>
              </a:buClr>
              <a:buFont typeface="Wingdings 3" panose="05040102010807070707" pitchFamily="18" charset="2"/>
              <a:buChar char=""/>
            </a:pPr>
            <a:r>
              <a:rPr lang="en-US" sz="2000" dirty="0" smtClean="0">
                <a:solidFill>
                  <a:srgbClr val="212121"/>
                </a:solidFill>
              </a:rPr>
              <a:t>S, </a:t>
            </a:r>
            <a:r>
              <a:rPr lang="en-US" sz="2000" dirty="0">
                <a:solidFill>
                  <a:srgbClr val="212121"/>
                </a:solidFill>
              </a:rPr>
              <a:t>for </a:t>
            </a:r>
            <a:r>
              <a:rPr lang="en-US" sz="2000" dirty="0" smtClean="0">
                <a:solidFill>
                  <a:srgbClr val="212121"/>
                </a:solidFill>
              </a:rPr>
              <a:t>seconds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Clr>
                <a:srgbClr val="B84742"/>
              </a:buClr>
              <a:buFont typeface="Wingdings 3" panose="05040102010807070707" pitchFamily="18" charset="2"/>
              <a:buChar char=""/>
            </a:pPr>
            <a:r>
              <a:rPr lang="en-US" sz="2000" dirty="0" smtClean="0">
                <a:solidFill>
                  <a:srgbClr val="212121"/>
                </a:solidFill>
              </a:rPr>
              <a:t>L, for milliseconds</a:t>
            </a:r>
            <a:endParaRPr lang="en-US" sz="2000" dirty="0">
              <a:solidFill>
                <a:srgbClr val="21212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19249" y="5178829"/>
            <a:ext cx="4063100" cy="1392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Clr>
                <a:srgbClr val="B84742"/>
              </a:buClr>
              <a:buFont typeface="Wingdings 3" panose="05040102010807070707" pitchFamily="18" charset="2"/>
              <a:buChar char=""/>
            </a:pPr>
            <a:r>
              <a:rPr lang="en-US" sz="2000" dirty="0" smtClean="0">
                <a:solidFill>
                  <a:srgbClr val="212121"/>
                </a:solidFill>
              </a:rPr>
              <a:t>B, </a:t>
            </a:r>
            <a:r>
              <a:rPr lang="en-US" sz="2000" dirty="0">
                <a:solidFill>
                  <a:srgbClr val="212121"/>
                </a:solidFill>
              </a:rPr>
              <a:t>for </a:t>
            </a:r>
            <a:r>
              <a:rPr lang="en-US" sz="2000" dirty="0" smtClean="0">
                <a:solidFill>
                  <a:srgbClr val="212121"/>
                </a:solidFill>
              </a:rPr>
              <a:t>business day</a:t>
            </a:r>
            <a:endParaRPr lang="en-US" sz="2000" dirty="0">
              <a:solidFill>
                <a:srgbClr val="212121"/>
              </a:solidFill>
            </a:endParaRP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Clr>
                <a:srgbClr val="B84742"/>
              </a:buClr>
              <a:buFont typeface="Wingdings 3" panose="05040102010807070707" pitchFamily="18" charset="2"/>
              <a:buChar char=""/>
            </a:pPr>
            <a:r>
              <a:rPr lang="en-US" sz="2000" dirty="0" smtClean="0">
                <a:solidFill>
                  <a:srgbClr val="212121"/>
                </a:solidFill>
              </a:rPr>
              <a:t>SM, </a:t>
            </a:r>
            <a:r>
              <a:rPr lang="en-US" sz="2000" dirty="0">
                <a:solidFill>
                  <a:srgbClr val="212121"/>
                </a:solidFill>
              </a:rPr>
              <a:t>for </a:t>
            </a:r>
            <a:r>
              <a:rPr lang="en-US" sz="2000" dirty="0" smtClean="0">
                <a:solidFill>
                  <a:srgbClr val="212121"/>
                </a:solidFill>
              </a:rPr>
              <a:t>semi month end</a:t>
            </a:r>
            <a:endParaRPr lang="en-US" sz="2000" dirty="0">
              <a:solidFill>
                <a:srgbClr val="212121"/>
              </a:solidFill>
            </a:endParaRP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Clr>
                <a:srgbClr val="B84742"/>
              </a:buClr>
              <a:buFont typeface="Wingdings 3" panose="05040102010807070707" pitchFamily="18" charset="2"/>
              <a:buChar char=""/>
            </a:pPr>
            <a:r>
              <a:rPr lang="en-US" sz="2000" dirty="0">
                <a:solidFill>
                  <a:srgbClr val="212121"/>
                </a:solidFill>
              </a:rPr>
              <a:t>Q</a:t>
            </a:r>
            <a:r>
              <a:rPr lang="en-US" sz="2000" dirty="0" smtClean="0">
                <a:solidFill>
                  <a:srgbClr val="212121"/>
                </a:solidFill>
              </a:rPr>
              <a:t>, </a:t>
            </a:r>
            <a:r>
              <a:rPr lang="en-US" sz="2000" dirty="0">
                <a:solidFill>
                  <a:srgbClr val="212121"/>
                </a:solidFill>
              </a:rPr>
              <a:t>for </a:t>
            </a:r>
            <a:r>
              <a:rPr lang="en-US" sz="2000" dirty="0" smtClean="0">
                <a:solidFill>
                  <a:srgbClr val="212121"/>
                </a:solidFill>
              </a:rPr>
              <a:t>quarter end 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Clr>
                <a:srgbClr val="B84742"/>
              </a:buClr>
              <a:buFont typeface="Wingdings 3" panose="05040102010807070707" pitchFamily="18" charset="2"/>
              <a:buChar char=""/>
            </a:pPr>
            <a:r>
              <a:rPr lang="en-US" sz="2000" dirty="0" smtClean="0">
                <a:solidFill>
                  <a:srgbClr val="212121"/>
                </a:solidFill>
              </a:rPr>
              <a:t>BQ, for business quarter end</a:t>
            </a:r>
            <a:endParaRPr lang="en-US" sz="2000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animBg="1"/>
      <p:bldP spid="6" grpId="0" animBg="1"/>
      <p:bldP spid="7" grpId="0" build="p" animBg="1"/>
      <p:bldP spid="8" grpId="0" animBg="1"/>
      <p:bldP spid="27" grpId="0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Basemap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matplotlib</a:t>
            </a:r>
            <a:r>
              <a:rPr lang="en-US" dirty="0"/>
              <a:t> </a:t>
            </a:r>
            <a:r>
              <a:rPr lang="en-US" dirty="0" err="1"/>
              <a:t>basemap</a:t>
            </a:r>
            <a:r>
              <a:rPr lang="en-US"/>
              <a:t> toolkit is a library for plotting 2D data on maps in </a:t>
            </a:r>
            <a:r>
              <a:rPr lang="en-US" smtClean="0"/>
              <a:t>Python.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NetworkX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</a:t>
            </a:r>
            <a:r>
              <a:rPr lang="en-US" dirty="0" err="1" smtClean="0"/>
              <a:t>networkx</a:t>
            </a:r>
            <a:r>
              <a:rPr lang="en-US" dirty="0" smtClean="0"/>
              <a:t> library in order to deal with any kind of networks, which includes social network, railway network, road connectivity etc….</a:t>
            </a:r>
          </a:p>
          <a:p>
            <a:r>
              <a:rPr lang="en-US" dirty="0" smtClean="0"/>
              <a:t>Install</a:t>
            </a:r>
          </a:p>
          <a:p>
            <a:pPr lvl="1"/>
            <a:r>
              <a:rPr lang="en-US" dirty="0" smtClean="0"/>
              <a:t>pip install </a:t>
            </a:r>
            <a:r>
              <a:rPr lang="en-US" dirty="0" err="1" smtClean="0"/>
              <a:t>networkx</a:t>
            </a:r>
            <a:endParaRPr lang="en-US" dirty="0" smtClean="0"/>
          </a:p>
          <a:p>
            <a:pPr lvl="1"/>
            <a:r>
              <a:rPr lang="en-US" dirty="0" err="1" smtClean="0"/>
              <a:t>conda</a:t>
            </a:r>
            <a:r>
              <a:rPr lang="en-US" dirty="0" smtClean="0"/>
              <a:t> install </a:t>
            </a:r>
            <a:r>
              <a:rPr lang="en-US" dirty="0" err="1" smtClean="0"/>
              <a:t>networkx</a:t>
            </a:r>
            <a:endParaRPr lang="en-US" dirty="0" smtClean="0"/>
          </a:p>
          <a:p>
            <a:r>
              <a:rPr lang="en-US" dirty="0" smtClean="0"/>
              <a:t>Types of network graph</a:t>
            </a:r>
          </a:p>
          <a:p>
            <a:pPr lvl="1"/>
            <a:r>
              <a:rPr lang="en-US" dirty="0" smtClean="0"/>
              <a:t>Undirected</a:t>
            </a:r>
          </a:p>
          <a:p>
            <a:pPr lvl="1"/>
            <a:r>
              <a:rPr lang="en-US" dirty="0" smtClean="0"/>
              <a:t>Directed</a:t>
            </a:r>
          </a:p>
          <a:p>
            <a:pPr lvl="1"/>
            <a:r>
              <a:rPr lang="en-US" dirty="0" smtClean="0"/>
              <a:t>Weighted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398" y="3933973"/>
            <a:ext cx="3499657" cy="26073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NetworkX</a:t>
            </a:r>
            <a:r>
              <a:rPr lang="en-US" dirty="0" smtClean="0"/>
              <a:t> (example)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31688" y="1266112"/>
            <a:ext cx="5702364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nsolas" pitchFamily="49" charset="0"/>
              </a:rPr>
              <a:t>networkx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nsolas" pitchFamily="49" charset="0"/>
              </a:rPr>
              <a:t>nx</a:t>
            </a:r>
            <a:endParaRPr lang="en-US" sz="2000" b="1" dirty="0" smtClean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>
                <a:latin typeface="Consolas" pitchFamily="49" charset="0"/>
              </a:rPr>
              <a:t>g = </a:t>
            </a:r>
            <a:r>
              <a:rPr lang="en-US" sz="2000" dirty="0" err="1">
                <a:latin typeface="Consolas" pitchFamily="49" charset="0"/>
              </a:rPr>
              <a:t>nx.Graph</a:t>
            </a:r>
            <a:r>
              <a:rPr lang="en-US" sz="2000" dirty="0">
                <a:latin typeface="Consolas" pitchFamily="49" charset="0"/>
              </a:rPr>
              <a:t>() </a:t>
            </a:r>
            <a:r>
              <a:rPr lang="en-US" sz="2000" dirty="0">
                <a:solidFill>
                  <a:schemeClr val="accent4"/>
                </a:solidFill>
                <a:latin typeface="Consolas" pitchFamily="49" charset="0"/>
              </a:rPr>
              <a:t># undirected </a:t>
            </a:r>
            <a:r>
              <a:rPr lang="en-US" sz="2000" dirty="0" smtClean="0">
                <a:solidFill>
                  <a:schemeClr val="accent4"/>
                </a:solidFill>
                <a:latin typeface="Consolas" pitchFamily="49" charset="0"/>
              </a:rPr>
              <a:t>graph</a:t>
            </a:r>
            <a:endParaRPr lang="en-US" sz="2000" dirty="0">
              <a:solidFill>
                <a:schemeClr val="accent4"/>
              </a:solidFill>
              <a:latin typeface="Consolas" pitchFamily="49" charset="0"/>
            </a:endParaRPr>
          </a:p>
          <a:p>
            <a:r>
              <a:rPr lang="en-US" sz="2000" dirty="0" err="1">
                <a:latin typeface="Consolas" pitchFamily="49" charset="0"/>
              </a:rPr>
              <a:t>g.add_edge</a:t>
            </a:r>
            <a:r>
              <a:rPr lang="en-US" sz="2000" dirty="0">
                <a:latin typeface="Consolas" pitchFamily="49" charset="0"/>
              </a:rPr>
              <a:t>('</a:t>
            </a:r>
            <a:r>
              <a:rPr lang="en-US" sz="2000" dirty="0" err="1">
                <a:latin typeface="Consolas" pitchFamily="49" charset="0"/>
              </a:rPr>
              <a:t>rajkot</a:t>
            </a:r>
            <a:r>
              <a:rPr lang="en-US" sz="2000" dirty="0">
                <a:latin typeface="Consolas" pitchFamily="49" charset="0"/>
              </a:rPr>
              <a:t>','</a:t>
            </a:r>
            <a:r>
              <a:rPr lang="en-US" sz="2000" dirty="0" err="1">
                <a:latin typeface="Consolas" pitchFamily="49" charset="0"/>
              </a:rPr>
              <a:t>junagadh</a:t>
            </a:r>
            <a:r>
              <a:rPr lang="en-US" sz="2000" dirty="0">
                <a:latin typeface="Consolas" pitchFamily="49" charset="0"/>
              </a:rPr>
              <a:t>')</a:t>
            </a:r>
          </a:p>
          <a:p>
            <a:r>
              <a:rPr lang="en-US" sz="2000" dirty="0" err="1">
                <a:latin typeface="Consolas" pitchFamily="49" charset="0"/>
              </a:rPr>
              <a:t>g.add_edge</a:t>
            </a:r>
            <a:r>
              <a:rPr lang="en-US" sz="2000" dirty="0">
                <a:latin typeface="Consolas" pitchFamily="49" charset="0"/>
              </a:rPr>
              <a:t>('</a:t>
            </a:r>
            <a:r>
              <a:rPr lang="en-US" sz="2000" dirty="0" err="1">
                <a:latin typeface="Consolas" pitchFamily="49" charset="0"/>
              </a:rPr>
              <a:t>junagadh</a:t>
            </a:r>
            <a:r>
              <a:rPr lang="en-US" sz="2000" dirty="0">
                <a:latin typeface="Consolas" pitchFamily="49" charset="0"/>
              </a:rPr>
              <a:t>','</a:t>
            </a:r>
            <a:r>
              <a:rPr lang="en-US" sz="2000" dirty="0" err="1">
                <a:latin typeface="Consolas" pitchFamily="49" charset="0"/>
              </a:rPr>
              <a:t>porbandar</a:t>
            </a:r>
            <a:r>
              <a:rPr lang="en-US" sz="2000" dirty="0">
                <a:latin typeface="Consolas" pitchFamily="49" charset="0"/>
              </a:rPr>
              <a:t>')</a:t>
            </a:r>
          </a:p>
          <a:p>
            <a:r>
              <a:rPr lang="en-US" sz="2000" dirty="0" err="1">
                <a:latin typeface="Consolas" pitchFamily="49" charset="0"/>
              </a:rPr>
              <a:t>g.add_edge</a:t>
            </a:r>
            <a:r>
              <a:rPr lang="en-US" sz="2000" dirty="0">
                <a:latin typeface="Consolas" pitchFamily="49" charset="0"/>
              </a:rPr>
              <a:t>('</a:t>
            </a:r>
            <a:r>
              <a:rPr lang="en-US" sz="2000" dirty="0" err="1">
                <a:latin typeface="Consolas" pitchFamily="49" charset="0"/>
              </a:rPr>
              <a:t>rajkot</a:t>
            </a:r>
            <a:r>
              <a:rPr lang="en-US" sz="2000" dirty="0">
                <a:latin typeface="Consolas" pitchFamily="49" charset="0"/>
              </a:rPr>
              <a:t>','</a:t>
            </a:r>
            <a:r>
              <a:rPr lang="en-US" sz="2000" dirty="0" err="1">
                <a:latin typeface="Consolas" pitchFamily="49" charset="0"/>
              </a:rPr>
              <a:t>jamnagar</a:t>
            </a:r>
            <a:r>
              <a:rPr lang="en-US" sz="2000" dirty="0">
                <a:latin typeface="Consolas" pitchFamily="49" charset="0"/>
              </a:rPr>
              <a:t>')</a:t>
            </a:r>
          </a:p>
          <a:p>
            <a:r>
              <a:rPr lang="en-US" sz="2000" dirty="0" err="1">
                <a:latin typeface="Consolas" pitchFamily="49" charset="0"/>
              </a:rPr>
              <a:t>g.add_edge</a:t>
            </a:r>
            <a:r>
              <a:rPr lang="en-US" sz="2000" dirty="0">
                <a:latin typeface="Consolas" pitchFamily="49" charset="0"/>
              </a:rPr>
              <a:t>('</a:t>
            </a:r>
            <a:r>
              <a:rPr lang="en-US" sz="2000" dirty="0" err="1">
                <a:latin typeface="Consolas" pitchFamily="49" charset="0"/>
              </a:rPr>
              <a:t>jamnagar</a:t>
            </a:r>
            <a:r>
              <a:rPr lang="en-US" sz="2000" dirty="0">
                <a:latin typeface="Consolas" pitchFamily="49" charset="0"/>
              </a:rPr>
              <a:t>','</a:t>
            </a:r>
            <a:r>
              <a:rPr lang="en-US" sz="2000" dirty="0" err="1">
                <a:latin typeface="Consolas" pitchFamily="49" charset="0"/>
              </a:rPr>
              <a:t>bhanvad</a:t>
            </a:r>
            <a:r>
              <a:rPr lang="en-US" sz="2000" dirty="0">
                <a:latin typeface="Consolas" pitchFamily="49" charset="0"/>
              </a:rPr>
              <a:t>')</a:t>
            </a:r>
          </a:p>
          <a:p>
            <a:r>
              <a:rPr lang="en-US" sz="2000" dirty="0" err="1">
                <a:latin typeface="Consolas" pitchFamily="49" charset="0"/>
              </a:rPr>
              <a:t>g.add_edge</a:t>
            </a:r>
            <a:r>
              <a:rPr lang="en-US" sz="2000" dirty="0">
                <a:latin typeface="Consolas" pitchFamily="49" charset="0"/>
              </a:rPr>
              <a:t>('</a:t>
            </a:r>
            <a:r>
              <a:rPr lang="en-US" sz="2000" dirty="0" err="1">
                <a:latin typeface="Consolas" pitchFamily="49" charset="0"/>
              </a:rPr>
              <a:t>bhanvad</a:t>
            </a:r>
            <a:r>
              <a:rPr lang="en-US" sz="2000" dirty="0">
                <a:latin typeface="Consolas" pitchFamily="49" charset="0"/>
              </a:rPr>
              <a:t>','</a:t>
            </a:r>
            <a:r>
              <a:rPr lang="en-US" sz="2000" dirty="0" err="1">
                <a:latin typeface="Consolas" pitchFamily="49" charset="0"/>
              </a:rPr>
              <a:t>porbandar</a:t>
            </a:r>
            <a:r>
              <a:rPr lang="en-US" sz="2000" dirty="0" smtClean="0">
                <a:latin typeface="Consolas" pitchFamily="49" charset="0"/>
              </a:rPr>
              <a:t>')</a:t>
            </a:r>
            <a:endParaRPr lang="en-US" sz="2000" dirty="0">
              <a:latin typeface="Consolas" pitchFamily="49" charset="0"/>
            </a:endParaRPr>
          </a:p>
          <a:p>
            <a:r>
              <a:rPr lang="en-US" sz="2000" dirty="0" err="1">
                <a:latin typeface="Consolas" pitchFamily="49" charset="0"/>
              </a:rPr>
              <a:t>nx.draw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g,with_labels</a:t>
            </a:r>
            <a:r>
              <a:rPr lang="en-US" sz="2000" dirty="0">
                <a:latin typeface="Consolas" pitchFamily="49" charset="0"/>
              </a:rPr>
              <a:t>=True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231696" y="1266112"/>
            <a:ext cx="499993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  <a:endParaRPr lang="en-I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231696" y="93692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networkxDemo.py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740" y="1424841"/>
            <a:ext cx="4090877" cy="25405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31688" y="4294603"/>
            <a:ext cx="5702364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nsolas" pitchFamily="49" charset="0"/>
              </a:rPr>
              <a:t>networkx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nsolas" pitchFamily="49" charset="0"/>
              </a:rPr>
              <a:t>nx</a:t>
            </a:r>
            <a:endParaRPr lang="en-US" sz="2000" b="1" dirty="0" smtClean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 err="1">
                <a:latin typeface="Consolas" pitchFamily="49" charset="0"/>
              </a:rPr>
              <a:t>gD</a:t>
            </a:r>
            <a:r>
              <a:rPr lang="en-US" sz="2000" dirty="0">
                <a:latin typeface="Consolas" pitchFamily="49" charset="0"/>
              </a:rPr>
              <a:t> = </a:t>
            </a:r>
            <a:r>
              <a:rPr lang="en-US" sz="2000" dirty="0" err="1">
                <a:latin typeface="Consolas" pitchFamily="49" charset="0"/>
              </a:rPr>
              <a:t>nx.DiGraph</a:t>
            </a:r>
            <a:r>
              <a:rPr lang="en-US" sz="2000" dirty="0">
                <a:latin typeface="Consolas" pitchFamily="49" charset="0"/>
              </a:rPr>
              <a:t>() </a:t>
            </a:r>
            <a:r>
              <a:rPr lang="en-US" sz="2000" dirty="0">
                <a:solidFill>
                  <a:schemeClr val="accent4"/>
                </a:solidFill>
                <a:latin typeface="Consolas" pitchFamily="49" charset="0"/>
              </a:rPr>
              <a:t># </a:t>
            </a:r>
            <a:r>
              <a:rPr lang="en-US" sz="2000" dirty="0" smtClean="0">
                <a:solidFill>
                  <a:schemeClr val="accent4"/>
                </a:solidFill>
                <a:latin typeface="Consolas" pitchFamily="49" charset="0"/>
              </a:rPr>
              <a:t>directed graph</a:t>
            </a:r>
          </a:p>
          <a:p>
            <a:r>
              <a:rPr lang="en-US" sz="2000" dirty="0" err="1">
                <a:latin typeface="Consolas" pitchFamily="49" charset="0"/>
              </a:rPr>
              <a:t>gD.add_edge</a:t>
            </a:r>
            <a:r>
              <a:rPr lang="en-US" sz="2000" dirty="0">
                <a:latin typeface="Consolas" pitchFamily="49" charset="0"/>
              </a:rPr>
              <a:t>('</a:t>
            </a:r>
            <a:r>
              <a:rPr lang="en-US" sz="2000" dirty="0" err="1">
                <a:latin typeface="Consolas" pitchFamily="49" charset="0"/>
              </a:rPr>
              <a:t>Modi','Arjun</a:t>
            </a:r>
            <a:r>
              <a:rPr lang="en-US" sz="2000" dirty="0">
                <a:latin typeface="Consolas" pitchFamily="49" charset="0"/>
              </a:rPr>
              <a:t>')</a:t>
            </a:r>
          </a:p>
          <a:p>
            <a:r>
              <a:rPr lang="en-US" sz="2000" dirty="0" err="1">
                <a:latin typeface="Consolas" pitchFamily="49" charset="0"/>
              </a:rPr>
              <a:t>gD.add_edge</a:t>
            </a:r>
            <a:r>
              <a:rPr lang="en-US" sz="2000" dirty="0">
                <a:latin typeface="Consolas" pitchFamily="49" charset="0"/>
              </a:rPr>
              <a:t>('Modi','</a:t>
            </a:r>
            <a:r>
              <a:rPr lang="en-US" sz="2000" dirty="0" err="1">
                <a:latin typeface="Consolas" pitchFamily="49" charset="0"/>
              </a:rPr>
              <a:t>GambhavaSir</a:t>
            </a:r>
            <a:r>
              <a:rPr lang="en-US" sz="2000" dirty="0">
                <a:latin typeface="Consolas" pitchFamily="49" charset="0"/>
              </a:rPr>
              <a:t>')</a:t>
            </a:r>
          </a:p>
          <a:p>
            <a:r>
              <a:rPr lang="en-US" sz="2000" dirty="0" err="1">
                <a:latin typeface="Consolas" pitchFamily="49" charset="0"/>
              </a:rPr>
              <a:t>gD.add_edge</a:t>
            </a:r>
            <a:r>
              <a:rPr lang="en-US" sz="2000" dirty="0">
                <a:latin typeface="Consolas" pitchFamily="49" charset="0"/>
              </a:rPr>
              <a:t>('</a:t>
            </a:r>
            <a:r>
              <a:rPr lang="en-US" sz="2000" dirty="0" err="1">
                <a:latin typeface="Consolas" pitchFamily="49" charset="0"/>
              </a:rPr>
              <a:t>GambhavaSir</a:t>
            </a:r>
            <a:r>
              <a:rPr lang="en-US" sz="2000" dirty="0">
                <a:latin typeface="Consolas" pitchFamily="49" charset="0"/>
              </a:rPr>
              <a:t>','Modi')</a:t>
            </a:r>
          </a:p>
          <a:p>
            <a:endParaRPr lang="en-US" sz="2000" dirty="0">
              <a:latin typeface="Consolas" pitchFamily="49" charset="0"/>
            </a:endParaRPr>
          </a:p>
          <a:p>
            <a:r>
              <a:rPr lang="en-US" sz="2000" dirty="0" err="1">
                <a:latin typeface="Consolas" pitchFamily="49" charset="0"/>
              </a:rPr>
              <a:t>nx.draw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gD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 err="1">
                <a:latin typeface="Consolas" pitchFamily="49" charset="0"/>
              </a:rPr>
              <a:t>with_labels</a:t>
            </a:r>
            <a:r>
              <a:rPr lang="en-US" sz="2000" dirty="0">
                <a:latin typeface="Consolas" pitchFamily="49" charset="0"/>
              </a:rPr>
              <a:t>=True)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231696" y="4294603"/>
            <a:ext cx="499993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231696" y="3965419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networkxDemo.py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53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animBg="1"/>
      <p:bldP spid="8" grpId="0" uiExpand="1" build="p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NetworkX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many analysis functions available in </a:t>
            </a:r>
            <a:r>
              <a:rPr lang="en-US" dirty="0" err="1" smtClean="0"/>
              <a:t>NetworkX</a:t>
            </a:r>
            <a:r>
              <a:rPr lang="en-US" dirty="0" smtClean="0"/>
              <a:t> library, some of functions are as below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nx.shortest_path</a:t>
            </a:r>
            <a:r>
              <a:rPr lang="en-US" dirty="0" smtClean="0">
                <a:latin typeface="Consolas" panose="020B0609020204030204" pitchFamily="49" charset="0"/>
              </a:rPr>
              <a:t>(g</a:t>
            </a:r>
            <a:r>
              <a:rPr lang="en-US" dirty="0">
                <a:latin typeface="Consolas" panose="020B0609020204030204" pitchFamily="49" charset="0"/>
              </a:rPr>
              <a:t>,'</a:t>
            </a:r>
            <a:r>
              <a:rPr lang="en-US" dirty="0" err="1">
                <a:latin typeface="Consolas" panose="020B0609020204030204" pitchFamily="49" charset="0"/>
              </a:rPr>
              <a:t>rajkot</a:t>
            </a:r>
            <a:r>
              <a:rPr lang="en-US" dirty="0">
                <a:latin typeface="Consolas" panose="020B0609020204030204" pitchFamily="49" charset="0"/>
              </a:rPr>
              <a:t>','</a:t>
            </a:r>
            <a:r>
              <a:rPr lang="en-US" dirty="0" err="1">
                <a:latin typeface="Consolas" panose="020B0609020204030204" pitchFamily="49" charset="0"/>
              </a:rPr>
              <a:t>porbandar</a:t>
            </a:r>
            <a:r>
              <a:rPr lang="en-US" dirty="0" smtClean="0">
                <a:latin typeface="Consolas" panose="020B0609020204030204" pitchFamily="49" charset="0"/>
              </a:rPr>
              <a:t>')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Will </a:t>
            </a:r>
            <a:r>
              <a:rPr lang="en-US" dirty="0">
                <a:latin typeface="Consolas" panose="020B0609020204030204" pitchFamily="49" charset="0"/>
              </a:rPr>
              <a:t>return ['</a:t>
            </a:r>
            <a:r>
              <a:rPr lang="en-US" dirty="0" err="1">
                <a:latin typeface="Consolas" panose="020B0609020204030204" pitchFamily="49" charset="0"/>
              </a:rPr>
              <a:t>rajkot</a:t>
            </a:r>
            <a:r>
              <a:rPr lang="en-US" dirty="0">
                <a:latin typeface="Consolas" panose="020B0609020204030204" pitchFamily="49" charset="0"/>
              </a:rPr>
              <a:t>', '</a:t>
            </a:r>
            <a:r>
              <a:rPr lang="en-US" dirty="0" err="1">
                <a:latin typeface="Consolas" panose="020B0609020204030204" pitchFamily="49" charset="0"/>
              </a:rPr>
              <a:t>junagadh</a:t>
            </a:r>
            <a:r>
              <a:rPr lang="en-US" dirty="0">
                <a:latin typeface="Consolas" panose="020B0609020204030204" pitchFamily="49" charset="0"/>
              </a:rPr>
              <a:t>', '</a:t>
            </a:r>
            <a:r>
              <a:rPr lang="en-US" dirty="0" err="1">
                <a:latin typeface="Consolas" panose="020B0609020204030204" pitchFamily="49" charset="0"/>
              </a:rPr>
              <a:t>porbandar</a:t>
            </a:r>
            <a:r>
              <a:rPr lang="en-US" dirty="0" smtClean="0">
                <a:latin typeface="Consolas" panose="020B0609020204030204" pitchFamily="49" charset="0"/>
              </a:rPr>
              <a:t>']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nx.clustering</a:t>
            </a:r>
            <a:r>
              <a:rPr lang="en-US" dirty="0" smtClean="0">
                <a:latin typeface="Consolas" panose="020B0609020204030204" pitchFamily="49" charset="0"/>
              </a:rPr>
              <a:t>(g)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Will return clustering value for each node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nx.degree_centrality</a:t>
            </a:r>
            <a:r>
              <a:rPr lang="en-US" dirty="0" smtClean="0">
                <a:latin typeface="Consolas" panose="020B0609020204030204" pitchFamily="49" charset="0"/>
              </a:rPr>
              <a:t>(g)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Will return the degree of centrality for each node, we can find most popular/influential node using this method.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nx.density</a:t>
            </a:r>
            <a:r>
              <a:rPr lang="en-US" dirty="0" smtClean="0">
                <a:latin typeface="Consolas" panose="020B0609020204030204" pitchFamily="49" charset="0"/>
              </a:rPr>
              <a:t>(g)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Will return the density of the graph.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The </a:t>
            </a:r>
            <a:r>
              <a:rPr lang="en-US" dirty="0">
                <a:latin typeface="Consolas" panose="020B0609020204030204" pitchFamily="49" charset="0"/>
              </a:rPr>
              <a:t>density is 0 for a graph without edges and 1 for a complete graph. </a:t>
            </a:r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nx.info(g)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Return a summary of information for the graph </a:t>
            </a:r>
            <a:r>
              <a:rPr lang="en-US" dirty="0" smtClean="0">
                <a:latin typeface="Consolas" panose="020B0609020204030204" pitchFamily="49" charset="0"/>
              </a:rPr>
              <a:t>G.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>
                <a:latin typeface="Consolas" panose="020B0609020204030204" pitchFamily="49" charset="0"/>
              </a:rPr>
              <a:t>The summary includes the number of nodes and </a:t>
            </a:r>
            <a:r>
              <a:rPr lang="en-US" dirty="0" smtClean="0">
                <a:latin typeface="Consolas" panose="020B0609020204030204" pitchFamily="49" charset="0"/>
              </a:rPr>
              <a:t>edges, </a:t>
            </a:r>
            <a:r>
              <a:rPr lang="en-US" dirty="0">
                <a:latin typeface="Consolas" panose="020B0609020204030204" pitchFamily="49" charset="0"/>
              </a:rPr>
              <a:t>and their average degree.</a:t>
            </a:r>
          </a:p>
        </p:txBody>
      </p:sp>
    </p:spTree>
    <p:extLst>
      <p:ext uri="{BB962C8B-B14F-4D97-AF65-F5344CB8AC3E}">
        <p14:creationId xmlns:p14="http://schemas.microsoft.com/office/powerpoint/2010/main" val="191926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</a:t>
            </a:r>
            <a:r>
              <a:rPr lang="en-IN" dirty="0" err="1" smtClean="0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Most people visualize information better when they see it in graphic versus textual format.</a:t>
            </a:r>
          </a:p>
          <a:p>
            <a:r>
              <a:rPr lang="en-IN" dirty="0" smtClean="0"/>
              <a:t>Graphics help people see relationships and make comparisons with greater ease.</a:t>
            </a:r>
          </a:p>
          <a:p>
            <a:r>
              <a:rPr lang="en-IN" dirty="0" smtClean="0"/>
              <a:t>Fortunately, python makes the task of converting textual data into graphics relatively easy using libraries, one of most commonly used library for this is </a:t>
            </a:r>
            <a:r>
              <a:rPr lang="en-IN" dirty="0" err="1" smtClean="0"/>
              <a:t>MatPlotLib</a:t>
            </a:r>
            <a:r>
              <a:rPr lang="en-IN" dirty="0" smtClean="0"/>
              <a:t>.</a:t>
            </a:r>
            <a:endParaRPr lang="en-US" dirty="0" smtClean="0"/>
          </a:p>
          <a:p>
            <a:r>
              <a:rPr lang="en-US" dirty="0" err="1" smtClean="0"/>
              <a:t>Matplotlib</a:t>
            </a:r>
            <a:r>
              <a:rPr lang="en-US" dirty="0" smtClean="0"/>
              <a:t> is a comprehensive library for creating static, animated, and interactive visualizations in Python.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Graph or chart is simply a visual representation of numeric data.</a:t>
            </a:r>
          </a:p>
          <a:p>
            <a:r>
              <a:rPr lang="en-IN" dirty="0" err="1" smtClean="0"/>
              <a:t>MatPlotLib</a:t>
            </a:r>
            <a:r>
              <a:rPr lang="en-IN" dirty="0" smtClean="0"/>
              <a:t> makes a large number of graph and chart types.</a:t>
            </a:r>
          </a:p>
          <a:p>
            <a:r>
              <a:rPr lang="en-IN" dirty="0" smtClean="0"/>
              <a:t>We can choose any of the common graph such as line charts, histogram, scatter plots etc....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91509" y="2742932"/>
            <a:ext cx="1143000" cy="1326539"/>
            <a:chOff x="591509" y="3667957"/>
            <a:chExt cx="1143000" cy="1326539"/>
          </a:xfrm>
        </p:grpSpPr>
        <p:pic>
          <p:nvPicPr>
            <p:cNvPr id="5" name="Picture 2" descr="https://upload.wikimedia.org/wikipedia/commons/thumb/1/13/Matplotlib_basic_v.svg/120px-Matplotlib_basic_v.svg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91509" y="3667957"/>
              <a:ext cx="1143000" cy="857251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606607" y="4625164"/>
              <a:ext cx="1112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Line Chart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02680" y="2742932"/>
            <a:ext cx="1143000" cy="1326539"/>
            <a:chOff x="2093976" y="3667957"/>
            <a:chExt cx="1143000" cy="1326539"/>
          </a:xfrm>
        </p:grpSpPr>
        <p:pic>
          <p:nvPicPr>
            <p:cNvPr id="8" name="Picture 4" descr="https://upload.wikimedia.org/wikipedia/commons/thumb/1/13/Matplotlib_histogram_v.svg/120px-Matplotlib_histogram_v.svg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93976" y="3667957"/>
              <a:ext cx="1143000" cy="857251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2096250" y="4625164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Histogram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13851" y="2742932"/>
            <a:ext cx="1257075" cy="1326539"/>
            <a:chOff x="3714989" y="3667957"/>
            <a:chExt cx="1257075" cy="1326539"/>
          </a:xfrm>
        </p:grpSpPr>
        <p:pic>
          <p:nvPicPr>
            <p:cNvPr id="11" name="Picture 6" descr="https://upload.wikimedia.org/wikipedia/commons/thumb/9/98/Matplotlib_scatter_v.svg/120px-Matplotlib_scatter_v.svg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72026" y="3667957"/>
              <a:ext cx="1143000" cy="857251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714989" y="4625164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Scatter Plot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239097" y="2742932"/>
            <a:ext cx="1143000" cy="1326539"/>
            <a:chOff x="5182058" y="3667957"/>
            <a:chExt cx="1143000" cy="1326539"/>
          </a:xfrm>
        </p:grpSpPr>
        <p:pic>
          <p:nvPicPr>
            <p:cNvPr id="14" name="Picture 10" descr="https://upload.wikimedia.org/wikipedia/commons/thumb/f/f6/Mpl_example_Rosenbrock_function.svg/120px-Mpl_example_Rosenbrock_function.svg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182058" y="3667957"/>
              <a:ext cx="1143000" cy="857251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5329404" y="4625164"/>
              <a:ext cx="848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3D Plot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50268" y="2742932"/>
            <a:ext cx="1322351" cy="1326539"/>
            <a:chOff x="6712241" y="3667957"/>
            <a:chExt cx="1322351" cy="1326539"/>
          </a:xfrm>
        </p:grpSpPr>
        <p:pic>
          <p:nvPicPr>
            <p:cNvPr id="17" name="Picture 12" descr="../../_images/sphx_glr_image_demo_003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712241" y="3667957"/>
              <a:ext cx="1322351" cy="991763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6946857" y="4625164"/>
              <a:ext cx="853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Images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440790" y="2742932"/>
            <a:ext cx="1202996" cy="1326539"/>
            <a:chOff x="8516625" y="3667957"/>
            <a:chExt cx="1202996" cy="1326539"/>
          </a:xfrm>
        </p:grpSpPr>
        <p:pic>
          <p:nvPicPr>
            <p:cNvPr id="20" name="Picture 14" descr="../../_images/sphx_glr_barchart_demo_001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516625" y="3667957"/>
              <a:ext cx="1202996" cy="935664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8598590" y="4625164"/>
              <a:ext cx="1039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Bar Chart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011956" y="2742932"/>
            <a:ext cx="1304628" cy="1326539"/>
            <a:chOff x="10011956" y="3667957"/>
            <a:chExt cx="1304628" cy="1326539"/>
          </a:xfrm>
        </p:grpSpPr>
        <p:pic>
          <p:nvPicPr>
            <p:cNvPr id="23" name="Picture 16" descr="../../_images/sphx_glr_pie_features_001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0011956" y="3667957"/>
              <a:ext cx="1304628" cy="978471"/>
            </a:xfrm>
            <a:prstGeom prst="rect">
              <a:avLst/>
            </a:prstGeom>
            <a:noFill/>
          </p:spPr>
        </p:pic>
        <p:sp>
          <p:nvSpPr>
            <p:cNvPr id="24" name="TextBox 23"/>
            <p:cNvSpPr txBox="1"/>
            <p:nvPr/>
          </p:nvSpPr>
          <p:spPr>
            <a:xfrm>
              <a:off x="10154355" y="4625164"/>
              <a:ext cx="1019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Pie Chart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178903" y="435227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Etc.......</a:t>
            </a:r>
          </a:p>
        </p:txBody>
      </p:sp>
      <p:sp>
        <p:nvSpPr>
          <p:cNvPr id="28674" name="AutoShape 2" descr="data:image/png;base64,iVBORw0KGgoAAAANSUhEUgAAAWoAAAD4CAYAAADFAawfAAAABHNCSVQICAgIfAhkiAAAAAlwSFlzAAALEgAACxIB0t1+/AAAADh0RVh0U29mdHdhcmUAbWF0cGxvdGxpYiB2ZXJzaW9uMy4yLjIsIGh0dHA6Ly9tYXRwbG90bGliLm9yZy+WH4yJAAAgAElEQVR4nO3deXjb5ZXo8e8red8XKasTO05kIAlkMyGLJdrC9AJd6LSFodPSFlrSzqUs095n7nTmjzvbvc/c6dx5BtqZlhC2ToGWUuhMgdJ2WqaSQxKyQ8hixWvsLJYc77uk9/5hKwkQx7Ktn34/SefzPHkSYkU6yNbR+zt6z3uU1hohhBDWZTM7ACGEEFcmiVoIISxOErUQQlicJGohhLA4SdRCCGFxGUbcqcPh0FVVVUbctRBCpKT9+/cHtdbOy33NkERdVVXFvn37jLhrIYRISUqp1qm+JqUPIYSwOEnUQghhcZKohRDC4iRRCyGExUmiFkIIi4spUSulHlJKHVFKvauUetjooIQQQlw0baJWSq0G7gM2AmuAjyulXEYHJoQQYkIsK+prgN1a6yGtdQj4PfCHxoYlOvtGeGHfKSIROYZWiHQXS8PLEeB/K6XKgWHgNuAD3SxKqW3ANoClS5fGM8a088aJTv7HC4fpGhxjflEON9ZctllJCJEmpl1Ra62PAf8X+A3wOnAYCF3mdtu11rVa61qnUxLLbIyFIvzdK0e556m9OAuzybLbqPcHzA5LCGGymD5M1Fo/obVer7X2AOcBv7FhpZ+W4CCf+f6b7Khv5u5Nlfz8/q1cv6wUnz9odmhCCJPFuutj3uTvS4FPA88bGVS6eflgOx971Efb+SF+8IUN/O2nVpOTacftcnL8bD/n+kbMDlEIYaJY91H/TCl1FPgFcL/WutvAmNLG4GiIb75wiD/9yWFWLiritYfc3LJ6wYWvu10OAFlVC5HmYjo9T2vtNjqQdHOko5cHnj9Ia9cgD97k4sGPrCDD/t73zWsWFOEoyMLnD/DZDRUmRSqEMJshx5yKqWmteWpnC3//y+OU5Wfx3H2b2FRdftnb2myKuhUOfP4gkYjGZlMJjlYIYQXSQp5AXQOjfOWZffzNK0fx1Dh47SH3lEk6yu1y0jU4xtEzfQmKUghhNbKiTpA3G4M8/OND9AyN81efWMmXtlSh1PQr5Evr1KsXFxsdphDCgmRFbbBQOML/+/UJPr9jDwU5Gbx8/xa+vHVZTEkaYF5RDlcvKMQn+6mFSFuyojZQe/cQD//4EPtau7ljQwV/ffsq8rJm/pR7apw8vbOFobHQrP69ECK5yYraIK8fOcNtj/g4frafR+5ay3fuWDPrJOt2ORgLR9jTfD7OUQohkoEsz+JsZDzM375ylGf3tLGmophHP7eOyvL8Od3n9VVlZGfY8DUE+fBV8+IUqRAiWUiijqOGc/088NxBTpzr52uear710avIypj7RUtOpp2Ny8qkTi1EmpLSRxxorXluTxuf/F49XYOjPHPvRr592zVxSdJRHpcTf+cAZ3qH43afQojkIIl6jnqHx/nGcwf5i5ff4fqqMl57yG3IsaTumslteg3STi5EupHSxxzsb+3mwecPcq5vhD+/9Wq2uasN6x68an4hzsJsvP4Ad16/xJDHEEJYkyTqWQhHND/4fSP/9JsGFpXk8NOvb2bd0lJDH1Mphdvl4HfHOwlHNHZpJxcibUjpY4bO9Y3wxSf38J1fneDW1Qt49UG34Uk6yuNy0jM0zrunexPyeEIIa5AV9Qy8cbyTb/30MMNjYf7hM9dxR21FzB2G8bB1xcV28usqShL2uEIIc8mKOgajoYm90fc8vZd5hdn84oGt3Hn9koQmaQBnYTYrFxbhbZBtekKkE1lRT6M5OMgDzx/gSEcfX9pcybdvu4acTLtp8XhqnDxR38TAaIiCbPn2CZEOYh3F9adKqXeVUkeUUs8rpXKMDswKXj7Yzscf9dHePcz2uzfw17evNjVJA3hcDsbDmj1NXabGIYRInGkTtVJqMfAgUKu1Xg3YgbuMDsxMA5eMyFq1qJjXHnTz0VULpv+HCbChqpScTJuM5xIijcR67ZwB5CqlxoE84LRxIZmrb2ScT/3LTlqCgzx8s4tvfPiDI7LMlJ1hZ1N1OV5pJxfCUv71v06yq7GLp758fdxzxrT3prXuAP4RaAPOAL1a61+//3ZKqW1KqX1KqX2BQPImkWd3t9EUGOSpezby8M01lkrSUW6Xk6bAIO3dQ2aHIoSY9NtjnfSPhAzJGbGUPkqB24FlwCIgXyn1hfffTmu9XWtdq7WudTrj30KdCKOhME/tbMbtchjSBh4vnsmpL/VS/hDCEnqHxzl0qufCazPeYkn9NwPNWuuA1noceAnYYkg0Jvv3Q6fp7B9lm6fa7FCuaMW8AhYU5Uj5QwiL2NUYJBzRuA1a4MWSqNuATUqpPDWxcfgm4Jgh0ZgoEtE87m3imoVF1K0w5l0xXqLt5PX+iR8OIYS5vP4gBdkZrF1iTCNaLDXqPcCLwAHgncl/s92QaEz0+4YA/s4Btnlin2doJneNk76REG+395gdihBpTWuNtyHA5uXlZBr0mVZM96q1/l9a66u11qu11ndrrUcNicZEj3kbWVScw8evW2R2KDGpW+FAKWSbnhAma+0aor172LD6NEgLOQBvt/ewu+k899YtM+wdMd7K8rNYvahYpr4IYbLoa9DtMm4DQnJkJYM95m2iMDuDP0qyc57dLgcH2nroHxk3OxQh0pbXH2RJWS6V5XmGPUbaJ+q2riF++c4Z/njTUgpzMs0OZ0bcLifhiGZXo7STC2GG8XCEXY1duF1OQz/bSvtE/eTOZuw2xb1bl5kdyoxtqCwlL8sudWohTHLoVA8DoyFD69OQ5om6e3CMn+w9xe1rFzO/KPnOmcrKsLG5ulzq1EKYxNcQwG5TbF4uidowP9rdyvB42PINLlfidjlo6RqirUvayYVINK8/yNolJRTnGls2TdtEPTIe5pldLXzoKic18wvNDmfWop1QvpOyqhYikXqGxni7vQe3wWUPSONE/dKBDoIDY0m9mgaoduSzuCQXX4PUqYVIpJ0nu4hoY7flRaVloo5ENDt8TVy7uJjN1eVmhzMn0XbynY1BQuGI2eEIkTZ8/gCFORmsqSg2/LHSMlH/57FzNAUH2eapTop28em4XU76R0IclnZyIRJCa43PH2TrckdCjkJOy0S93dtERWkut662xtSWudq6ohylwCvlDyESoik4SEfPMO6axBzglnaJen9rN/tau/lK3TJLDgWYjZK8LK6rKJFtekIkiK9h4rXmSUB9GtIwUW/3NlKcm8mdtcnVLj4dj8vBoVM99A5LO7kQRvP5g1SV57GkzLi28UulVaJuDg7y66PnuHtTJfnZsY6LTA5ul5OInjjAXAhhnLFQhF1NXQnZ7RGVVol6h6+JTJuNL22pMjuUuFu3tIT8LDteaScXwlAH2roZGgsnZP90VNok6uDAKC/ub+fT6xfjLMw2O5y4y7Tb2LzcgbchgNYy9UUIo/j80bbxxG3tjWW47VVKqUOX/OpTSj2ciODi6Ye7WhkNRfiqO7kbXK7EU+OgvXuYVmknF8IwPn+Q9UtLEnraZiyjuE5orddqrdcCG4Ah4GXDI4uj4bEw/7arhZuvmc+KeQVmh2OY6CfQsvsj9cmsTHOcHxzjnY7ehNanYealj5uARq11qxHBGOXF/afoHhrnazem7moaoLI8jyVluVKnTmFaa55/q41r/+pX/Gx/u9nhpJ2dJ4NoDR6Dpo1PZaaJ+i7g+ct9QSm1TSm1Tym1LxCwzoouHNHsqG9m3dISaitLzQ7HUBPt5E52NXYxLu3kKad3eJxvPHeQb7/0DkNjYV55+7TZIaUdnz9AcW4m1y42vm38UjEnaqVUFvBJ4KeX+7rWervWulZrXet0Jvbd5kp+9e5ZWruG2OZOjXbx6XhcDgZGQxw6Je3kqeRAWzcfe9TH6++e5c9uuYq7N1Wyu+k8o6Gw2aGljYlp40HqVjiw2xKbS2ayor4VOKC1PmdUMPGmteYxbxNV5Xl8dFVqtItPZ/NyBzYF3gbrXNWI2YtENP/6Xye54we7APjp1zfz3z+0ghtrnAyPh9nf2m1yhOnjZOcAZ/tGErotL2omifpzTFH2sKq9Ld0cPtXDV9zVCX8HNEtxbiZrl5RInToFdPaNcPeTe/iH109wy+oFvPqgm/VLJ8p3m5aXk2FTMoYtgaKvqTqrJmqlVB7wB8BLxoYTX9u9jZTlZ3HHhgqzQ0kot8vJ2+099AyNmR2KmKU3TnRy6yM+9rd28/efvpbvfW7de6aIFGRnsL6yVHb4JJDPH6DamU9FaWLaxi8VU6LWWg9prcu11r1GBxQvJzv7+c9jnXxxcyU5mXazw0koT40DrScONhfJZSwU4e9eOco9T+3FWZjNL75Rx10bl1728xWPy8GRjj66BkZNiDS9jIbC7G7qStghTO+Xsp2Jj3ubyc6wcfemSrNDSbg1FSUUZmfIaivJtAQH+ewP3mRHfTN3b6rk5/dvxXWFMXHRvbz1J6X8YbT9Ld2MjEdMqU8DpNbJRJM6+0Z4+WAHd15fQXlB6rWLTyfDbmPLinJ8/iBa67TY7ZLsfn6wg798+R0y7DZ+8IUN3BLDWemrFxdTkpeJtyHI7WsXJyDK9OX1B8m0KzaZNBEqJVfUz+xqYTwS4at1qd3gciVul5OOnmGagoNmhyKuYHA0xLdeOMzDPznEykVFvPaQO6YkDWC3KbaucODzy/kuRvP5A6xfWmraqZspl6gHR0P8aHcbt6xaQJUj3+xwTHOhnVy26VnWkY5ePvHdel4+2M6DN7l4/r5NLC7JndF9eFwOOvtHaTg3YFCUIjgwyrun+xLejXiplEvUP9l7it7hce5L8unic7W0PI/K8jzZvmVBWmuerG/m0//6JkNjYZ67bxPf/IOaWU0ccsv5LobbOfkZgFn1aUixRB0KR3iivpnrq0ov7DdNZx6Xk11NXYyFpJ3cKs4PjvHVZ/bxN68cxVPj4LWH3HOqey4qyWXFvALZN28gb0OQ0rxMVi1KbNv4pVIqUb/6zhk6eobZ5lludiiW4HY5GBoLc6BNutes4M3GILc+4sXnD/JXn1jJ41+spSw/a87363Y52NPUxci4tJPH28S08QBbTWgbv1TKJGqtNY/7mljuzOemq+eZHY4lbF5ejt2m5LLYZKFwhP/36xN8fsce8rMzePn+LXx567K47cbxuJyMhiLsa5E35Hg7ca6fzv5RU+vTkEKJeldjF0c6+rjPXY0tTdrFp1OYk8n6pSV4G+Sy2CwdPcPctX033/3dST67voJffKMu7pfQN1SXkWmXN2Qj+BrMr09DCiXqx7xNOAqy+dQ62U96KbfLyZHTvdK9ZoLXj5zh1n/2cvxsP4/ctZbv3LHGkO1deVkZ1FaWSZ3aAF5/ANe8AhYWz2w3TrylRKI+fraP3zcE+PKW9GsXn47bNdlO3ijt5IkyMh7mL19+h6//6ABVjnxefbDO8IYUd42DY2f66OwfMfRx0snIeJi3ms8nfJrL5aREot7ubSIvy84X0rBdfDrXVZRQlJMh+6kTpOFcP7d/byfP7mnja55qXvz6FirLjd/PH903v1PayeNmb8t5RkMR3DXmlj0gBRL1md5h/uPQae6sXUJJ3tw/QU81dpuizuW40E4ujKG15rk9bXzye/V0DY7yzL0b+fZt15CVkZiX2MqFRZTlZ12oqYq58/mDZNlt3LCszOxQkj9RP72zhYjWfKVumdmhWJbb5eRs3wgnO6V7zQjREVl/8fI71FaW8dpDbm5M9Ew9m6JuhQOvP0hEBt/GhbchQG1VKXlZ5h+JlNSJun9knOf2tHHbtQtZUpb4M2KTRd2KiUs3+bAp/va3dnPbIz5+9e5Z/uctV/PDezcyrzDHlFjcLgfBgVGOn+035fFTSWffCMfP9luiPg2xDw4oUUq9qJQ6rpQ6ppTabHRgsXj+rTb6R0N8TRpcrmhJWR7VjnzZvhVH4YjmX944yZ2P7UKpiRFZf/Kh5aZuDZV28vipt0Db+KViXVE/Aryutb4aWAMcMy6k2IyFIjxZ38Lm6nKurTCvtTNZuF0Odjd1yTDUOOjsG+GLT+7hO786wa2rF/DaQ27WWeDIggXFOdTML5DzXeLA5w9Snp/FyoVFZocCxJColVJFgAd4AkBrPaa1Nn3E9Stvn+Zs3wjbbkzvw5di5XY5GRmPsF+61+ak3h+8MCLr/37mWr77uXUU5WRO/w8TxO1y8lbLeYbH5A15tiIRjc8fpM7lsEzzXCwr6mogADyllDqolNqhlPrAfiOl1Dal1D6l1L5AwNhLL601271N1Mwv4EMmt3Ymi83Ly8m0K6lTz0E4onnwxwcpzc/ilQfq+KPrLz8iy0yeGidjoQhvtZw3O5SkdfxsP8GBUcvUpyG2RJ0BrAe+r7VeBwwCf/7+G2mtt2uta7XWtU6nsf+DXn+Q42f7uc9dbbkXilXlZ2ewfqkMQ52LIx29nB8c44GPrGDFvKlHZJlpY1UZWRk22Tc/B9HXiFXq0xBbom4H2rXWeyb/+0UmErdptnsbmV+ULeOHZshT4+Td030E+qWdfDaiL+CtK6zzAn6/3Cw7G6vKpE49B15/gKvmFzK/yJzdO5czbaLWWp8FTimlrpr8q5uAo4ZGdQVHOnrZebKLe7YuS1gzQaqIrhCke212vP4gqxYV4bD4HE63y8GJc/2c65N28pkaHguzt7kbjwW6ES8Va6Z7AHhWKfU2sBb4P8aFdGWP+5ooyM7gj29YalYISWvVomJK8zLxSvljxgZGQxxo7bZU3XIqF7fpyRvyTO1p7mIsHLHc9zmmRK21PjRZf75Oa/0prbUpWwfau4d45e0z3HX9Ekt90p4sLg5DlXbymdrd2EUoovFYqG45lasXFOIoyJbPI2bB5w+SlWFjowXaxi+VVLWDJ+tbUMC90i4+ax6Xk0D/KCfOSffaTPj8AXIz7WyoMn+/9HRsNoXb5aBe2slnzOcPcMOyMsudwpk0ibp3aJwf723jE2sWsWiGk5rFRXWTK0I5vGdmfP4gm6rLyM6w1gt4Km6Xg67BMY6e6TM7lKRxtneEhnMDltrtEZU0ifrZt1oZGgtzn1saXObi4jBUuSyO1anzQzQFBy1Xt7yS6PkuUqeO3cVtedb7PidFoh4NhXlqZwtul4OVi6zR0pnM3C4HbzWfl2GoMYqe+2C1nQBXMq8oh6sXFOKV/dQx8/mDOAqyuXqB9fbIJ0Wi/veDpwn0j7LNI6vpeIgOQ90r3Wsx8fkDLCzOYbmzwOxQZsRT42Rf63mGxkJmh2J5kYim/mQQj8thySY6yyfqSESz3dfEyoVFFy7nxNxcHIYql8XTCUc09f4gbou+gK/E7XIwHtbsaZI35OkcPdPH+cExS0xzuRzLJ+o3TnRysnOAbR5pF4+XC8NQ5bJ4Wm+399A3ErJk3XI611eVkZ1hk88jYuC1eNep5RP1dm8Ti4pz+Nh1C80OJaV4apwcP9tPp3SvXZHPH0Qp676AryQn084N1eVy5RQDX0OQaxYWmTb0YTqWTtSHT/Wwp/k899YtI9Nu6VCTTnQLUr20k1+Rzx/g2sXFlOUn5zxOj8vByc4BTvcMmx2KZQ2OhtjXet7SzUyWzn7bvU0U5mRw10ZpF4+3lQuLKM/PkvLHFfSNjHOgrceS+2pjFS3Z1Muqekp7mrsYD2tLl7csm6jbuob45ZEzfP6GSgqyzR8umWpsk9PJ609K99pUdjV2EY5Y+wU8nZr5BcwrzJY69RV4G4LkZNqotXDXqWUT9RP1Tdhtinu2VpkdSspyu5wEB8Y4dla61y7H5w+Ql2VnvQXGbM2WUgq3y0n9ySBheUO+rIm28XLLtY1fypKJuntwjBf2tfOptYstdSZsqole0suHTZfn8wfZXF2e9Mfpemoc9AyN8+7pXrNDsZyOnmEaA4OWL29Z8ifw33a3Mjwe5j5pcDHU/KIcrppfKKesXUZr1yCtXUOWfwHHYqu0k0+pfvJn32PxkX6WS9Qj42GeebOFD1/lpGa+9Vo5U43b5WBvc7cMQ32faFKz+gs4Fo6CbFYtKpIPji/D6w8yvygb1zxrd51aLlH/7EA7XYNjbPMsNzuUtOCucTIWjrCnucvsUCzF5w+wuCSXZY4PzHFOSm6XkwNt3QyMSjt5VDii2XkyiNvltHwzXUyJWinVopR6Ryl1SCm1z6hgIhHNDl8z11UUs6naWgd3p6oLw1DlsviCUDjCmye78NQkX9v4VDyT7eS7G+UNOepIRy89Q+NJUd6ayYr6w1rrtVrrWqOC+c2xczQHB2W6eAJdHIYql8VRh9t76B9NzrbxqWyoKiUn0ybf50tEn4tkOEPIUqWP7d4mKkpzuXX1ArNDSStul4OGcwOc7ZV2cpjYV2tTsGV5udmhxE12hp1N0k7+Hl5/kNWLiyi3+LBiiD1Ra+DXSqn9Sqltl7uBUmqbUmqfUmpfIDDzd+3+kXEAvlq3jAxpF0+oi8NQZbUFE8/DdRUllOQlZ9v4VNwuJ03BQU6dHzI7FNMl07BiiD1Rb9VarwduBe5XSnnefwOt9fbJAbi1TufM/+cLczL52Z9s4Yubq2b8b8XcXLMwOgxVVlu9w+McOtVj6XMfZuvGGjnfJSo6rDgZ6tMQ+xTy05O/dwIvAxsNC8gmtelEU0rhkXZyAHY1Bonoid0wqWa5s4CFxTly5cTEsaa5mXY2VCZH1+m0iVopla+UKoz+GfgocMTowERiuWscnB8c493T6d1O7vUHKcjOYO2SErNDibuJdvKJ6eTp3k6ebMOKY1lRzwfqlVKHgbeAV7XWrxsblki0aPdaOh/eo7XG2xBg8/LylD1W1+1y0jcS4u32HrNDMc2p80M0J9mw4ml/GrXWTVrrNZO/Vmmt/3ciAhOJNa8wh2sWFqX1ZXFL1xDt3cMpWZ+O2rrCgVLp3U6ejF2nqblsELPicTnY39rNYJp2r0XfpJJppTVTZflZXLu4OK3fkH3+AIuKc1juTJ6uU0nU4gK3yzkxDDVN28m9DUGWlOVSWZ5ndiiGcrscHGjrubAlNp2EwpGkaRu/lCRqcUFtVenEMNSG9LssHg9H2NUYxJNkL+DZcLuchCOaXWnYTv52R+/EsGKLThufiiRqccHFYajpd1l8sK2HwbFwSpc9otYvLSUvy56WdWpfw+Sw4uWSqEUS87gcNAYG6UizYag+fwC7TbE5hdrGp5KVYWNzdXla7vDx+QNct7iY0iQbViyJWrzHxWGo6fUi9vqDrF1SQnFuptmhJITb5aC1a4jWrkGzQ0mYvpFxDp7qScqrJknU4j0uDkNNn8vinqEx3m5P7mnjMxXtvEyn8sfFYcXJ932WRC3eIzoMdWcaDUPdebILrVN7W977VTvyWVySm1afR/j8AfKz7KxLwmHFkqjFB0SHob7TkR7DUH3+AIU5GaypKDY7lISJtpO/ebKLUDhidjgJ4fMH2bw8OYcVJ1/EwnDRg9R9aTBjT2uNzx9k63JH2h2v66lx0j8a4nAatJNfHFacnFdN6fWTKWJSXpDN6sVFaVG/bApO7HBJtn218bBleTk2RVrsm49+5pKM9WmQRC2mEB2Gmurda9GrBk+SrrTmoiQvi+sqStKiTu1rSO5hxZKoxWW5XQ5CEc3upvNmh2Iorz9IVXkeS8pSu218Kh6Xg0OneugdTt035Imu0+QeViyJWlzWhspScjPtKb3aGg2F2dXYlbR1y3hw1ziJ6ImBCanq8KmJYcXJfNUkiVpc1sQw1LKUrlMfaO1heDyctHXLeFi7pISC7IyU3jfv9UeHFSfv91kStZiS2+WkOYWHofr8ATLSpG18Kpl2G5uXl+NtCKB1au6b9/kDrFlSQnFe8nadxpyolVJ2pdRBpdQrRgYkrMMzuRMiVVfVPn+Q9UtLKcxJ3hdwPHhcDtq7h2ntSr035N6hcQ4nadv4pWayon4IOGZUIMJ6UnkYatfAKEdO96Z12SMqmsRS8ZCmNyeHFSf71J6YErVSqgL4GLDD2HCElVwYhnoyyMh42Oxw4mpn42TbeBKNYzJKZXkeS8pyU3I/tdcfpDA7gzVJPqw41hX1PwN/BkzZa6qU2qaU2qeU2hcIpN47c7r61LrF9I+EeOlAh9mhxJWvIUBxbibXLk6ftvGpRM932dUYZDyF2slTaVjxtNErpT4OdGqt91/pdlrr7VrrWq11rdMpq5RUsbm6nNWLi9jhayKSIoc0RdvG61Y4sNuSc19tvHlcDgbHwhxsS5128pauocmu0+TPR7G8zWwFPqmUagF+DHxEKfUjQ6MSlqGUYptnOU3BQX5z7JzZ4cTFyc4BzvaNSH36EpuXT7xppdLnEd4LXafJ/32eNlFrrb+tta7QWlcBdwG/01p/wfDIhGXctnoBFaW5PO5tMjuUuIjuGa5LgRdwvBTnZrJ2SUlK7af2+QMsLcujsjw528YvldyFG5EQGXYbX6lbxr7Wbva3dpsdzpz5/AGqnflUlKZn2/hU3C4Hb7f30DM0ZnYoczYWikx2nabGm/GMErXW+r+01h83KhhhXXfWLqE4N5Pt3kazQ5mT0VCY3U1dSd1ObBS3y4nWE4MUkt3Btu6UGlYsK2oRk/zsDL6waSm/PnqOpsCA2eHM2v6WbkbGIymz0oqnNRXFFOZkpESd2ucPYrcptqxIja5TSdQiZl/aUkWmzcaO+mazQ5k1rz9Ipl2xqTo1XsDxlGG3sXW5A58/mPTt5D5/gHVLSihKka5TSdQiZvMKc/j0+sX8bH87wYFRs8OZFW9DgPVLS8nPzjA7FEty1zjo6BmmKZi808m7B8d4u6M3ZcoeIIlazNBX3dWMhiL8cFer2aHMWKB/lKNn+vCkwL5ao0Rr98k8hm1nY3Cy6zR1yluSqMWMrJhXwM3XzOffdrUwPJZcbeU7T05sPZMPEqe2pCyPqvK8pD6Iy9cQpCgng+tSqOtUErWYsW2earqHxvnp/lNmhzIjXn+A0rxMVi0qMjsUS3O7nOxq6mIslHzt5BNdpwG2rkitYcWp838iEub6qlLWLilhh2H5DlgAABAXSURBVK+ZcJK0lV9oG3c5sUnb+BW5XQ6GxsJJuWe+MTDI6d6RlKpPgyRqMQtKKb7mqabt/BC/eves2eHE5MS5fgL9o7ItLwabl5cnbTt5NOZU+z5Lohaz8tFVC6gsz+Mxb1NSbOXyTR7hmWovYCMU5mSyfmlJUtapff4gyxz5KTesWBK1mBW7TfHVumUcPtXDW83Wn1Tu9QdwzStgYXGu2aEkBbfLyZHTvXQl0TbMi8OKU+/NWBK1mLXPblhCWX4W2y1+WNPIeJi3ms+nXN3SSJ6ayXbyxuRpJ9/f2j05rDj1vs+SqMWs5WbZuXtTJb893snJzn6zw5nS3pbzjIYiKbWv1mjXLi6mODczqfZT+/xBMmyKTdVlZocSd5KoxZx8cXMl2Rk2Hvdat63c5w+SZbdxw7LUewEbxW5T1K1IrnZynz+QssOKJVGLOSkvyOaO2gpePthBZ9+I2eFclrchQG1VKXlZ0jY+E26Xg7N9I5zstP4hXF0Doxzp6EvJ+jRIohZx8JW6asYjEZ5+s8XsUD6gs2+E42f7U7JuabToYIVkGCZQP9l1mgpjty4nlpmJOUqpt5RSh5VS7yql/joRgYnkscyRz39buYAf7W5lYDRkdjjvceEFnKIrLSNVlOZR7cxPiv3UPn+QkrzUHVYcy4p6FPiI1noNsBa4RSm1ydiwRLLZdmM1fSMhXthrrbZyb0MAR0EWKxdK2/hseFxOdjd1MRqy7rkul7aNp+qw4lhmJmqtdbRIlTn5Kzk+XRAJs35pKddXlfJEfTOhsDXOiIhENPUnJ6aNS9v47LhdDkbGI+xvsW47ub9zgHN9oykxxHYqMdWolVJ2pdQhoBP4jdZ6z2Vus00ptU8ptS8QsP6lkoi/bZ7ldPQM8+o7Z8wOBYBjZ/sIDoxJfXoONlWXk2lXlq1TNwcH+eYLh7DbVEp/n2NK1FrrsNZ6LVABbFRKrb7MbbZrrWu11rVOZ+o+YWJqN109j2pnPtst0lYebYGW+vTs5WdnsH5pKV4L7qd+6UA7H3/Ux6nzw3z/8+tZVJK6XaczHW7bA/wXcIsh0YikZrMp7nNX8+7pPnZZoKPN5w9w9YJC5hXlmB1KUvPUODl6po9AvzXayQdGQ3zzJ4f45guHWbWomF8+5OajqxaYHZahYtn14VRKlUz+ORe4GThudGAiOf3husU4CrJ5zOS28uGxMHubu2U1HQfR5zA6eMFMRzp6+cR36/n5oQ4eusnFc/fdkNIr6ahYVtQLgTeUUm8De5moUb9ibFgiWeVk2vnylkp+3xDg+Nk+0+LY09zFWDiS0nXLRFm1qJjSvEy8Jm7T01rzRH0zf/ivOxkeC/PcfZv40z+oSanhAFcSy66Pt7XW67TW12mtV2ut/yYRgYnk9YVNleRm2k09rMnnD5KVYWOjtI3Pmd2mqHM5TWsn7xoY5d6n9/K3rxzlxhonv3zInXZT5NPj7UgkVEleFn90/RL+49BpzvQOmxKDzx/ghmVl5GTaTXn8VON2OQj0j3LiXGIP33qzMcitj/jYebKLv/rESh7/Yi2l+VkJjcEKJFELQ3ylbhkRrXl6Z0vCH/ts7wgN5wakPh1H0ecyOoDBaKFwhH/81Qk+v2MPBTkZvHz/Fr68dRlKped+eEnUwhBLyvK47dqFPLenjf6R8YQ+9sVxTFKfjpeFxbm45hUkpE7d3j3EH23fzffeOMkdGyp45YE6Vi1KzdbwWEmiFobZ5qmmfzTE82+1JfRxff4gjoJsrl5QmNDHTXVul5O3ms8zMm5cO/kv3znDbY/4OHG2n0fuWss/fHaNnHqIJGphoOsqSthUXcaT9S2MhRLTVh5tG/e4HGl7mWwUd42D0VCEvS3xH702Mh7mL15+hz959gDLHPm8+mAdt69dHPfHSVaSqIWhvuZZztm+EX5x+HRCHu/omT7OD47hSdHjLs10w7Iysuy2uA+9bTjXzye/V89ze9r4mqean359C5Xl+XF9jGQniVoY6kNXOamZX8DjvsS0lf9+stV56wr5IDHe8rIyqK2KXzu51ppn97Tyie/Wc35wjGfu3ci3b7uGrAxJS+8nz4gwlFITbeXHz/Yn5GAfnz/AyoVFOAuzDX+sdOR2OTl+tn/O03x6h8a5/7kD/OXLR9i4rIzXHnJzo1wFTUkStTDc7WsXM78om+3eRkMfZ3A0xP7Wbhlia6AL2/Tm8Ka7v/U8tz3q49fvnuPPb72aZ+7ZyLxCOY/lSiRRC8NlZdj48pZl7DzZxZGOXsMeZ09zF+NhjUe25Rlm5cIiyvOzZjX1JRzR/MsbJ7nzsd3YbPDTr2/m6zcul7PCYyCJWiTEH9+wlPwsY9vKvQ1BcjJtbKgsNewx0p3NpqhzOag/GSQSif0zh3N9I9z9xB6+86sT3HbtQl590M26pfJ9ipUkapEQxbmZfG7jUl595wzt3UOGPMZE23i5tI0bzO1yEhwY41iMh2797vg5bn3Ex8G2Hv7hM9fx6F1rKcrJNDjK1CKJWiTMvXXLUMCT9S1xv++OnmEaA4PSNp4Anhjr1KOhMH/7ylHufXof8wqz+cUDW7nz+iWyv30WJFGLhFlUkssn1izix3vb6B2Kb1t5/WTNVPZPG29eUQ5XLyi8Yp26OTjIZ77/Jk/UN/OlzZX8/P6trJgnnaKzJYlaJNR97mqGxsL8aE9rXO/X6w8yvygb17yCuN6vuDy3y8He5m6Gxz7YTh4dkdXePcz2uzfw17evlnLUHEmiFgm1clERbpeDp99sYTQUnzMjwhHNzpNB3C6nXFYniNvlZCwcYU/zxZFr7xmRtbiY1x5M/RFZiRLLKK4lSqk3lFLHlFLvKqUeSkRgInVt81QT6B/l3w/Gp638SEcvPUPjUp9OoI3LysjKuNhO/k57Lx9/1MfPD3Xw8M0unr9vU1qMyEqUWFbUIeBbWutrgE3A/UqplcaGJVJZ3QoHKxcWsd3XNKMtXlPx+QMoNXG/IjFyMu3csKwMb0OAHb4mPv39nYyMR3j+vk08fHMNdtkbHVexjOI6o7U+MPnnfuAYIMdaiVlTSrHNU83JzgHeONE55/vz+oOsXlRMeYG0jSeS2+XA3znA3716jA9dNY9fPuTmhjQbkZUoM6pRK6WqgHXAnst8bZtSap9Sal8gYN4QTJEcPnbdQhYV58x5WvnAaIgDrTJt3Ay3rl7IinkF/M3tq9h+94a0HJGVKDEnaqVUAfAz4GGt9Qd2umutt2uta7XWtU6nbJESV5Zpt3Fv3TLeaj7PoVM9s76f3Y1dhCJaprmYYElZHv/5zRv54uYq+RDXYDElaqVUJhNJ+lmt9UvGhiTSxV0bl1KYk8Hjc1hVe/0B8rLsrK8siWNkQlhLLLs+FPAEcExr/U/GhyTSRUF2Bp+/oZJfHjlDW9fs2sp9/iCbqsvJzpB9uiJ1xbKi3grcDXxEKXVo8tdtBscl0sQ9W6uw2xQ76me+qj51fojmoLSNi9Q37dRIrXU9IAUoYYj5RTncvnYxL+w7xcM311A2gw+kont4pT4tUp10JgrTbfNUMzIe4Ue7Z9ZW7vMHWFScw3KnzNcTqU0StTBdzfxCPnyVk2febGFkPLa28lA4Im3jIm1IohaWsM2znK7BMX52oD2m27/d0UvfSEjGbom0IIlaWMKm6jKuXVzMDl8z4Rjayn0NQZSCrcslUYvUJ4laWEK0rbw5OMh/Hjs37e19/gDXLS6WbjiRFiRRC8u4dfUCKkpzp52r2DcyzsFTPbLbQ6QNSdTCMjLsNr5at4z9rd3sbz0/5e12NXYRjmiZ5iLShiRqYSl3Xr+E4txMHvv91Ktqnz9AfpaddUulbVykB0nUwlLysjK4e1Mlvzl2jqbAwGVv4/MH2bzcQaZdfnxFepCfdGE5X9pSRabdxo765g98rbVrkNauITyyLU+kEUnUwnKchdl8Zv1iXtzfTnBg9D1f80rbuEhDkqiFJX3VXc14OMIP32x5z9/7GgJUlOZSVZ5nTmBCmEAStbCk5c4Cbr5mPj/c3crQWAiA8XCEXY1d0jYu0o4kamFZ2zzV9AyN89N9E23lh0/10D8awiPHmoo0I4laWFZtZSnrlpawo76JcETj9QexKdgibeMizUiiFpallOJrnmpOnR/m9SNn8fkDrFlSQnFeptmhCZFQsYzielIp1amUOpKIgIS41B+sXEBVeR6P/tbPYWkbF2kqlhX108AtBschxGXZbYqvuKs5ca6fiEbq0yItTZuotdZeYOqDF4Qw2B0bKijLz6IwO4M1S6RtXKSfaWcmxkoptQ3YBrB06dJ43a0Q5GTa+ftPX0vP8Li0jYu0FLdErbXeDmwHqK2tnf7kdyFm4KOrFpgdghCmkeWJEEJYnCRqIYSwuFi25z0P7AKuUkq1K6W+YnxYQgghoqatUWutP5eIQIQQQlyelD6EEMLiJFELIYTFSaIWQgiLk0QthBAWp7SOf2+KUioAtMb9jhPLAQTNDsIi5Ll4L3k+3kuej4vm8lxUaq0ve+qYIYk6FSil9mmta82OwwrkuXgveT7eS56Pi4x6LqT0IYQQFieJWgghLE4S9dS2mx2Ahchz8V7yfLyXPB8XGfJcSI1aCCEsTlbUQghhcZKohRDC4iRRX0IptUQp9YZS6phS6l2l1ENmx2Q2pZRdKXVQKfWK2bGYTSlVopR6USl1fPJnZLPZMZlJKfWnk6+TI0qp55VSOWbHlEiXG/ytlCpTSv1GKeWf/L00Ho8lifq9QsC3tNbXAJuA+5VSK02OyWwPAcfMDsIiHgFe11pfDawhjZ8XpdRi4EGgVmu9GrADd5kbVcI9zQcHf/858FuttQv47eR/z5kk6ktorc9orQ9M/rmfiRfiYnOjMo9SqgL4GLDD7FjMppQqAjzAEwBa6zGtdY+5UZkuA8hVSmUAecBpk+NJqCkGf98OPDP552eAT8XjsSRRT0EpVQWsA/aYG4mp/hn4MyBidiAWUA0EgKcmS0E7lFL5ZgdlFq11B/CPQBtwBujVWv/a3KgsYb7W+gxMLPyAefG4U0nUl6GUKgB+Bjyste4zOx4zKKU+DnRqrfebHYtFZADrge9rrdcBg8TpsjYZTdZebweWAYuAfKXUF8yNKnVJon4fpVQmE0n6Wa31S2bHY6KtwCeVUi3Aj4GPKKV+ZG5IpmoH2rXW0SusF5lI3OnqZqBZax3QWo8DLwFbTI7JCs4ppRYCTP7eGY87lUR9CaWUYqIGeUxr/U9mx2MmrfW3tdYVWusqJj4k+p3WOm1XTFrrs8AppdRVk391E3DUxJDM1gZsUkrlTb5ubiKNP1y9xH8AX5r885eAf4/HnU47MzHNbAXuBt5RSh2a/Lu/0Fq/ZmJMwjoeAJ5VSmUBTcA9JsdjGq31HqXUi8ABJnZLHSTNWsknB39/CHAopdqB/wX8PfDC5BDwNuCOuDyWtJALIYS1SelDCCEsThK1EEJYnCRqIYSwOEnUQghhcZKohRDC4iRRCyGExUmiFkIIi/v/IUdYqCRPbH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define a </a:t>
            </a:r>
            <a:r>
              <a:rPr lang="en-IN" b="1" dirty="0" smtClean="0"/>
              <a:t>plot</a:t>
            </a:r>
            <a:r>
              <a:rPr lang="en-IN" dirty="0" smtClean="0"/>
              <a:t>, we need </a:t>
            </a:r>
            <a:r>
              <a:rPr lang="en-IN" dirty="0" smtClean="0">
                <a:latin typeface="Consolas" pitchFamily="49" charset="0"/>
              </a:rPr>
              <a:t>some values</a:t>
            </a:r>
            <a:r>
              <a:rPr lang="en-IN" dirty="0" smtClean="0"/>
              <a:t>, the </a:t>
            </a:r>
            <a:r>
              <a:rPr lang="en-IN" dirty="0" err="1" smtClean="0">
                <a:latin typeface="Consolas" pitchFamily="49" charset="0"/>
              </a:rPr>
              <a:t>matplotlib.pyplot</a:t>
            </a:r>
            <a:r>
              <a:rPr lang="en-IN" dirty="0" smtClean="0">
                <a:latin typeface="Consolas" pitchFamily="49" charset="0"/>
              </a:rPr>
              <a:t> </a:t>
            </a:r>
            <a:r>
              <a:rPr lang="en-IN" dirty="0" smtClean="0"/>
              <a:t>module and an </a:t>
            </a:r>
            <a:r>
              <a:rPr lang="en-IN" dirty="0" smtClean="0">
                <a:latin typeface="Consolas" pitchFamily="49" charset="0"/>
              </a:rPr>
              <a:t>idea</a:t>
            </a:r>
            <a:r>
              <a:rPr lang="en-IN" dirty="0" smtClean="0"/>
              <a:t> of what we want to display.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In this case, the code tells the </a:t>
            </a:r>
            <a:r>
              <a:rPr lang="en-IN" dirty="0" err="1" smtClean="0">
                <a:latin typeface="Consolas" pitchFamily="49" charset="0"/>
              </a:rPr>
              <a:t>plt.plot</a:t>
            </a:r>
            <a:r>
              <a:rPr lang="en-IN" dirty="0" smtClean="0">
                <a:latin typeface="Consolas" pitchFamily="49" charset="0"/>
              </a:rPr>
              <a:t>() </a:t>
            </a:r>
            <a:r>
              <a:rPr lang="en-IN" dirty="0" smtClean="0"/>
              <a:t>function to create a plot using x-axis between 1 and 11 and y-axis as per values list.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2024270"/>
            <a:ext cx="4878435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 smtClean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 smtClean="0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 smtClean="0">
                <a:latin typeface="Consolas" pitchFamily="49" charset="0"/>
              </a:rPr>
              <a:t> inline</a:t>
            </a:r>
          </a:p>
          <a:p>
            <a:r>
              <a:rPr lang="en-US" sz="2000" dirty="0" smtClean="0">
                <a:latin typeface="Consolas" pitchFamily="49" charset="0"/>
              </a:rPr>
              <a:t>values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[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8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6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7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8</a:t>
            </a:r>
            <a:r>
              <a:rPr lang="en-US" sz="2000" dirty="0" smtClean="0">
                <a:latin typeface="Consolas" pitchFamily="49" charset="0"/>
              </a:rPr>
              <a:t>]</a:t>
            </a:r>
          </a:p>
          <a:p>
            <a:r>
              <a:rPr lang="en-US" sz="2000" dirty="0" err="1" smtClean="0">
                <a:latin typeface="Consolas" pitchFamily="49" charset="0"/>
              </a:rPr>
              <a:t>plt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plot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range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 smtClean="0">
                <a:latin typeface="Consolas" pitchFamily="49" charset="0"/>
              </a:rPr>
              <a:t>),values)</a:t>
            </a:r>
          </a:p>
          <a:p>
            <a:r>
              <a:rPr lang="en-US" sz="2000" dirty="0" err="1" smtClean="0">
                <a:latin typeface="Consolas" pitchFamily="49" charset="0"/>
              </a:rPr>
              <a:t>plt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show</a:t>
            </a:r>
            <a:r>
              <a:rPr lang="en-US" sz="2000" dirty="0" smtClean="0">
                <a:latin typeface="Consolas" pitchFamily="49" charset="0"/>
              </a:rPr>
              <a:t>()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2024270"/>
            <a:ext cx="499993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69508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plotDemo1.py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7650" name="AutoShape 2" descr="data:image/png;base64,iVBORw0KGgoAAAANSUhEUgAAAWoAAAD4CAYAAADFAawfAAAABHNCSVQICAgIfAhkiAAAAAlwSFlzAAALEgAACxIB0t1+/AAAADh0RVh0U29mdHdhcmUAbWF0cGxvdGxpYiB2ZXJzaW9uMy4yLjIsIGh0dHA6Ly9tYXRwbG90bGliLm9yZy+WH4yJAAAgAElEQVR4nO3deXjb5ZXo8e8red8XKasTO05kIAlkMyGLJdrC9AJd6LSFodPSFlrSzqUs095n7nTmjzvbvc/c6dx5BtqZlhC2ToGWUuhMgdJ2WqaSQxKyQ8hixWvsLJYc77uk9/5hKwkQx7Ktn34/SefzPHkSYkU6yNbR+zt6z3uU1hohhBDWZTM7ACGEEFcmiVoIISxOErUQQlicJGohhLA4SdRCCGFxGUbcqcPh0FVVVUbctRBCpKT9+/cHtdbOy33NkERdVVXFvn37jLhrIYRISUqp1qm+JqUPIYSwOEnUQghhcZKohRDC4iRRCyGExUmiFkIIi4spUSulHlJKHVFKvauUetjooIQQQlw0baJWSq0G7gM2AmuAjyulXEYHJoQQYkIsK+prgN1a6yGtdQj4PfCHxoYlOvtGeGHfKSIROYZWiHQXS8PLEeB/K6XKgWHgNuAD3SxKqW3ANoClS5fGM8a088aJTv7HC4fpGhxjflEON9ZctllJCJEmpl1Ra62PAf8X+A3wOnAYCF3mdtu11rVa61qnUxLLbIyFIvzdK0e556m9OAuzybLbqPcHzA5LCGGymD5M1Fo/obVer7X2AOcBv7FhpZ+W4CCf+f6b7Khv5u5Nlfz8/q1cv6wUnz9odmhCCJPFuutj3uTvS4FPA88bGVS6eflgOx971Efb+SF+8IUN/O2nVpOTacftcnL8bD/n+kbMDlEIYaJY91H/TCl1FPgFcL/WutvAmNLG4GiIb75wiD/9yWFWLiritYfc3LJ6wYWvu10OAFlVC5HmYjo9T2vtNjqQdHOko5cHnj9Ia9cgD97k4sGPrCDD/t73zWsWFOEoyMLnD/DZDRUmRSqEMJshx5yKqWmteWpnC3//y+OU5Wfx3H2b2FRdftnb2myKuhUOfP4gkYjGZlMJjlYIYQXSQp5AXQOjfOWZffzNK0fx1Dh47SH3lEk6yu1y0jU4xtEzfQmKUghhNbKiTpA3G4M8/OND9AyN81efWMmXtlSh1PQr5Evr1KsXFxsdphDCgmRFbbBQOML/+/UJPr9jDwU5Gbx8/xa+vHVZTEkaYF5RDlcvKMQn+6mFSFuyojZQe/cQD//4EPtau7ljQwV/ffsq8rJm/pR7apw8vbOFobHQrP69ECK5yYraIK8fOcNtj/g4frafR+5ay3fuWDPrJOt2ORgLR9jTfD7OUQohkoEsz+JsZDzM375ylGf3tLGmophHP7eOyvL8Od3n9VVlZGfY8DUE+fBV8+IUqRAiWUiijqOGc/088NxBTpzr52uear710avIypj7RUtOpp2Ny8qkTi1EmpLSRxxorXluTxuf/F49XYOjPHPvRr592zVxSdJRHpcTf+cAZ3qH43afQojkIIl6jnqHx/nGcwf5i5ff4fqqMl57yG3IsaTumslteg3STi5EupHSxxzsb+3mwecPcq5vhD+/9Wq2uasN6x68an4hzsJsvP4Ad16/xJDHEEJYkyTqWQhHND/4fSP/9JsGFpXk8NOvb2bd0lJDH1Mphdvl4HfHOwlHNHZpJxcibUjpY4bO9Y3wxSf38J1fneDW1Qt49UG34Uk6yuNy0jM0zrunexPyeEIIa5AV9Qy8cbyTb/30MMNjYf7hM9dxR21FzB2G8bB1xcV28usqShL2uEIIc8mKOgajoYm90fc8vZd5hdn84oGt3Hn9koQmaQBnYTYrFxbhbZBtekKkE1lRT6M5OMgDzx/gSEcfX9pcybdvu4acTLtp8XhqnDxR38TAaIiCbPn2CZEOYh3F9adKqXeVUkeUUs8rpXKMDswKXj7Yzscf9dHePcz2uzfw17evNjVJA3hcDsbDmj1NXabGIYRInGkTtVJqMfAgUKu1Xg3YgbuMDsxMA5eMyFq1qJjXHnTz0VULpv+HCbChqpScTJuM5xIijcR67ZwB5CqlxoE84LRxIZmrb2ScT/3LTlqCgzx8s4tvfPiDI7LMlJ1hZ1N1OV5pJxfCUv71v06yq7GLp758fdxzxrT3prXuAP4RaAPOAL1a61+//3ZKqW1KqX1KqX2BQPImkWd3t9EUGOSpezby8M01lkrSUW6Xk6bAIO3dQ2aHIoSY9NtjnfSPhAzJGbGUPkqB24FlwCIgXyn1hfffTmu9XWtdq7WudTrj30KdCKOhME/tbMbtchjSBh4vnsmpL/VS/hDCEnqHxzl0qufCazPeYkn9NwPNWuuA1noceAnYYkg0Jvv3Q6fp7B9lm6fa7FCuaMW8AhYU5Uj5QwiL2NUYJBzRuA1a4MWSqNuATUqpPDWxcfgm4Jgh0ZgoEtE87m3imoVF1K0w5l0xXqLt5PX+iR8OIYS5vP4gBdkZrF1iTCNaLDXqPcCLwAHgncl/s92QaEz0+4YA/s4Btnlin2doJneNk76REG+395gdihBpTWuNtyHA5uXlZBr0mVZM96q1/l9a66u11qu11ndrrUcNicZEj3kbWVScw8evW2R2KDGpW+FAKWSbnhAma+0aor172LD6NEgLOQBvt/ewu+k899YtM+wdMd7K8rNYvahYpr4IYbLoa9DtMm4DQnJkJYM95m2iMDuDP0qyc57dLgcH2nroHxk3OxQh0pbXH2RJWS6V5XmGPUbaJ+q2riF++c4Z/njTUgpzMs0OZ0bcLifhiGZXo7STC2GG8XCEXY1duF1OQz/bSvtE/eTOZuw2xb1bl5kdyoxtqCwlL8sudWohTHLoVA8DoyFD69OQ5om6e3CMn+w9xe1rFzO/KPnOmcrKsLG5ulzq1EKYxNcQwG5TbF4uidowP9rdyvB42PINLlfidjlo6RqirUvayYVINK8/yNolJRTnGls2TdtEPTIe5pldLXzoKic18wvNDmfWop1QvpOyqhYikXqGxni7vQe3wWUPSONE/dKBDoIDY0m9mgaoduSzuCQXX4PUqYVIpJ0nu4hoY7flRaVloo5ENDt8TVy7uJjN1eVmhzMn0XbynY1BQuGI2eEIkTZ8/gCFORmsqSg2/LHSMlH/57FzNAUH2eapTop28em4XU76R0IclnZyIRJCa43PH2TrckdCjkJOy0S93dtERWkut662xtSWudq6ohylwCvlDyESoik4SEfPMO6axBzglnaJen9rN/tau/lK3TJLDgWYjZK8LK6rKJFtekIkiK9h4rXmSUB9GtIwUW/3NlKcm8mdtcnVLj4dj8vBoVM99A5LO7kQRvP5g1SV57GkzLi28UulVaJuDg7y66PnuHtTJfnZsY6LTA5ul5OInjjAXAhhnLFQhF1NXQnZ7RGVVol6h6+JTJuNL22pMjuUuFu3tIT8LDteaScXwlAH2roZGgsnZP90VNok6uDAKC/ub+fT6xfjLMw2O5y4y7Tb2LzcgbchgNYy9UUIo/j80bbxxG3tjWW47VVKqUOX/OpTSj2ciODi6Ye7WhkNRfiqO7kbXK7EU+OgvXuYVmknF8IwPn+Q9UtLEnraZiyjuE5orddqrdcCG4Ah4GXDI4uj4bEw/7arhZuvmc+KeQVmh2OY6CfQsvsj9cmsTHOcHxzjnY7ehNanYealj5uARq11qxHBGOXF/afoHhrnazem7moaoLI8jyVluVKnTmFaa55/q41r/+pX/Gx/u9nhpJ2dJ4NoDR6Dpo1PZaaJ+i7g+ct9QSm1TSm1Tym1LxCwzoouHNHsqG9m3dISaitLzQ7HUBPt5E52NXYxLu3kKad3eJxvPHeQb7/0DkNjYV55+7TZIaUdnz9AcW4m1y42vm38UjEnaqVUFvBJ4KeX+7rWervWulZrXet0Jvbd5kp+9e5ZWruG2OZOjXbx6XhcDgZGQxw6Je3kqeRAWzcfe9TH6++e5c9uuYq7N1Wyu+k8o6Gw2aGljYlp40HqVjiw2xKbS2ayor4VOKC1PmdUMPGmteYxbxNV5Xl8dFVqtItPZ/NyBzYF3gbrXNWI2YtENP/6Xye54we7APjp1zfz3z+0ghtrnAyPh9nf2m1yhOnjZOcAZ/tGErotL2omifpzTFH2sKq9Ld0cPtXDV9zVCX8HNEtxbiZrl5RInToFdPaNcPeTe/iH109wy+oFvPqgm/VLJ8p3m5aXk2FTMoYtgaKvqTqrJmqlVB7wB8BLxoYTX9u9jZTlZ3HHhgqzQ0kot8vJ2+099AyNmR2KmKU3TnRy6yM+9rd28/efvpbvfW7de6aIFGRnsL6yVHb4JJDPH6DamU9FaWLaxi8VU6LWWg9prcu11r1GBxQvJzv7+c9jnXxxcyU5mXazw0koT40DrScONhfJZSwU4e9eOco9T+3FWZjNL75Rx10bl1728xWPy8GRjj66BkZNiDS9jIbC7G7qStghTO+Xsp2Jj3ubyc6wcfemSrNDSbg1FSUUZmfIaivJtAQH+ewP3mRHfTN3b6rk5/dvxXWFMXHRvbz1J6X8YbT9Ld2MjEdMqU8DpNbJRJM6+0Z4+WAHd15fQXlB6rWLTyfDbmPLinJ8/iBa67TY7ZLsfn6wg798+R0y7DZ+8IUN3BLDWemrFxdTkpeJtyHI7WsXJyDK9OX1B8m0KzaZNBEqJVfUz+xqYTwS4at1qd3gciVul5OOnmGagoNmhyKuYHA0xLdeOMzDPznEykVFvPaQO6YkDWC3KbaucODzy/kuRvP5A6xfWmraqZspl6gHR0P8aHcbt6xaQJUj3+xwTHOhnVy26VnWkY5ePvHdel4+2M6DN7l4/r5NLC7JndF9eFwOOvtHaTg3YFCUIjgwyrun+xLejXiplEvUP9l7it7hce5L8unic7W0PI/K8jzZvmVBWmuerG/m0//6JkNjYZ67bxPf/IOaWU0ccsv5LobbOfkZgFn1aUixRB0KR3iivpnrq0ov7DdNZx6Xk11NXYyFpJ3cKs4PjvHVZ/bxN68cxVPj4LWH3HOqey4qyWXFvALZN28gb0OQ0rxMVi1KbNv4pVIqUb/6zhk6eobZ5lludiiW4HY5GBoLc6BNutes4M3GILc+4sXnD/JXn1jJ41+spSw/a87363Y52NPUxci4tJPH28S08QBbTWgbv1TKJGqtNY/7mljuzOemq+eZHY4lbF5ejt2m5LLYZKFwhP/36xN8fsce8rMzePn+LXx567K47cbxuJyMhiLsa5E35Hg7ca6fzv5RU+vTkEKJeldjF0c6+rjPXY0tTdrFp1OYk8n6pSV4G+Sy2CwdPcPctX033/3dST67voJffKMu7pfQN1SXkWmXN2Qj+BrMr09DCiXqx7xNOAqy+dQ62U96KbfLyZHTvdK9ZoLXj5zh1n/2cvxsP4/ctZbv3LHGkO1deVkZ1FaWSZ3aAF5/ANe8AhYWz2w3TrylRKI+fraP3zcE+PKW9GsXn47bNdlO3ijt5IkyMh7mL19+h6//6ABVjnxefbDO8IYUd42DY2f66OwfMfRx0snIeJi3ms8nfJrL5aREot7ubSIvy84X0rBdfDrXVZRQlJMh+6kTpOFcP7d/byfP7mnja55qXvz6FirLjd/PH903v1PayeNmb8t5RkMR3DXmlj0gBRL1md5h/uPQae6sXUJJ3tw/QU81dpuizuW40E4ujKG15rk9bXzye/V0DY7yzL0b+fZt15CVkZiX2MqFRZTlZ12oqYq58/mDZNlt3LCszOxQkj9RP72zhYjWfKVumdmhWJbb5eRs3wgnO6V7zQjREVl/8fI71FaW8dpDbm5M9Ew9m6JuhQOvP0hEBt/GhbchQG1VKXlZ5h+JlNSJun9knOf2tHHbtQtZUpb4M2KTRd2KiUs3+bAp/va3dnPbIz5+9e5Z/uctV/PDezcyrzDHlFjcLgfBgVGOn+035fFTSWffCMfP9luiPg2xDw4oUUq9qJQ6rpQ6ppTabHRgsXj+rTb6R0N8TRpcrmhJWR7VjnzZvhVH4YjmX944yZ2P7UKpiRFZf/Kh5aZuDZV28vipt0Db+KViXVE/Aryutb4aWAMcMy6k2IyFIjxZ38Lm6nKurTCvtTNZuF0Odjd1yTDUOOjsG+GLT+7hO786wa2rF/DaQ27WWeDIggXFOdTML5DzXeLA5w9Snp/FyoVFZocCxJColVJFgAd4AkBrPaa1Nn3E9Stvn+Zs3wjbbkzvw5di5XY5GRmPsF+61+ak3h+8MCLr/37mWr77uXUU5WRO/w8TxO1y8lbLeYbH5A15tiIRjc8fpM7lsEzzXCwr6mogADyllDqolNqhlPrAfiOl1Dal1D6l1L5AwNhLL601271N1Mwv4EMmt3Ymi83Ly8m0K6lTz0E4onnwxwcpzc/ilQfq+KPrLz8iy0yeGidjoQhvtZw3O5SkdfxsP8GBUcvUpyG2RJ0BrAe+r7VeBwwCf/7+G2mtt2uta7XWtU6nsf+DXn+Q42f7uc9dbbkXilXlZ2ewfqkMQ52LIx29nB8c44GPrGDFvKlHZJlpY1UZWRk22Tc/B9HXiFXq0xBbom4H2rXWeyb/+0UmErdptnsbmV+ULeOHZshT4+Td030E+qWdfDaiL+CtK6zzAn6/3Cw7G6vKpE49B15/gKvmFzK/yJzdO5czbaLWWp8FTimlrpr8q5uAo4ZGdQVHOnrZebKLe7YuS1gzQaqIrhCke212vP4gqxYV4bD4HE63y8GJc/2c65N28pkaHguzt7kbjwW6ES8Va6Z7AHhWKfU2sBb4P8aFdGWP+5ooyM7gj29YalYISWvVomJK8zLxSvljxgZGQxxo7bZU3XIqF7fpyRvyTO1p7mIsHLHc9zmmRK21PjRZf75Oa/0prbUpWwfau4d45e0z3HX9Ekt90p4sLg5DlXbymdrd2EUoovFYqG45lasXFOIoyJbPI2bB5w+SlWFjowXaxi+VVLWDJ+tbUMC90i4+ax6Xk0D/KCfOSffaTPj8AXIz7WyoMn+/9HRsNoXb5aBe2slnzOcPcMOyMsudwpk0ibp3aJwf723jE2sWsWiGk5rFRXWTK0I5vGdmfP4gm6rLyM6w1gt4Km6Xg67BMY6e6TM7lKRxtneEhnMDltrtEZU0ifrZt1oZGgtzn1saXObi4jBUuSyO1anzQzQFBy1Xt7yS6PkuUqeO3cVtedb7PidFoh4NhXlqZwtul4OVi6zR0pnM3C4HbzWfl2GoMYqe+2C1nQBXMq8oh6sXFOKV/dQx8/mDOAqyuXqB9fbIJ0Wi/veDpwn0j7LNI6vpeIgOQ90r3Wsx8fkDLCzOYbmzwOxQZsRT42Rf63mGxkJmh2J5kYim/mQQj8thySY6yyfqSESz3dfEyoVFFy7nxNxcHIYql8XTCUc09f4gbou+gK/E7XIwHtbsaZI35OkcPdPH+cExS0xzuRzLJ+o3TnRysnOAbR5pF4+XC8NQ5bJ4Wm+399A3ErJk3XI611eVkZ1hk88jYuC1eNep5RP1dm8Ti4pz+Nh1C80OJaV4apwcP9tPp3SvXZHPH0Qp676AryQn084N1eVy5RQDX0OQaxYWmTb0YTqWTtSHT/Wwp/k899YtI9Nu6VCTTnQLUr20k1+Rzx/g2sXFlOUn5zxOj8vByc4BTvcMmx2KZQ2OhtjXet7SzUyWzn7bvU0U5mRw10ZpF4+3lQuLKM/PkvLHFfSNjHOgrceS+2pjFS3Z1Muqekp7mrsYD2tLl7csm6jbuob45ZEzfP6GSgqyzR8umWpsk9PJ609K99pUdjV2EY5Y+wU8nZr5BcwrzJY69RV4G4LkZNqotXDXqWUT9RP1Tdhtinu2VpkdSspyu5wEB8Y4dla61y7H5w+Ql2VnvQXGbM2WUgq3y0n9ySBheUO+rIm28XLLtY1fypKJuntwjBf2tfOptYstdSZsqole0suHTZfn8wfZXF2e9Mfpemoc9AyN8+7pXrNDsZyOnmEaA4OWL29Z8ifw33a3Mjwe5j5pcDHU/KIcrppfKKesXUZr1yCtXUOWfwHHYqu0k0+pfvJn32PxkX6WS9Qj42GeebOFD1/lpGa+9Vo5U43b5WBvc7cMQ32faFKz+gs4Fo6CbFYtKpIPji/D6w8yvygb1zxrd51aLlH/7EA7XYNjbPMsNzuUtOCucTIWjrCnucvsUCzF5w+wuCSXZY4PzHFOSm6XkwNt3QyMSjt5VDii2XkyiNvltHwzXUyJWinVopR6Ryl1SCm1z6hgIhHNDl8z11UUs6naWgd3p6oLw1DlsviCUDjCmye78NQkX9v4VDyT7eS7G+UNOepIRy89Q+NJUd6ayYr6w1rrtVrrWqOC+c2xczQHB2W6eAJdHIYql8VRh9t76B9NzrbxqWyoKiUn0ybf50tEn4tkOEPIUqWP7d4mKkpzuXX1ArNDSStul4OGcwOc7ZV2cpjYV2tTsGV5udmhxE12hp1N0k7+Hl5/kNWLiyi3+LBiiD1Ra+DXSqn9Sqltl7uBUmqbUmqfUmpfIDDzd+3+kXEAvlq3jAxpF0+oi8NQZbUFE8/DdRUllOQlZ9v4VNwuJ03BQU6dHzI7FNMl07BiiD1Rb9VarwduBe5XSnnefwOt9fbJAbi1TufM/+cLczL52Z9s4Yubq2b8b8XcXLMwOgxVVlu9w+McOtVj6XMfZuvGGjnfJSo6rDgZ6tMQ+xTy05O/dwIvAxsNC8gmtelEU0rhkXZyAHY1Bonoid0wqWa5s4CFxTly5cTEsaa5mXY2VCZH1+m0iVopla+UKoz+GfgocMTowERiuWscnB8c493T6d1O7vUHKcjOYO2SErNDibuJdvKJ6eTp3k6ebMOKY1lRzwfqlVKHgbeAV7XWrxsblki0aPdaOh/eo7XG2xBg8/LylD1W1+1y0jcS4u32HrNDMc2p80M0J9mw4ml/GrXWTVrrNZO/Vmmt/3ciAhOJNa8wh2sWFqX1ZXFL1xDt3cMpWZ+O2rrCgVLp3U6ejF2nqblsELPicTnY39rNYJp2r0XfpJJppTVTZflZXLu4OK3fkH3+AIuKc1juTJ6uU0nU4gK3yzkxDDVN28m9DUGWlOVSWZ5ndiiGcrscHGjrubAlNp2EwpGkaRu/lCRqcUFtVenEMNSG9LssHg9H2NUYxJNkL+DZcLuchCOaXWnYTv52R+/EsGKLThufiiRqccHFYajpd1l8sK2HwbFwSpc9otYvLSUvy56WdWpfw+Sw4uWSqEUS87gcNAYG6UizYag+fwC7TbE5hdrGp5KVYWNzdXla7vDx+QNct7iY0iQbViyJWrzHxWGo6fUi9vqDrF1SQnFuptmhJITb5aC1a4jWrkGzQ0mYvpFxDp7qScqrJknU4j0uDkNNn8vinqEx3m5P7mnjMxXtvEyn8sfFYcXJ932WRC3eIzoMdWcaDUPdebILrVN7W977VTvyWVySm1afR/j8AfKz7KxLwmHFkqjFB0SHob7TkR7DUH3+AIU5GaypKDY7lISJtpO/ebKLUDhidjgJ4fMH2bw8OYcVJ1/EwnDRg9R9aTBjT2uNzx9k63JH2h2v66lx0j8a4nAatJNfHFacnFdN6fWTKWJSXpDN6sVFaVG/bApO7HBJtn218bBleTk2RVrsm49+5pKM9WmQRC2mEB2Gmurda9GrBk+SrrTmoiQvi+sqStKiTu1rSO5hxZKoxWW5XQ5CEc3upvNmh2Iorz9IVXkeS8pSu218Kh6Xg0OneugdTt035Imu0+QeViyJWlzWhspScjPtKb3aGg2F2dXYlbR1y3hw1ziJ6ImBCanq8KmJYcXJfNUkiVpc1sQw1LKUrlMfaO1heDyctHXLeFi7pISC7IyU3jfv9UeHFSfv91kStZiS2+WkOYWHofr8ATLSpG18Kpl2G5uXl+NtCKB1au6b9/kDrFlSQnFe8nadxpyolVJ2pdRBpdQrRgYkrMMzuRMiVVfVPn+Q9UtLKcxJ3hdwPHhcDtq7h2ntSr035N6hcQ4nadv4pWayon4IOGZUIMJ6UnkYatfAKEdO96Z12SMqmsRS8ZCmNyeHFSf71J6YErVSqgL4GLDD2HCElVwYhnoyyMh42Oxw4mpn42TbeBKNYzJKZXkeS8pyU3I/tdcfpDA7gzVJPqw41hX1PwN/BkzZa6qU2qaU2qeU2hcIpN47c7r61LrF9I+EeOlAh9mhxJWvIUBxbibXLk6ftvGpRM932dUYZDyF2slTaVjxtNErpT4OdGqt91/pdlrr7VrrWq11rdMpq5RUsbm6nNWLi9jhayKSIoc0RdvG61Y4sNuSc19tvHlcDgbHwhxsS5128pauocmu0+TPR7G8zWwFPqmUagF+DHxEKfUjQ6MSlqGUYptnOU3BQX5z7JzZ4cTFyc4BzvaNSH36EpuXT7xppdLnEd4LXafJ/32eNlFrrb+tta7QWlcBdwG/01p/wfDIhGXctnoBFaW5PO5tMjuUuIjuGa5LgRdwvBTnZrJ2SUlK7af2+QMsLcujsjw528YvldyFG5EQGXYbX6lbxr7Wbva3dpsdzpz5/AGqnflUlKZn2/hU3C4Hb7f30DM0ZnYoczYWikx2nabGm/GMErXW+r+01h83KhhhXXfWLqE4N5Pt3kazQ5mT0VCY3U1dSd1ObBS3y4nWE4MUkt3Btu6UGlYsK2oRk/zsDL6waSm/PnqOpsCA2eHM2v6WbkbGIymz0oqnNRXFFOZkpESd2ucPYrcptqxIja5TSdQiZl/aUkWmzcaO+mazQ5k1rz9Ipl2xqTo1XsDxlGG3sXW5A58/mPTt5D5/gHVLSihKka5TSdQiZvMKc/j0+sX8bH87wYFRs8OZFW9DgPVLS8nPzjA7FEty1zjo6BmmKZi808m7B8d4u6M3ZcoeIIlazNBX3dWMhiL8cFer2aHMWKB/lKNn+vCkwL5ao0Rr98k8hm1nY3Cy6zR1yluSqMWMrJhXwM3XzOffdrUwPJZcbeU7T05sPZMPEqe2pCyPqvK8pD6Iy9cQpCgng+tSqOtUErWYsW2earqHxvnp/lNmhzIjXn+A0rxMVi0qMjsUS3O7nOxq6mIslHzt5BNdpwG2rkitYcWp838iEub6qlLWLilhh2H5DlgAABAXSURBVK+ZcJK0lV9oG3c5sUnb+BW5XQ6GxsJJuWe+MTDI6d6RlKpPgyRqMQtKKb7mqabt/BC/eves2eHE5MS5fgL9o7ItLwabl5cnbTt5NOZU+z5Lohaz8tFVC6gsz+Mxb1NSbOXyTR7hmWovYCMU5mSyfmlJUtapff4gyxz5KTesWBK1mBW7TfHVumUcPtXDW83Wn1Tu9QdwzStgYXGu2aEkBbfLyZHTvXQl0TbMi8OKU+/NWBK1mLXPblhCWX4W2y1+WNPIeJi3ms+nXN3SSJ6ayXbyxuRpJ9/f2j05rDj1vs+SqMWs5WbZuXtTJb893snJzn6zw5nS3pbzjIYiKbWv1mjXLi6mODczqfZT+/xBMmyKTdVlZocSd5KoxZx8cXMl2Rk2Hvdat63c5w+SZbdxw7LUewEbxW5T1K1IrnZynz+QssOKJVGLOSkvyOaO2gpePthBZ9+I2eFclrchQG1VKXlZ0jY+E26Xg7N9I5zstP4hXF0Doxzp6EvJ+jRIohZx8JW6asYjEZ5+s8XsUD6gs2+E42f7U7JuabToYIVkGCZQP9l1mgpjty4nlpmJOUqpt5RSh5VS7yql/joRgYnkscyRz39buYAf7W5lYDRkdjjvceEFnKIrLSNVlOZR7cxPiv3UPn+QkrzUHVYcy4p6FPiI1noNsBa4RSm1ydiwRLLZdmM1fSMhXthrrbZyb0MAR0EWKxdK2/hseFxOdjd1MRqy7rkul7aNp+qw4lhmJmqtdbRIlTn5Kzk+XRAJs35pKddXlfJEfTOhsDXOiIhENPUnJ6aNS9v47LhdDkbGI+xvsW47ub9zgHN9oykxxHYqMdWolVJ2pdQhoBP4jdZ6z2Vus00ptU8ptS8QsP6lkoi/bZ7ldPQM8+o7Z8wOBYBjZ/sIDoxJfXoONlWXk2lXlq1TNwcH+eYLh7DbVEp/n2NK1FrrsNZ6LVABbFRKrb7MbbZrrWu11rVOZ+o+YWJqN109j2pnPtst0lYebYGW+vTs5WdnsH5pKV4L7qd+6UA7H3/Ux6nzw3z/8+tZVJK6XaczHW7bA/wXcIsh0YikZrMp7nNX8+7pPnZZoKPN5w9w9YJC5hXlmB1KUvPUODl6po9AvzXayQdGQ3zzJ4f45guHWbWomF8+5OajqxaYHZahYtn14VRKlUz+ORe4GThudGAiOf3husU4CrJ5zOS28uGxMHubu2U1HQfR5zA6eMFMRzp6+cR36/n5oQ4eusnFc/fdkNIr6ahYVtQLgTeUUm8De5moUb9ibFgiWeVk2vnylkp+3xDg+Nk+0+LY09zFWDiS0nXLRFm1qJjSvEy8Jm7T01rzRH0zf/ivOxkeC/PcfZv40z+oSanhAFcSy66Pt7XW67TW12mtV2ut/yYRgYnk9YVNleRm2k09rMnnD5KVYWOjtI3Pmd2mqHM5TWsn7xoY5d6n9/K3rxzlxhonv3zInXZT5NPj7UgkVEleFn90/RL+49BpzvQOmxKDzx/ghmVl5GTaTXn8VON2OQj0j3LiXGIP33qzMcitj/jYebKLv/rESh7/Yi2l+VkJjcEKJFELQ3ylbhkRrXl6Z0vCH/ts7wgN5wakPh1H0ecyOoDBaKFwhH/81Qk+v2MPBTkZvHz/Fr68dRlKped+eEnUwhBLyvK47dqFPLenjf6R8YQ+9sVxTFKfjpeFxbm45hUkpE7d3j3EH23fzffeOMkdGyp45YE6Vi1KzdbwWEmiFobZ5qmmfzTE82+1JfRxff4gjoJsrl5QmNDHTXVul5O3ms8zMm5cO/kv3znDbY/4OHG2n0fuWss/fHaNnHqIJGphoOsqSthUXcaT9S2MhRLTVh5tG/e4HGl7mWwUd42D0VCEvS3xH702Mh7mL15+hz959gDLHPm8+mAdt69dHPfHSVaSqIWhvuZZztm+EX5x+HRCHu/omT7OD47hSdHjLs10w7Iysuy2uA+9bTjXzye/V89ze9r4mqean359C5Xl+XF9jGQniVoY6kNXOamZX8DjvsS0lf9+stV56wr5IDHe8rIyqK2KXzu51ppn97Tyie/Wc35wjGfu3ci3b7uGrAxJS+8nz4gwlFITbeXHz/Yn5GAfnz/AyoVFOAuzDX+sdOR2OTl+tn/O03x6h8a5/7kD/OXLR9i4rIzXHnJzo1wFTUkStTDc7WsXM78om+3eRkMfZ3A0xP7Wbhlia6AL2/Tm8Ka7v/U8tz3q49fvnuPPb72aZ+7ZyLxCOY/lSiRRC8NlZdj48pZl7DzZxZGOXsMeZ09zF+NhjUe25Rlm5cIiyvOzZjX1JRzR/MsbJ7nzsd3YbPDTr2/m6zcul7PCYyCJWiTEH9+wlPwsY9vKvQ1BcjJtbKgsNewx0p3NpqhzOag/GSQSif0zh3N9I9z9xB6+86sT3HbtQl590M26pfJ9ipUkapEQxbmZfG7jUl595wzt3UOGPMZE23i5tI0bzO1yEhwY41iMh2797vg5bn3Ex8G2Hv7hM9fx6F1rKcrJNDjK1CKJWiTMvXXLUMCT9S1xv++OnmEaA4PSNp4Anhjr1KOhMH/7ylHufXof8wqz+cUDW7nz+iWyv30WJFGLhFlUkssn1izix3vb6B2Kb1t5/WTNVPZPG29eUQ5XLyi8Yp26OTjIZ77/Jk/UN/OlzZX8/P6trJgnnaKzJYlaJNR97mqGxsL8aE9rXO/X6w8yvygb17yCuN6vuDy3y8He5m6Gxz7YTh4dkdXePcz2uzfw17evlnLUHEmiFgm1clERbpeDp99sYTQUnzMjwhHNzpNB3C6nXFYniNvlZCwcYU/zxZFr7xmRtbiY1x5M/RFZiRLLKK4lSqk3lFLHlFLvKqUeSkRgInVt81QT6B/l3w/Gp638SEcvPUPjUp9OoI3LysjKuNhO/k57Lx9/1MfPD3Xw8M0unr9vU1qMyEqUWFbUIeBbWutrgE3A/UqplcaGJVJZ3QoHKxcWsd3XNKMtXlPx+QMoNXG/IjFyMu3csKwMb0OAHb4mPv39nYyMR3j+vk08fHMNdtkbHVexjOI6o7U+MPnnfuAYIMdaiVlTSrHNU83JzgHeONE55/vz+oOsXlRMeYG0jSeS2+XA3znA3716jA9dNY9fPuTmhjQbkZUoM6pRK6WqgHXAnst8bZtSap9Sal8gYN4QTJEcPnbdQhYV58x5WvnAaIgDrTJt3Ay3rl7IinkF/M3tq9h+94a0HJGVKDEnaqVUAfAz4GGt9Qd2umutt2uta7XWtU6nbJESV5Zpt3Fv3TLeaj7PoVM9s76f3Y1dhCJaprmYYElZHv/5zRv54uYq+RDXYDElaqVUJhNJ+lmt9UvGhiTSxV0bl1KYk8Hjc1hVe/0B8rLsrK8siWNkQlhLLLs+FPAEcExr/U/GhyTSRUF2Bp+/oZJfHjlDW9fs2sp9/iCbqsvJzpB9uiJ1xbKi3grcDXxEKXVo8tdtBscl0sQ9W6uw2xQ76me+qj51fojmoLSNi9Q37dRIrXU9IAUoYYj5RTncvnYxL+w7xcM311A2gw+kont4pT4tUp10JgrTbfNUMzIe4Ue7Z9ZW7vMHWFScw3KnzNcTqU0StTBdzfxCPnyVk2febGFkPLa28lA4Im3jIm1IohaWsM2znK7BMX52oD2m27/d0UvfSEjGbom0IIlaWMKm6jKuXVzMDl8z4Rjayn0NQZSCrcslUYvUJ4laWEK0rbw5OMh/Hjs37e19/gDXLS6WbjiRFiRRC8u4dfUCKkpzp52r2DcyzsFTPbLbQ6QNSdTCMjLsNr5at4z9rd3sbz0/5e12NXYRjmiZ5iLShiRqYSl3Xr+E4txMHvv91Ktqnz9AfpaddUulbVykB0nUwlLysjK4e1Mlvzl2jqbAwGVv4/MH2bzcQaZdfnxFepCfdGE5X9pSRabdxo765g98rbVrkNauITyyLU+kEUnUwnKchdl8Zv1iXtzfTnBg9D1f80rbuEhDkqiFJX3VXc14OMIP32x5z9/7GgJUlOZSVZ5nTmBCmEAStbCk5c4Cbr5mPj/c3crQWAiA8XCEXY1d0jYu0o4kamFZ2zzV9AyN89N9E23lh0/10D8awiPHmoo0I4laWFZtZSnrlpawo76JcETj9QexKdgibeMizUiiFpallOJrnmpOnR/m9SNn8fkDrFlSQnFeptmhCZFQsYzielIp1amUOpKIgIS41B+sXEBVeR6P/tbPYWkbF2kqlhX108AtBschxGXZbYqvuKs5ca6fiEbq0yItTZuotdZeYOqDF4Qw2B0bKijLz6IwO4M1S6RtXKSfaWcmxkoptQ3YBrB06dJ43a0Q5GTa+ftPX0vP8Li0jYu0FLdErbXeDmwHqK2tnf7kdyFm4KOrFpgdghCmkeWJEEJYnCRqIYSwuFi25z0P7AKuUkq1K6W+YnxYQgghoqatUWutP5eIQIQQQlyelD6EEMLiJFELIYTFSaIWQgiLk0QthBAWp7SOf2+KUioAtMb9jhPLAQTNDsIi5Ll4L3k+3kuej4vm8lxUaq0ve+qYIYk6FSil9mmta82OwwrkuXgveT7eS56Pi4x6LqT0IYQQFieJWgghLE4S9dS2mx2Ahchz8V7yfLyXPB8XGfJcSI1aCCEsTlbUQghhcZKohRDC4iRRX0IptUQp9YZS6phS6l2l1ENmx2Q2pZRdKXVQKfWK2bGYTSlVopR6USl1fPJnZLPZMZlJKfWnk6+TI0qp55VSOWbHlEiXG/ytlCpTSv1GKeWf/L00Ho8lifq9QsC3tNbXAJuA+5VSK02OyWwPAcfMDsIiHgFe11pfDawhjZ8XpdRi4EGgVmu9GrADd5kbVcI9zQcHf/858FuttQv47eR/z5kk6ktorc9orQ9M/rmfiRfiYnOjMo9SqgL4GLDD7FjMppQqAjzAEwBa6zGtdY+5UZkuA8hVSmUAecBpk+NJqCkGf98OPDP552eAT8XjsSRRT0EpVQWsA/aYG4mp/hn4MyBidiAWUA0EgKcmS0E7lFL5ZgdlFq11B/CPQBtwBujVWv/a3KgsYb7W+gxMLPyAefG4U0nUl6GUKgB+Bjyste4zOx4zKKU+DnRqrfebHYtFZADrge9rrdcBg8TpsjYZTdZebweWAYuAfKXUF8yNKnVJon4fpVQmE0n6Wa31S2bHY6KtwCeVUi3Aj4GPKKV+ZG5IpmoH2rXW0SusF5lI3OnqZqBZax3QWo8DLwFbTI7JCs4ppRYCTP7eGY87lUR9CaWUYqIGeUxr/U9mx2MmrfW3tdYVWusqJj4k+p3WOm1XTFrrs8AppdRVk391E3DUxJDM1gZsUkrlTb5ubiKNP1y9xH8AX5r885eAf4/HnU47MzHNbAXuBt5RSh2a/Lu/0Fq/ZmJMwjoeAJ5VSmUBTcA9JsdjGq31HqXUi8ABJnZLHSTNWsknB39/CHAopdqB/wX8PfDC5BDwNuCOuDyWtJALIYS1SelDCCEsThK1EEJYnCRqIYSwOEnUQghhcZKohRDC4iRRCyGExUmiFkIIi/v/IUdYqCRPbH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2" name="AutoShape 4" descr="data:image/png;base64,iVBORw0KGgoAAAANSUhEUgAAAWoAAAD4CAYAAADFAawfAAAABHNCSVQICAgIfAhkiAAAAAlwSFlzAAALEgAACxIB0t1+/AAAADh0RVh0U29mdHdhcmUAbWF0cGxvdGxpYiB2ZXJzaW9uMy4yLjIsIGh0dHA6Ly9tYXRwbG90bGliLm9yZy+WH4yJAAAgAElEQVR4nO3deXjb5ZXo8e8red8XKasTO05kIAlkMyGLJdrC9AJd6LSFodPSFlrSzqUs095n7nTmjzvbvc/c6dx5BtqZlhC2ToGWUuhMgdJ2WqaSQxKyQ8hixWvsLJYc77uk9/5hKwkQx7Ktn34/SefzPHkSYkU6yNbR+zt6z3uU1hohhBDWZTM7ACGEEFcmiVoIISxOErUQQlicJGohhLA4SdRCCGFxGUbcqcPh0FVVVUbctRBCpKT9+/cHtdbOy33NkERdVVXFvn37jLhrIYRISUqp1qm+JqUPIYSwOEnUQghhcZKohRDC4iRRCyGExUmiFkIIi4spUSulHlJKHVFKvauUetjooIQQQlw0baJWSq0G7gM2AmuAjyulXEYHJoQQYkIsK+prgN1a6yGtdQj4PfCHxoYlOvtGeGHfKSIROYZWiHQXS8PLEeB/K6XKgWHgNuAD3SxKqW3ANoClS5fGM8a088aJTv7HC4fpGhxjflEON9ZctllJCJEmpl1Ra62PAf8X+A3wOnAYCF3mdtu11rVa61qnUxLLbIyFIvzdK0e556m9OAuzybLbqPcHzA5LCGGymD5M1Fo/obVer7X2AOcBv7FhpZ+W4CCf+f6b7Khv5u5Nlfz8/q1cv6wUnz9odmhCCJPFuutj3uTvS4FPA88bGVS6eflgOx971Efb+SF+8IUN/O2nVpOTacftcnL8bD/n+kbMDlEIYaJY91H/TCl1FPgFcL/WutvAmNLG4GiIb75wiD/9yWFWLiritYfc3LJ6wYWvu10OAFlVC5HmYjo9T2vtNjqQdHOko5cHnj9Ia9cgD97k4sGPrCDD/t73zWsWFOEoyMLnD/DZDRUmRSqEMJshx5yKqWmteWpnC3//y+OU5Wfx3H2b2FRdftnb2myKuhUOfP4gkYjGZlMJjlYIYQXSQp5AXQOjfOWZffzNK0fx1Dh47SH3lEk6yu1y0jU4xtEzfQmKUghhNbKiTpA3G4M8/OND9AyN81efWMmXtlSh1PQr5Evr1KsXFxsdphDCgmRFbbBQOML/+/UJPr9jDwU5Gbx8/xa+vHVZTEkaYF5RDlcvKMQn+6mFSFuyojZQe/cQD//4EPtau7ljQwV/ffsq8rJm/pR7apw8vbOFobHQrP69ECK5yYraIK8fOcNtj/g4frafR+5ay3fuWDPrJOt2ORgLR9jTfD7OUQohkoEsz+JsZDzM375ylGf3tLGmophHP7eOyvL8Od3n9VVlZGfY8DUE+fBV8+IUqRAiWUiijqOGc/088NxBTpzr52uear710avIypj7RUtOpp2Ny8qkTi1EmpLSRxxorXluTxuf/F49XYOjPHPvRr592zVxSdJRHpcTf+cAZ3qH43afQojkIIl6jnqHx/nGcwf5i5ff4fqqMl57yG3IsaTumslteg3STi5EupHSxxzsb+3mwecPcq5vhD+/9Wq2uasN6x68an4hzsJsvP4Ad16/xJDHEEJYkyTqWQhHND/4fSP/9JsGFpXk8NOvb2bd0lJDH1Mphdvl4HfHOwlHNHZpJxcibUjpY4bO9Y3wxSf38J1fneDW1Qt49UG34Uk6yuNy0jM0zrunexPyeEIIa5AV9Qy8cbyTb/30MMNjYf7hM9dxR21FzB2G8bB1xcV28usqShL2uEIIc8mKOgajoYm90fc8vZd5hdn84oGt3Hn9koQmaQBnYTYrFxbhbZBtekKkE1lRT6M5OMgDzx/gSEcfX9pcybdvu4acTLtp8XhqnDxR38TAaIiCbPn2CZEOYh3F9adKqXeVUkeUUs8rpXKMDswKXj7Yzscf9dHePcz2uzfw17evNjVJA3hcDsbDmj1NXabGIYRInGkTtVJqMfAgUKu1Xg3YgbuMDsxMA5eMyFq1qJjXHnTz0VULpv+HCbChqpScTJuM5xIijcR67ZwB5CqlxoE84LRxIZmrb2ScT/3LTlqCgzx8s4tvfPiDI7LMlJ1hZ1N1OV5pJxfCUv71v06yq7GLp758fdxzxrT3prXuAP4RaAPOAL1a61+//3ZKqW1KqX1KqX2BQPImkWd3t9EUGOSpezby8M01lkrSUW6Xk6bAIO3dQ2aHIoSY9NtjnfSPhAzJGbGUPkqB24FlwCIgXyn1hfffTmu9XWtdq7WudTrj30KdCKOhME/tbMbtchjSBh4vnsmpL/VS/hDCEnqHxzl0qufCazPeYkn9NwPNWuuA1noceAnYYkg0Jvv3Q6fp7B9lm6fa7FCuaMW8AhYU5Uj5QwiL2NUYJBzRuA1a4MWSqNuATUqpPDWxcfgm4Jgh0ZgoEtE87m3imoVF1K0w5l0xXqLt5PX+iR8OIYS5vP4gBdkZrF1iTCNaLDXqPcCLwAHgncl/s92QaEz0+4YA/s4Btnlin2doJneNk76REG+395gdihBpTWuNtyHA5uXlZBr0mVZM96q1/l9a66u11qu11ndrrUcNicZEj3kbWVScw8evW2R2KDGpW+FAKWSbnhAma+0aor172LD6NEgLOQBvt/ewu+k899YtM+wdMd7K8rNYvahYpr4IYbLoa9DtMm4DQnJkJYM95m2iMDuDP0qyc57dLgcH2nroHxk3OxQh0pbXH2RJWS6V5XmGPUbaJ+q2riF++c4Z/njTUgpzMs0OZ0bcLifhiGZXo7STC2GG8XCEXY1duF1OQz/bSvtE/eTOZuw2xb1bl5kdyoxtqCwlL8sudWohTHLoVA8DoyFD69OQ5om6e3CMn+w9xe1rFzO/KPnOmcrKsLG5ulzq1EKYxNcQwG5TbF4uidowP9rdyvB42PINLlfidjlo6RqirUvayYVINK8/yNolJRTnGls2TdtEPTIe5pldLXzoKic18wvNDmfWop1QvpOyqhYikXqGxni7vQe3wWUPSONE/dKBDoIDY0m9mgaoduSzuCQXX4PUqYVIpJ0nu4hoY7flRaVloo5ENDt8TVy7uJjN1eVmhzMn0XbynY1BQuGI2eEIkTZ8/gCFORmsqSg2/LHSMlH/57FzNAUH2eapTop28em4XU76R0IclnZyIRJCa43PH2TrckdCjkJOy0S93dtERWkut662xtSWudq6ohylwCvlDyESoik4SEfPMO6axBzglnaJen9rN/tau/lK3TJLDgWYjZK8LK6rKJFtekIkiK9h4rXmSUB9GtIwUW/3NlKcm8mdtcnVLj4dj8vBoVM99A5LO7kQRvP5g1SV57GkzLi28UulVaJuDg7y66PnuHtTJfnZsY6LTA5ul5OInjjAXAhhnLFQhF1NXQnZ7RGVVol6h6+JTJuNL22pMjuUuFu3tIT8LDteaScXwlAH2roZGgsnZP90VNok6uDAKC/ub+fT6xfjLMw2O5y4y7Tb2LzcgbchgNYy9UUIo/j80bbxxG3tjWW47VVKqUOX/OpTSj2ciODi6Ye7WhkNRfiqO7kbXK7EU+OgvXuYVmknF8IwPn+Q9UtLEnraZiyjuE5orddqrdcCG4Ah4GXDI4uj4bEw/7arhZuvmc+KeQVmh2OY6CfQsvsj9cmsTHOcHxzjnY7ehNanYealj5uARq11qxHBGOXF/afoHhrnazem7moaoLI8jyVluVKnTmFaa55/q41r/+pX/Gx/u9nhpJ2dJ4NoDR6Dpo1PZaaJ+i7g+ct9QSm1TSm1Tym1LxCwzoouHNHsqG9m3dISaitLzQ7HUBPt5E52NXYxLu3kKad3eJxvPHeQb7/0DkNjYV55+7TZIaUdnz9AcW4m1y42vm38UjEnaqVUFvBJ4KeX+7rWervWulZrXet0Jvbd5kp+9e5ZWruG2OZOjXbx6XhcDgZGQxw6Je3kqeRAWzcfe9TH6++e5c9uuYq7N1Wyu+k8o6Gw2aGljYlp40HqVjiw2xKbS2ayor4VOKC1PmdUMPGmteYxbxNV5Xl8dFVqtItPZ/NyBzYF3gbrXNWI2YtENP/6Xye54we7APjp1zfz3z+0ghtrnAyPh9nf2m1yhOnjZOcAZ/tGErotL2omifpzTFH2sKq9Ld0cPtXDV9zVCX8HNEtxbiZrl5RInToFdPaNcPeTe/iH109wy+oFvPqgm/VLJ8p3m5aXk2FTMoYtgaKvqTqrJmqlVB7wB8BLxoYTX9u9jZTlZ3HHhgqzQ0kot8vJ2+099AyNmR2KmKU3TnRy6yM+9rd28/efvpbvfW7de6aIFGRnsL6yVHb4JJDPH6DamU9FaWLaxi8VU6LWWg9prcu11r1GBxQvJzv7+c9jnXxxcyU5mXazw0koT40DrScONhfJZSwU4e9eOco9T+3FWZjNL75Rx10bl1728xWPy8GRjj66BkZNiDS9jIbC7G7qStghTO+Xsp2Jj3ubyc6wcfemSrNDSbg1FSUUZmfIaivJtAQH+ewP3mRHfTN3b6rk5/dvxXWFMXHRvbz1J6X8YbT9Ld2MjEdMqU8DpNbJRJM6+0Z4+WAHd15fQXlB6rWLTyfDbmPLinJ8/iBa67TY7ZLsfn6wg798+R0y7DZ+8IUN3BLDWemrFxdTkpeJtyHI7WsXJyDK9OX1B8m0KzaZNBEqJVfUz+xqYTwS4at1qd3gciVul5OOnmGagoNmhyKuYHA0xLdeOMzDPznEykVFvPaQO6YkDWC3KbaucODzy/kuRvP5A6xfWmraqZspl6gHR0P8aHcbt6xaQJUj3+xwTHOhnVy26VnWkY5ePvHdel4+2M6DN7l4/r5NLC7JndF9eFwOOvtHaTg3YFCUIjgwyrun+xLejXiplEvUP9l7it7hce5L8unic7W0PI/K8jzZvmVBWmuerG/m0//6JkNjYZ67bxPf/IOaWU0ccsv5LobbOfkZgFn1aUixRB0KR3iivpnrq0ov7DdNZx6Xk11NXYyFpJ3cKs4PjvHVZ/bxN68cxVPj4LWH3HOqey4qyWXFvALZN28gb0OQ0rxMVi1KbNv4pVIqUb/6zhk6eobZ5lludiiW4HY5GBoLc6BNutes4M3GILc+4sXnD/JXn1jJ41+spSw/a87363Y52NPUxci4tJPH28S08QBbTWgbv1TKJGqtNY/7mljuzOemq+eZHY4lbF5ejt2m5LLYZKFwhP/36xN8fsce8rMzePn+LXx567K47cbxuJyMhiLsa5E35Hg7ca6fzv5RU+vTkEKJeldjF0c6+rjPXY0tTdrFp1OYk8n6pSV4G+Sy2CwdPcPctX033/3dST67voJffKMu7pfQN1SXkWmXN2Qj+BrMr09DCiXqx7xNOAqy+dQ62U96KbfLyZHTvdK9ZoLXj5zh1n/2cvxsP4/ctZbv3LHGkO1deVkZ1FaWSZ3aAF5/ANe8AhYWz2w3TrylRKI+fraP3zcE+PKW9GsXn47bNdlO3ijt5IkyMh7mL19+h6//6ABVjnxefbDO8IYUd42DY2f66OwfMfRx0snIeJi3ms8nfJrL5aREot7ubSIvy84X0rBdfDrXVZRQlJMh+6kTpOFcP7d/byfP7mnja55qXvz6FirLjd/PH903v1PayeNmb8t5RkMR3DXmlj0gBRL1md5h/uPQae6sXUJJ3tw/QU81dpuizuW40E4ujKG15rk9bXzye/V0DY7yzL0b+fZt15CVkZiX2MqFRZTlZ12oqYq58/mDZNlt3LCszOxQkj9RP72zhYjWfKVumdmhWJbb5eRs3wgnO6V7zQjREVl/8fI71FaW8dpDbm5M9Ew9m6JuhQOvP0hEBt/GhbchQG1VKXlZ5h+JlNSJun9knOf2tHHbtQtZUpb4M2KTRd2KiUs3+bAp/va3dnPbIz5+9e5Z/uctV/PDezcyrzDHlFjcLgfBgVGOn+035fFTSWffCMfP9luiPg2xDw4oUUq9qJQ6rpQ6ppTabHRgsXj+rTb6R0N8TRpcrmhJWR7VjnzZvhVH4YjmX944yZ2P7UKpiRFZf/Kh5aZuDZV28vipt0Db+KViXVE/Aryutb4aWAMcMy6k2IyFIjxZ38Lm6nKurTCvtTNZuF0Odjd1yTDUOOjsG+GLT+7hO786wa2rF/DaQ27WWeDIggXFOdTML5DzXeLA5w9Snp/FyoVFZocCxJColVJFgAd4AkBrPaa1Nn3E9Stvn+Zs3wjbbkzvw5di5XY5GRmPsF+61+ak3h+8MCLr/37mWr77uXUU5WRO/w8TxO1y8lbLeYbH5A15tiIRjc8fpM7lsEzzXCwr6mogADyllDqolNqhlPrAfiOl1Dal1D6l1L5AwNhLL601271N1Mwv4EMmt3Ymi83Ly8m0K6lTz0E4onnwxwcpzc/ilQfq+KPrLz8iy0yeGidjoQhvtZw3O5SkdfxsP8GBUcvUpyG2RJ0BrAe+r7VeBwwCf/7+G2mtt2uta7XWtU6nsf+DXn+Q42f7uc9dbbkXilXlZ2ewfqkMQ52LIx29nB8c44GPrGDFvKlHZJlpY1UZWRk22Tc/B9HXiFXq0xBbom4H2rXWeyb/+0UmErdptnsbmV+ULeOHZshT4+Td030E+qWdfDaiL+CtK6zzAn6/3Cw7G6vKpE49B15/gKvmFzK/yJzdO5czbaLWWp8FTimlrpr8q5uAo4ZGdQVHOnrZebKLe7YuS1gzQaqIrhCke212vP4gqxYV4bD4HE63y8GJc/2c65N28pkaHguzt7kbjwW6ES8Va6Z7AHhWKfU2sBb4P8aFdGWP+5ooyM7gj29YalYISWvVomJK8zLxSvljxgZGQxxo7bZU3XIqF7fpyRvyTO1p7mIsHLHc9zmmRK21PjRZf75Oa/0prbUpWwfau4d45e0z3HX9Ekt90p4sLg5DlXbymdrd2EUoovFYqG45lasXFOIoyJbPI2bB5w+SlWFjowXaxi+VVLWDJ+tbUMC90i4+ax6Xk0D/KCfOSffaTPj8AXIz7WyoMn+/9HRsNoXb5aBe2slnzOcPcMOyMsudwpk0ibp3aJwf723jE2sWsWiGk5rFRXWTK0I5vGdmfP4gm6rLyM6w1gt4Km6Xg67BMY6e6TM7lKRxtneEhnMDltrtEZU0ifrZt1oZGgtzn1saXObi4jBUuSyO1anzQzQFBy1Xt7yS6PkuUqeO3cVtedb7PidFoh4NhXlqZwtul4OVi6zR0pnM3C4HbzWfl2GoMYqe+2C1nQBXMq8oh6sXFOKV/dQx8/mDOAqyuXqB9fbIJ0Wi/veDpwn0j7LNI6vpeIgOQ90r3Wsx8fkDLCzOYbmzwOxQZsRT42Rf63mGxkJmh2J5kYim/mQQj8thySY6yyfqSESz3dfEyoVFFy7nxNxcHIYql8XTCUc09f4gbou+gK/E7XIwHtbsaZI35OkcPdPH+cExS0xzuRzLJ+o3TnRysnOAbR5pF4+XC8NQ5bJ4Wm+399A3ErJk3XI611eVkZ1hk88jYuC1eNep5RP1dm8Ti4pz+Nh1C80OJaV4apwcP9tPp3SvXZHPH0Qp676AryQn084N1eVy5RQDX0OQaxYWmTb0YTqWTtSHT/Wwp/k899YtI9Nu6VCTTnQLUr20k1+Rzx/g2sXFlOUn5zxOj8vByc4BTvcMmx2KZQ2OhtjXet7SzUyWzn7bvU0U5mRw10ZpF4+3lQuLKM/PkvLHFfSNjHOgrceS+2pjFS3Z1Muqekp7mrsYD2tLl7csm6jbuob45ZEzfP6GSgqyzR8umWpsk9PJ609K99pUdjV2EY5Y+wU8nZr5BcwrzJY69RV4G4LkZNqotXDXqWUT9RP1Tdhtinu2VpkdSspyu5wEB8Y4dla61y7H5w+Ql2VnvQXGbM2WUgq3y0n9ySBheUO+rIm28XLLtY1fypKJuntwjBf2tfOptYstdSZsqole0suHTZfn8wfZXF2e9Mfpemoc9AyN8+7pXrNDsZyOnmEaA4OWL29Z8ifw33a3Mjwe5j5pcDHU/KIcrppfKKesXUZr1yCtXUOWfwHHYqu0k0+pfvJn32PxkX6WS9Qj42GeebOFD1/lpGa+9Vo5U43b5WBvc7cMQ32faFKz+gs4Fo6CbFYtKpIPji/D6w8yvygb1zxrd51aLlH/7EA7XYNjbPMsNzuUtOCucTIWjrCnucvsUCzF5w+wuCSXZY4PzHFOSm6XkwNt3QyMSjt5VDii2XkyiNvltHwzXUyJWinVopR6Ryl1SCm1z6hgIhHNDl8z11UUs6naWgd3p6oLw1DlsviCUDjCmye78NQkX9v4VDyT7eS7G+UNOepIRy89Q+NJUd6ayYr6w1rrtVrrWqOC+c2xczQHB2W6eAJdHIYql8VRh9t76B9NzrbxqWyoKiUn0ybf50tEn4tkOEPIUqWP7d4mKkpzuXX1ArNDSStul4OGcwOc7ZV2cpjYV2tTsGV5udmhxE12hp1N0k7+Hl5/kNWLiyi3+LBiiD1Ra+DXSqn9Sqltl7uBUmqbUmqfUmpfIDDzd+3+kXEAvlq3jAxpF0+oi8NQZbUFE8/DdRUllOQlZ9v4VNwuJ03BQU6dHzI7FNMl07BiiD1Rb9VarwduBe5XSnnefwOt9fbJAbi1TufM/+cLczL52Z9s4Yubq2b8b8XcXLMwOgxVVlu9w+McOtVj6XMfZuvGGjnfJSo6rDgZ6tMQ+xTy05O/dwIvAxsNC8gmtelEU0rhkXZyAHY1Bonoid0wqWa5s4CFxTly5cTEsaa5mXY2VCZH1+m0iVopla+UKoz+GfgocMTowERiuWscnB8c493T6d1O7vUHKcjOYO2SErNDibuJdvKJ6eTp3k6ebMOKY1lRzwfqlVKHgbeAV7XWrxsblki0aPdaOh/eo7XG2xBg8/LylD1W1+1y0jcS4u32HrNDMc2p80M0J9mw4ml/GrXWTVrrNZO/Vmmt/3ciAhOJNa8wh2sWFqX1ZXFL1xDt3cMpWZ+O2rrCgVLp3U6ejF2nqblsELPicTnY39rNYJp2r0XfpJJppTVTZflZXLu4OK3fkH3+AIuKc1juTJ6uU0nU4gK3yzkxDDVN28m9DUGWlOVSWZ5ndiiGcrscHGjrubAlNp2EwpGkaRu/lCRqcUFtVenEMNSG9LssHg9H2NUYxJNkL+DZcLuchCOaXWnYTv52R+/EsGKLThufiiRqccHFYajpd1l8sK2HwbFwSpc9otYvLSUvy56WdWpfw+Sw4uWSqEUS87gcNAYG6UizYag+fwC7TbE5hdrGp5KVYWNzdXla7vDx+QNct7iY0iQbViyJWrzHxWGo6fUi9vqDrF1SQnFuptmhJITb5aC1a4jWrkGzQ0mYvpFxDp7qScqrJknU4j0uDkNNn8vinqEx3m5P7mnjMxXtvEyn8sfFYcXJ932WRC3eIzoMdWcaDUPdebILrVN7W977VTvyWVySm1afR/j8AfKz7KxLwmHFkqjFB0SHob7TkR7DUH3+AIU5GaypKDY7lISJtpO/ebKLUDhidjgJ4fMH2bw8OYcVJ1/EwnDRg9R9aTBjT2uNzx9k63JH2h2v66lx0j8a4nAatJNfHFacnFdN6fWTKWJSXpDN6sVFaVG/bApO7HBJtn218bBleTk2RVrsm49+5pKM9WmQRC2mEB2Gmurda9GrBk+SrrTmoiQvi+sqStKiTu1rSO5hxZKoxWW5XQ5CEc3upvNmh2Iorz9IVXkeS8pSu218Kh6Xg0OneugdTt035Imu0+QeViyJWlzWhspScjPtKb3aGg2F2dXYlbR1y3hw1ziJ6ImBCanq8KmJYcXJfNUkiVpc1sQw1LKUrlMfaO1heDyctHXLeFi7pISC7IyU3jfv9UeHFSfv91kStZiS2+WkOYWHofr8ATLSpG18Kpl2G5uXl+NtCKB1au6b9/kDrFlSQnFe8nadxpyolVJ2pdRBpdQrRgYkrMMzuRMiVVfVPn+Q9UtLKcxJ3hdwPHhcDtq7h2ntSr035N6hcQ4nadv4pWayon4IOGZUIMJ6UnkYatfAKEdO96Z12SMqmsRS8ZCmNyeHFSf71J6YErVSqgL4GLDD2HCElVwYhnoyyMh42Oxw4mpn42TbeBKNYzJKZXkeS8pyU3I/tdcfpDA7gzVJPqw41hX1PwN/BkzZa6qU2qaU2qeU2hcIpN47c7r61LrF9I+EeOlAh9mhxJWvIUBxbibXLk6ftvGpRM932dUYZDyF2slTaVjxtNErpT4OdGqt91/pdlrr7VrrWq11rdMpq5RUsbm6nNWLi9jhayKSIoc0RdvG61Y4sNuSc19tvHlcDgbHwhxsS5128pauocmu0+TPR7G8zWwFPqmUagF+DHxEKfUjQ6MSlqGUYptnOU3BQX5z7JzZ4cTFyc4BzvaNSH36EpuXT7xppdLnEd4LXafJ/32eNlFrrb+tta7QWlcBdwG/01p/wfDIhGXctnoBFaW5PO5tMjuUuIjuGa5LgRdwvBTnZrJ2SUlK7af2+QMsLcujsjw528YvldyFG5EQGXYbX6lbxr7Wbva3dpsdzpz5/AGqnflUlKZn2/hU3C4Hb7f30DM0ZnYoczYWikx2nabGm/GMErXW+r+01h83KhhhXXfWLqE4N5Pt3kazQ5mT0VCY3U1dSd1ObBS3y4nWE4MUkt3Btu6UGlYsK2oRk/zsDL6waSm/PnqOpsCA2eHM2v6WbkbGIymz0oqnNRXFFOZkpESd2ucPYrcptqxIja5TSdQiZl/aUkWmzcaO+mazQ5k1rz9Ipl2xqTo1XsDxlGG3sXW5A58/mPTt5D5/gHVLSihKka5TSdQiZvMKc/j0+sX8bH87wYFRs8OZFW9DgPVLS8nPzjA7FEty1zjo6BmmKZi808m7B8d4u6M3ZcoeIIlazNBX3dWMhiL8cFer2aHMWKB/lKNn+vCkwL5ao0Rr98k8hm1nY3Cy6zR1yluSqMWMrJhXwM3XzOffdrUwPJZcbeU7T05sPZMPEqe2pCyPqvK8pD6Iy9cQpCgng+tSqOtUErWYsW2earqHxvnp/lNmhzIjXn+A0rxMVi0qMjsUS3O7nOxq6mIslHzt5BNdpwG2rkitYcWp838iEub6qlLWLilhh2H5DlgAABAXSURBVK+ZcJK0lV9oG3c5sUnb+BW5XQ6GxsJJuWe+MTDI6d6RlKpPgyRqMQtKKb7mqabt/BC/eves2eHE5MS5fgL9o7ItLwabl5cnbTt5NOZU+z5Lohaz8tFVC6gsz+Mxb1NSbOXyTR7hmWovYCMU5mSyfmlJUtapff4gyxz5KTesWBK1mBW7TfHVumUcPtXDW83Wn1Tu9QdwzStgYXGu2aEkBbfLyZHTvXQl0TbMi8OKU+/NWBK1mLXPblhCWX4W2y1+WNPIeJi3ms+nXN3SSJ6ayXbyxuRpJ9/f2j05rDj1vs+SqMWs5WbZuXtTJb893snJzn6zw5nS3pbzjIYiKbWv1mjXLi6mODczqfZT+/xBMmyKTdVlZocSd5KoxZx8cXMl2Rk2Hvdat63c5w+SZbdxw7LUewEbxW5T1K1IrnZynz+QssOKJVGLOSkvyOaO2gpePthBZ9+I2eFclrchQG1VKXlZ0jY+E26Xg7N9I5zstP4hXF0Doxzp6EvJ+jRIohZx8JW6asYjEZ5+s8XsUD6gs2+E42f7U7JuabToYIVkGCZQP9l1mgpjty4nlpmJOUqpt5RSh5VS7yql/joRgYnkscyRz39buYAf7W5lYDRkdjjvceEFnKIrLSNVlOZR7cxPiv3UPn+QkrzUHVYcy4p6FPiI1noNsBa4RSm1ydiwRLLZdmM1fSMhXthrrbZyb0MAR0EWKxdK2/hseFxOdjd1MRqy7rkul7aNp+qw4lhmJmqtdbRIlTn5Kzk+XRAJs35pKddXlfJEfTOhsDXOiIhENPUnJ6aNS9v47LhdDkbGI+xvsW47ub9zgHN9oykxxHYqMdWolVJ2pdQhoBP4jdZ6z2Vus00ptU8ptS8QsP6lkoi/bZ7ldPQM8+o7Z8wOBYBjZ/sIDoxJfXoONlWXk2lXlq1TNwcH+eYLh7DbVEp/n2NK1FrrsNZ6LVABbFRKrb7MbbZrrWu11rVOZ+o+YWJqN109j2pnPtst0lYebYGW+vTs5WdnsH5pKV4L7qd+6UA7H3/Ux6nzw3z/8+tZVJK6XaczHW7bA/wXcIsh0YikZrMp7nNX8+7pPnZZoKPN5w9w9YJC5hXlmB1KUvPUODl6po9AvzXayQdGQ3zzJ4f45guHWbWomF8+5OajqxaYHZahYtn14VRKlUz+ORe4GThudGAiOf3husU4CrJ5zOS28uGxMHubu2U1HQfR5zA6eMFMRzp6+cR36/n5oQ4eusnFc/fdkNIr6ahYVtQLgTeUUm8De5moUb9ibFgiWeVk2vnylkp+3xDg+Nk+0+LY09zFWDiS0nXLRFm1qJjSvEy8Jm7T01rzRH0zf/ivOxkeC/PcfZv40z+oSanhAFcSy66Pt7XW67TW12mtV2ut/yYRgYnk9YVNleRm2k09rMnnD5KVYWOjtI3Pmd2mqHM5TWsn7xoY5d6n9/K3rxzlxhonv3zInXZT5NPj7UgkVEleFn90/RL+49BpzvQOmxKDzx/ghmVl5GTaTXn8VON2OQj0j3LiXGIP33qzMcitj/jYebKLv/rESh7/Yi2l+VkJjcEKJFELQ3ylbhkRrXl6Z0vCH/ts7wgN5wakPh1H0ecyOoDBaKFwhH/81Qk+v2MPBTkZvHz/Fr68dRlKped+eEnUwhBLyvK47dqFPLenjf6R8YQ+9sVxTFKfjpeFxbm45hUkpE7d3j3EH23fzffeOMkdGyp45YE6Vi1KzdbwWEmiFobZ5qmmfzTE82+1JfRxff4gjoJsrl5QmNDHTXVul5O3ms8zMm5cO/kv3znDbY/4OHG2n0fuWss/fHaNnHqIJGphoOsqSthUXcaT9S2MhRLTVh5tG/e4HGl7mWwUd42D0VCEvS3xH702Mh7mL15+hz959gDLHPm8+mAdt69dHPfHSVaSqIWhvuZZztm+EX5x+HRCHu/omT7OD47hSdHjLs10w7Iysuy2uA+9bTjXzye/V89ze9r4mqean359C5Xl+XF9jGQniVoY6kNXOamZX8DjvsS0lf9+stV56wr5IDHe8rIyqK2KXzu51ppn97Tyie/Wc35wjGfu3ci3b7uGrAxJS+8nz4gwlFITbeXHz/Yn5GAfnz/AyoVFOAuzDX+sdOR2OTl+tn/O03x6h8a5/7kD/OXLR9i4rIzXHnJzo1wFTUkStTDc7WsXM78om+3eRkMfZ3A0xP7Wbhlia6AL2/Tm8Ka7v/U8tz3q49fvnuPPb72aZ+7ZyLxCOY/lSiRRC8NlZdj48pZl7DzZxZGOXsMeZ09zF+NhjUe25Rlm5cIiyvOzZjX1JRzR/MsbJ7nzsd3YbPDTr2/m6zcul7PCYyCJWiTEH9+wlPwsY9vKvQ1BcjJtbKgsNewx0p3NpqhzOag/GSQSif0zh3N9I9z9xB6+86sT3HbtQl590M26pfJ9ipUkapEQxbmZfG7jUl595wzt3UOGPMZE23i5tI0bzO1yEhwY41iMh2797vg5bn3Ex8G2Hv7hM9fx6F1rKcrJNDjK1CKJWiTMvXXLUMCT9S1xv++OnmEaA4PSNp4Anhjr1KOhMH/7ylHufXof8wqz+cUDW7nz+iWyv30WJFGLhFlUkssn1izix3vb6B2Kb1t5/WTNVPZPG29eUQ5XLyi8Yp26OTjIZ77/Jk/UN/OlzZX8/P6trJgnnaKzJYlaJNR97mqGxsL8aE9rXO/X6w8yvygb17yCuN6vuDy3y8He5m6Gxz7YTh4dkdXePcz2uzfw17evlnLUHEmiFgm1clERbpeDp99sYTQUnzMjwhHNzpNB3C6nXFYniNvlZCwcYU/zxZFr7xmRtbiY1x5M/RFZiRLLKK4lSqk3lFLHlFLvKqUeSkRgInVt81QT6B/l3w/Gp638SEcvPUPjUp9OoI3LysjKuNhO/k57Lx9/1MfPD3Xw8M0unr9vU1qMyEqUWFbUIeBbWutrgE3A/UqplcaGJVJZ3QoHKxcWsd3XNKMtXlPx+QMoNXG/IjFyMu3csKwMb0OAHb4mPv39nYyMR3j+vk08fHMNdtkbHVexjOI6o7U+MPnnfuAYIMdaiVlTSrHNU83JzgHeONE55/vz+oOsXlRMeYG0jSeS2+XA3znA3716jA9dNY9fPuTmhjQbkZUoM6pRK6WqgHXAnst8bZtSap9Sal8gYN4QTJEcPnbdQhYV58x5WvnAaIgDrTJt3Ay3rl7IinkF/M3tq9h+94a0HJGVKDEnaqVUAfAz4GGt9Qd2umutt2uta7XWtU6nbJESV5Zpt3Fv3TLeaj7PoVM9s76f3Y1dhCJaprmYYElZHv/5zRv54uYq+RDXYDElaqVUJhNJ+lmt9UvGhiTSxV0bl1KYk8Hjc1hVe/0B8rLsrK8siWNkQlhLLLs+FPAEcExr/U/GhyTSRUF2Bp+/oZJfHjlDW9fs2sp9/iCbqsvJzpB9uiJ1xbKi3grcDXxEKXVo8tdtBscl0sQ9W6uw2xQ76me+qj51fojmoLSNi9Q37dRIrXU9IAUoYYj5RTncvnYxL+w7xcM311A2gw+kont4pT4tUp10JgrTbfNUMzIe4Ue7Z9ZW7vMHWFScw3KnzNcTqU0StTBdzfxCPnyVk2febGFkPLa28lA4Im3jIm1IohaWsM2znK7BMX52oD2m27/d0UvfSEjGbom0IIlaWMKm6jKuXVzMDl8z4Rjayn0NQZSCrcslUYvUJ4laWEK0rbw5OMh/Hjs37e19/gDXLS6WbjiRFiRRC8u4dfUCKkpzp52r2DcyzsFTPbLbQ6QNSdTCMjLsNr5at4z9rd3sbz0/5e12NXYRjmiZ5iLShiRqYSl3Xr+E4txMHvv91Ktqnz9AfpaddUulbVykB0nUwlLysjK4e1Mlvzl2jqbAwGVv4/MH2bzcQaZdfnxFepCfdGE5X9pSRabdxo765g98rbVrkNauITyyLU+kEUnUwnKchdl8Zv1iXtzfTnBg9D1f80rbuEhDkqiFJX3VXc14OMIP32x5z9/7GgJUlOZSVZ5nTmBCmEAStbCk5c4Cbr5mPj/c3crQWAiA8XCEXY1d0jYu0o4kamFZ2zzV9AyN89N9E23lh0/10D8awiPHmoo0I4laWFZtZSnrlpawo76JcETj9QexKdgibeMizUiiFpallOJrnmpOnR/m9SNn8fkDrFlSQnFeptmhCZFQsYzielIp1amUOpKIgIS41B+sXEBVeR6P/tbPYWkbF2kqlhX108AtBschxGXZbYqvuKs5ca6fiEbq0yItTZuotdZeYOqDF4Qw2B0bKijLz6IwO4M1S6RtXKSfaWcmxkoptQ3YBrB06dJ43a0Q5GTa+ftPX0vP8Li0jYu0FLdErbXeDmwHqK2tnf7kdyFm4KOrFpgdghCmkeWJEEJYnCRqIYSwuFi25z0P7AKuUkq1K6W+YnxYQgghoqatUWutP5eIQIQQQlyelD6EEMLiJFELIYTFSaIWQgiLk0QthBAWp7SOf2+KUioAtMb9jhPLAQTNDsIi5Ll4L3k+3kuej4vm8lxUaq0ve+qYIYk6FSil9mmta82OwwrkuXgveT7eS56Pi4x6LqT0IYQQFieJWgghLE4S9dS2mx2Ahchz8V7yfLyXPB8XGfJcSI1aCCEsTlbUQghhcZKohRDC4iRRX0IptUQp9YZS6phS6l2l1ENmx2Q2pZRdKXVQKfWK2bGYTSlVopR6USl1fPJnZLPZMZlJKfWnk6+TI0qp55VSOWbHlEiXG/ytlCpTSv1GKeWf/L00Ho8lifq9QsC3tNbXAJuA+5VSK02OyWwPAcfMDsIiHgFe11pfDawhjZ8XpdRi4EGgVmu9GrADd5kbVcI9zQcHf/858FuttQv47eR/z5kk6ktorc9orQ9M/rmfiRfiYnOjMo9SqgL4GLDD7FjMppQqAjzAEwBa6zGtdY+5UZkuA8hVSmUAecBpk+NJqCkGf98OPDP552eAT8XjsSRRT0EpVQWsA/aYG4mp/hn4MyBidiAWUA0EgKcmS0E7lFL5ZgdlFq11B/CPQBtwBujVWv/a3KgsYb7W+gxMLPyAefG4U0nUl6GUKgB+Bjyste4zOx4zKKU+DnRqrfebHYtFZADrge9rrdcBg8TpsjYZTdZebweWAYuAfKXUF8yNKnVJon4fpVQmE0n6Wa31S2bHY6KtwCeVUi3Aj4GPKKV+ZG5IpmoH2rXW0SusF5lI3OnqZqBZax3QWo8DLwFbTI7JCs4ppRYCTP7eGY87lUR9CaWUYqIGeUxr/U9mx2MmrfW3tdYVWusqJj4k+p3WOm1XTFrrs8AppdRVk391E3DUxJDM1gZsUkrlTb5ubiKNP1y9xH8AX5r885eAf4/HnU47MzHNbAXuBt5RSh2a/Lu/0Fq/ZmJMwjoeAJ5VSmUBTcA9JsdjGq31HqXUi8ABJnZLHSTNWsknB39/CHAopdqB/wX8PfDC5BDwNuCOuDyWtJALIYS1SelDCCEsThK1EEJYnCRqIYSwOEnUQghhcZKohRDC4iRRCyGExUmiFkIIi/v/IUdYqCRPbH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data:image/png;base64,iVBORw0KGgoAAAANSUhEUgAAAWoAAAD4CAYAAADFAawfAAAABHNCSVQICAgIfAhkiAAAAAlwSFlzAAALEgAACxIB0t1+/AAAADh0RVh0U29mdHdhcmUAbWF0cGxvdGxpYiB2ZXJzaW9uMy4yLjIsIGh0dHA6Ly9tYXRwbG90bGliLm9yZy+WH4yJAAAgAElEQVR4nO3deXjb5ZXo8e8red8XKasTO05kIAlkMyGLJdrC9AJd6LSFodPSFlrSzqUs095n7nTmjzvbvc/c6dx5BtqZlhC2ToGWUuhMgdJ2WqaSQxKyQ8hixWvsLJYc77uk9/5hKwkQx7Ktn34/SefzPHkSYkU6yNbR+zt6z3uU1hohhBDWZTM7ACGEEFcmiVoIISxOErUQQlicJGohhLA4SdRCCGFxGUbcqcPh0FVVVUbctRBCpKT9+/cHtdbOy33NkERdVVXFvn37jLhrIYRISUqp1qm+JqUPIYSwOEnUQghhcZKohRDC4iRRCyGExUmiFkIIi4spUSulHlJKHVFKvauUetjooIQQQlw0baJWSq0G7gM2AmuAjyulXEYHJoQQYkIsK+prgN1a6yGtdQj4PfCHxoYlOvtGeGHfKSIROYZWiHQXS8PLEeB/K6XKgWHgNuAD3SxKqW3ANoClS5fGM8a088aJTv7HC4fpGhxjflEON9ZctllJCJEmpl1Ra62PAf8X+A3wOnAYCF3mdtu11rVa61qnUxLLbIyFIvzdK0e556m9OAuzybLbqPcHzA5LCGGymD5M1Fo/obVer7X2AOcBv7FhpZ+W4CCf+f6b7Khv5u5Nlfz8/q1cv6wUnz9odmhCCJPFuutj3uTvS4FPA88bGVS6eflgOx971Efb+SF+8IUN/O2nVpOTacftcnL8bD/n+kbMDlEIYaJY91H/TCl1FPgFcL/WutvAmNLG4GiIb75wiD/9yWFWLiritYfc3LJ6wYWvu10OAFlVC5HmYjo9T2vtNjqQdHOko5cHnj9Ia9cgD97k4sGPrCDD/t73zWsWFOEoyMLnD/DZDRUmRSqEMJshx5yKqWmteWpnC3//y+OU5Wfx3H2b2FRdftnb2myKuhUOfP4gkYjGZlMJjlYIYQXSQp5AXQOjfOWZffzNK0fx1Dh47SH3lEk6yu1y0jU4xtEzfQmKUghhNbKiTpA3G4M8/OND9AyN81efWMmXtlSh1PQr5Evr1KsXFxsdphDCgmRFbbBQOML/+/UJPr9jDwU5Gbx8/xa+vHVZTEkaYF5RDlcvKMQn+6mFSFuyojZQe/cQD//4EPtau7ljQwV/ffsq8rJm/pR7apw8vbOFobHQrP69ECK5yYraIK8fOcNtj/g4frafR+5ay3fuWDPrJOt2ORgLR9jTfD7OUQohkoEsz+JsZDzM375ylGf3tLGmophHP7eOyvL8Od3n9VVlZGfY8DUE+fBV8+IUqRAiWUiijqOGc/088NxBTpzr52uear710avIypj7RUtOpp2Ny8qkTi1EmpLSRxxorXluTxuf/F49XYOjPHPvRr592zVxSdJRHpcTf+cAZ3qH43afQojkIIl6jnqHx/nGcwf5i5ff4fqqMl57yG3IsaTumslteg3STi5EupHSxxzsb+3mwecPcq5vhD+/9Wq2uasN6x68an4hzsJsvP4Ad16/xJDHEEJYkyTqWQhHND/4fSP/9JsGFpXk8NOvb2bd0lJDH1Mphdvl4HfHOwlHNHZpJxcibUjpY4bO9Y3wxSf38J1fneDW1Qt49UG34Uk6yuNy0jM0zrunexPyeEIIa5AV9Qy8cbyTb/30MMNjYf7hM9dxR21FzB2G8bB1xcV28usqShL2uEIIc8mKOgajoYm90fc8vZd5hdn84oGt3Hn9koQmaQBnYTYrFxbhbZBtekKkE1lRT6M5OMgDzx/gSEcfX9pcybdvu4acTLtp8XhqnDxR38TAaIiCbPn2CZEOYh3F9adKqXeVUkeUUs8rpXKMDswKXj7Yzscf9dHePcz2uzfw17evNjVJA3hcDsbDmj1NXabGIYRInGkTtVJqMfAgUKu1Xg3YgbuMDsxMA5eMyFq1qJjXHnTz0VULpv+HCbChqpScTJuM5xIijcR67ZwB5CqlxoE84LRxIZmrb2ScT/3LTlqCgzx8s4tvfPiDI7LMlJ1hZ1N1OV5pJxfCUv71v06yq7GLp758fdxzxrT3prXuAP4RaAPOAL1a61+//3ZKqW1KqX1KqX2BQPImkWd3t9EUGOSpezby8M01lkrSUW6Xk6bAIO3dQ2aHIoSY9NtjnfSPhAzJGbGUPkqB24FlwCIgXyn1hfffTmu9XWtdq7WudTrj30KdCKOhME/tbMbtchjSBh4vnsmpL/VS/hDCEnqHxzl0qufCazPeYkn9NwPNWuuA1noceAnYYkg0Jvv3Q6fp7B9lm6fa7FCuaMW8AhYU5Uj5QwiL2NUYJBzRuA1a4MWSqNuATUqpPDWxcfgm4Jgh0ZgoEtE87m3imoVF1K0w5l0xXqLt5PX+iR8OIYS5vP4gBdkZrF1iTCNaLDXqPcCLwAHgncl/s92QaEz0+4YA/s4Btnlin2doJneNk76REG+395gdihBpTWuNtyHA5uXlZBr0mVZM96q1/l9a66u11qu11ndrrUcNicZEj3kbWVScw8evW2R2KDGpW+FAKWSbnhAma+0aor172LD6NEgLOQBvt/ewu+k899YtM+wdMd7K8rNYvahYpr4IYbLoa9DtMm4DQnJkJYM95m2iMDuDP0qyc57dLgcH2nroHxk3OxQh0pbXH2RJWS6V5XmGPUbaJ+q2riF++c4Z/njTUgpzMs0OZ0bcLifhiGZXo7STC2GG8XCEXY1duF1OQz/bSvtE/eTOZuw2xb1bl5kdyoxtqCwlL8sudWohTHLoVA8DoyFD69OQ5om6e3CMn+w9xe1rFzO/KPnOmcrKsLG5ulzq1EKYxNcQwG5TbF4uidowP9rdyvB42PINLlfidjlo6RqirUvayYVINK8/yNolJRTnGls2TdtEPTIe5pldLXzoKic18wvNDmfWop1QvpOyqhYikXqGxni7vQe3wWUPSONE/dKBDoIDY0m9mgaoduSzuCQXX4PUqYVIpJ0nu4hoY7flRaVloo5ENDt8TVy7uJjN1eVmhzMn0XbynY1BQuGI2eEIkTZ8/gCFORmsqSg2/LHSMlH/57FzNAUH2eapTop28em4XU76R0IclnZyIRJCa43PH2TrckdCjkJOy0S93dtERWkut662xtSWudq6ohylwCvlDyESoik4SEfPMO6axBzglnaJen9rN/tau/lK3TJLDgWYjZK8LK6rKJFtekIkiK9h4rXmSUB9GtIwUW/3NlKcm8mdtcnVLj4dj8vBoVM99A5LO7kQRvP5g1SV57GkzLi28UulVaJuDg7y66PnuHtTJfnZsY6LTA5ul5OInjjAXAhhnLFQhF1NXQnZ7RGVVol6h6+JTJuNL22pMjuUuFu3tIT8LDteaScXwlAH2roZGgsnZP90VNok6uDAKC/ub+fT6xfjLMw2O5y4y7Tb2LzcgbchgNYy9UUIo/j80bbxxG3tjWW47VVKqUOX/OpTSj2ciODi6Ye7WhkNRfiqO7kbXK7EU+OgvXuYVmknF8IwPn+Q9UtLEnraZiyjuE5orddqrdcCG4Ah4GXDI4uj4bEw/7arhZuvmc+KeQVmh2OY6CfQsvsj9cmsTHOcHxzjnY7ehNanYealj5uARq11qxHBGOXF/afoHhrnazem7moaoLI8jyVluVKnTmFaa55/q41r/+pX/Gx/u9nhpJ2dJ4NoDR6Dpo1PZaaJ+i7g+ct9QSm1TSm1Tym1LxCwzoouHNHsqG9m3dISaitLzQ7HUBPt5E52NXYxLu3kKad3eJxvPHeQb7/0DkNjYV55+7TZIaUdnz9AcW4m1y42vm38UjEnaqVUFvBJ4KeX+7rWervWulZrXet0Jvbd5kp+9e5ZWruG2OZOjXbx6XhcDgZGQxw6Je3kqeRAWzcfe9TH6++e5c9uuYq7N1Wyu+k8o6Gw2aGljYlp40HqVjiw2xKbS2ayor4VOKC1PmdUMPGmteYxbxNV5Xl8dFVqtItPZ/NyBzYF3gbrXNWI2YtENP/6Xye54we7APjp1zfz3z+0ghtrnAyPh9nf2m1yhOnjZOcAZ/tGErotL2omifpzTFH2sKq9Ld0cPtXDV9zVCX8HNEtxbiZrl5RInToFdPaNcPeTe/iH109wy+oFvPqgm/VLJ8p3m5aXk2FTMoYtgaKvqTqrJmqlVB7wB8BLxoYTX9u9jZTlZ3HHhgqzQ0kot8vJ2+099AyNmR2KmKU3TnRy6yM+9rd28/efvpbvfW7de6aIFGRnsL6yVHb4JJDPH6DamU9FaWLaxi8VU6LWWg9prcu11r1GBxQvJzv7+c9jnXxxcyU5mXazw0koT40DrScONhfJZSwU4e9eOco9T+3FWZjNL75Rx10bl1728xWPy8GRjj66BkZNiDS9jIbC7G7qStghTO+Xsp2Jj3ubyc6wcfemSrNDSbg1FSUUZmfIaivJtAQH+ewP3mRHfTN3b6rk5/dvxXWFMXHRvbz1J6X8YbT9Ld2MjEdMqU8DpNbJRJM6+0Z4+WAHd15fQXlB6rWLTyfDbmPLinJ8/iBa67TY7ZLsfn6wg798+R0y7DZ+8IUN3BLDWemrFxdTkpeJtyHI7WsXJyDK9OX1B8m0KzaZNBEqJVfUz+xqYTwS4at1qd3gciVul5OOnmGagoNmhyKuYHA0xLdeOMzDPznEykVFvPaQO6YkDWC3KbaucODzy/kuRvP5A6xfWmraqZspl6gHR0P8aHcbt6xaQJUj3+xwTHOhnVy26VnWkY5ePvHdel4+2M6DN7l4/r5NLC7JndF9eFwOOvtHaTg3YFCUIjgwyrun+xLejXiplEvUP9l7it7hce5L8unic7W0PI/K8jzZvmVBWmuerG/m0//6JkNjYZ67bxPf/IOaWU0ccsv5LobbOfkZgFn1aUixRB0KR3iivpnrq0ov7DdNZx6Xk11NXYyFpJ3cKs4PjvHVZ/bxN68cxVPj4LWH3HOqey4qyWXFvALZN28gb0OQ0rxMVi1KbNv4pVIqUb/6zhk6eobZ5lludiiW4HY5GBoLc6BNutes4M3GILc+4sXnD/JXn1jJ41+spSw/a87363Y52NPUxci4tJPH28S08QBbTWgbv1TKJGqtNY/7mljuzOemq+eZHY4lbF5ejt2m5LLYZKFwhP/36xN8fsce8rMzePn+LXx567K47cbxuJyMhiLsa5E35Hg7ca6fzv5RU+vTkEKJeldjF0c6+rjPXY0tTdrFp1OYk8n6pSV4G+Sy2CwdPcPctX033/3dST67voJffKMu7pfQN1SXkWmXN2Qj+BrMr09DCiXqx7xNOAqy+dQ62U96KbfLyZHTvdK9ZoLXj5zh1n/2cvxsP4/ctZbv3LHGkO1deVkZ1FaWSZ3aAF5/ANe8AhYWz2w3TrylRKI+fraP3zcE+PKW9GsXn47bNdlO3ijt5IkyMh7mL19+h6//6ABVjnxefbDO8IYUd42DY2f66OwfMfRx0snIeJi3ms8nfJrL5aREot7ubSIvy84X0rBdfDrXVZRQlJMh+6kTpOFcP7d/byfP7mnja55qXvz6FirLjd/PH903v1PayeNmb8t5RkMR3DXmlj0gBRL1md5h/uPQae6sXUJJ3tw/QU81dpuizuW40E4ujKG15rk9bXzye/V0DY7yzL0b+fZt15CVkZiX2MqFRZTlZ12oqYq58/mDZNlt3LCszOxQkj9RP72zhYjWfKVumdmhWJbb5eRs3wgnO6V7zQjREVl/8fI71FaW8dpDbm5M9Ew9m6JuhQOvP0hEBt/GhbchQG1VKXlZ5h+JlNSJun9knOf2tHHbtQtZUpb4M2KTRd2KiUs3+bAp/va3dnPbIz5+9e5Z/uctV/PDezcyrzDHlFjcLgfBgVGOn+035fFTSWffCMfP9luiPg2xDw4oUUq9qJQ6rpQ6ppTabHRgsXj+rTb6R0N8TRpcrmhJWR7VjnzZvhVH4YjmX944yZ2P7UKpiRFZf/Kh5aZuDZV28vipt0Db+KViXVE/Aryutb4aWAMcMy6k2IyFIjxZ38Lm6nKurTCvtTNZuF0Odjd1yTDUOOjsG+GLT+7hO786wa2rF/DaQ27WWeDIggXFOdTML5DzXeLA5w9Snp/FyoVFZocCxJColVJFgAd4AkBrPaa1Nn3E9Stvn+Zs3wjbbkzvw5di5XY5GRmPsF+61+ak3h+8MCLr/37mWr77uXUU5WRO/w8TxO1y8lbLeYbH5A15tiIRjc8fpM7lsEzzXCwr6mogADyllDqolNqhlPrAfiOl1Dal1D6l1L5AwNhLL601271N1Mwv4EMmt3Ymi83Ly8m0K6lTz0E4onnwxwcpzc/ilQfq+KPrLz8iy0yeGidjoQhvtZw3O5SkdfxsP8GBUcvUpyG2RJ0BrAe+r7VeBwwCf/7+G2mtt2uta7XWtU6nsf+DXn+Q42f7uc9dbbkXilXlZ2ewfqkMQ52LIx29nB8c44GPrGDFvKlHZJlpY1UZWRk22Tc/B9HXiFXq0xBbom4H2rXWeyb/+0UmErdptnsbmV+ULeOHZshT4+Td030E+qWdfDaiL+CtK6zzAn6/3Cw7G6vKpE49B15/gKvmFzK/yJzdO5czbaLWWp8FTimlrpr8q5uAo4ZGdQVHOnrZebKLe7YuS1gzQaqIrhCke212vP4gqxYV4bD4HE63y8GJc/2c65N28pkaHguzt7kbjwW6ES8Va6Z7AHhWKfU2sBb4P8aFdGWP+5ooyM7gj29YalYISWvVomJK8zLxSvljxgZGQxxo7bZU3XIqF7fpyRvyTO1p7mIsHLHc9zmmRK21PjRZf75Oa/0prbUpWwfau4d45e0z3HX9Ekt90p4sLg5DlXbymdrd2EUoovFYqG45lasXFOIoyJbPI2bB5w+SlWFjowXaxi+VVLWDJ+tbUMC90i4+ax6Xk0D/KCfOSffaTPj8AXIz7WyoMn+/9HRsNoXb5aBe2slnzOcPcMOyMsudwpk0ibp3aJwf723jE2sWsWiGk5rFRXWTK0I5vGdmfP4gm6rLyM6w1gt4Km6Xg67BMY6e6TM7lKRxtneEhnMDltrtEZU0ifrZt1oZGgtzn1saXObi4jBUuSyO1anzQzQFBy1Xt7yS6PkuUqeO3cVtedb7PidFoh4NhXlqZwtul4OVi6zR0pnM3C4HbzWfl2GoMYqe+2C1nQBXMq8oh6sXFOKV/dQx8/mDOAqyuXqB9fbIJ0Wi/veDpwn0j7LNI6vpeIgOQ90r3Wsx8fkDLCzOYbmzwOxQZsRT42Rf63mGxkJmh2J5kYim/mQQj8thySY6yyfqSESz3dfEyoVFFy7nxNxcHIYql8XTCUc09f4gbou+gK/E7XIwHtbsaZI35OkcPdPH+cExS0xzuRzLJ+o3TnRysnOAbR5pF4+XC8NQ5bJ4Wm+399A3ErJk3XI611eVkZ1hk88jYuC1eNep5RP1dm8Ti4pz+Nh1C80OJaV4apwcP9tPp3SvXZHPH0Qp676AryQn084N1eVy5RQDX0OQaxYWmTb0YTqWTtSHT/Wwp/k899YtI9Nu6VCTTnQLUr20k1+Rzx/g2sXFlOUn5zxOj8vByc4BTvcMmx2KZQ2OhtjXet7SzUyWzn7bvU0U5mRw10ZpF4+3lQuLKM/PkvLHFfSNjHOgrceS+2pjFS3Z1Muqekp7mrsYD2tLl7csm6jbuob45ZEzfP6GSgqyzR8umWpsk9PJ609K99pUdjV2EY5Y+wU8nZr5BcwrzJY69RV4G4LkZNqotXDXqWUT9RP1Tdhtinu2VpkdSspyu5wEB8Y4dla61y7H5w+Ql2VnvQXGbM2WUgq3y0n9ySBheUO+rIm28XLLtY1fypKJuntwjBf2tfOptYstdSZsqole0suHTZfn8wfZXF2e9Mfpemoc9AyN8+7pXrNDsZyOnmEaA4OWL29Z8ifw33a3Mjwe5j5pcDHU/KIcrppfKKesXUZr1yCtXUOWfwHHYqu0k0+pfvJn32PxkX6WS9Qj42GeebOFD1/lpGa+9Vo5U43b5WBvc7cMQ32faFKz+gs4Fo6CbFYtKpIPji/D6w8yvygb1zxrd51aLlH/7EA7XYNjbPMsNzuUtOCucTIWjrCnucvsUCzF5w+wuCSXZY4PzHFOSm6XkwNt3QyMSjt5VDii2XkyiNvltHwzXUyJWinVopR6Ryl1SCm1z6hgIhHNDl8z11UUs6naWgd3p6oLw1DlsviCUDjCmye78NQkX9v4VDyT7eS7G+UNOepIRy89Q+NJUd6ayYr6w1rrtVrrWqOC+c2xczQHB2W6eAJdHIYql8VRh9t76B9NzrbxqWyoKiUn0ybf50tEn4tkOEPIUqWP7d4mKkpzuXX1ArNDSStul4OGcwOc7ZV2cpjYV2tTsGV5udmhxE12hp1N0k7+Hl5/kNWLiyi3+LBiiD1Ra+DXSqn9Sqltl7uBUmqbUmqfUmpfIDDzd+3+kXEAvlq3jAxpF0+oi8NQZbUFE8/DdRUllOQlZ9v4VNwuJ03BQU6dHzI7FNMl07BiiD1Rb9VarwduBe5XSnnefwOt9fbJAbi1TufM/+cLczL52Z9s4Yubq2b8b8XcXLMwOgxVVlu9w+McOtVj6XMfZuvGGjnfJSo6rDgZ6tMQ+xTy05O/dwIvAxsNC8gmtelEU0rhkXZyAHY1Bonoid0wqWa5s4CFxTly5cTEsaa5mXY2VCZH1+m0iVopla+UKoz+GfgocMTowERiuWscnB8c493T6d1O7vUHKcjOYO2SErNDibuJdvKJ6eTp3k6ebMOKY1lRzwfqlVKHgbeAV7XWrxsblki0aPdaOh/eo7XG2xBg8/LylD1W1+1y0jcS4u32HrNDMc2p80M0J9mw4ml/GrXWTVrrNZO/Vmmt/3ciAhOJNa8wh2sWFqX1ZXFL1xDt3cMpWZ+O2rrCgVLp3U6ejF2nqblsELPicTnY39rNYJp2r0XfpJJppTVTZflZXLu4OK3fkH3+AIuKc1juTJ6uU0nU4gK3yzkxDDVN28m9DUGWlOVSWZ5ndiiGcrscHGjrubAlNp2EwpGkaRu/lCRqcUFtVenEMNSG9LssHg9H2NUYxJNkL+DZcLuchCOaXWnYTv52R+/EsGKLThufiiRqccHFYajpd1l8sK2HwbFwSpc9otYvLSUvy56WdWpfw+Sw4uWSqEUS87gcNAYG6UizYag+fwC7TbE5hdrGp5KVYWNzdXla7vDx+QNct7iY0iQbViyJWrzHxWGo6fUi9vqDrF1SQnFuptmhJITb5aC1a4jWrkGzQ0mYvpFxDp7qScqrJknU4j0uDkNNn8vinqEx3m5P7mnjMxXtvEyn8sfFYcXJ932WRC3eIzoMdWcaDUPdebILrVN7W977VTvyWVySm1afR/j8AfKz7KxLwmHFkqjFB0SHob7TkR7DUH3+AIU5GaypKDY7lISJtpO/ebKLUDhidjgJ4fMH2bw8OYcVJ1/EwnDRg9R9aTBjT2uNzx9k63JH2h2v66lx0j8a4nAatJNfHFacnFdN6fWTKWJSXpDN6sVFaVG/bApO7HBJtn218bBleTk2RVrsm49+5pKM9WmQRC2mEB2Gmurda9GrBk+SrrTmoiQvi+sqStKiTu1rSO5hxZKoxWW5XQ5CEc3upvNmh2Iorz9IVXkeS8pSu218Kh6Xg0OneugdTt035Imu0+QeViyJWlzWhspScjPtKb3aGg2F2dXYlbR1y3hw1ziJ6ImBCanq8KmJYcXJfNUkiVpc1sQw1LKUrlMfaO1heDyctHXLeFi7pISC7IyU3jfv9UeHFSfv91kStZiS2+WkOYWHofr8ATLSpG18Kpl2G5uXl+NtCKB1au6b9/kDrFlSQnFe8nadxpyolVJ2pdRBpdQrRgYkrMMzuRMiVVfVPn+Q9UtLKcxJ3hdwPHhcDtq7h2ntSr035N6hcQ4nadv4pWayon4IOGZUIMJ6UnkYatfAKEdO96Z12SMqmsRS8ZCmNyeHFSf71J6YErVSqgL4GLDD2HCElVwYhnoyyMh42Oxw4mpn42TbeBKNYzJKZXkeS8pyU3I/tdcfpDA7gzVJPqw41hX1PwN/BkzZa6qU2qaU2qeU2hcIpN47c7r61LrF9I+EeOlAh9mhxJWvIUBxbibXLk6ftvGpRM932dUYZDyF2slTaVjxtNErpT4OdGqt91/pdlrr7VrrWq11rdMpq5RUsbm6nNWLi9jhayKSIoc0RdvG61Y4sNuSc19tvHlcDgbHwhxsS5128pauocmu0+TPR7G8zWwFPqmUagF+DHxEKfUjQ6MSlqGUYptnOU3BQX5z7JzZ4cTFyc4BzvaNSH36EpuXT7xppdLnEd4LXafJ/32eNlFrrb+tta7QWlcBdwG/01p/wfDIhGXctnoBFaW5PO5tMjuUuIjuGa5LgRdwvBTnZrJ2SUlK7af2+QMsLcujsjw528YvldyFG5EQGXYbX6lbxr7Wbva3dpsdzpz5/AGqnflUlKZn2/hU3C4Hb7f30DM0ZnYoczYWikx2nabGm/GMErXW+r+01h83KhhhXXfWLqE4N5Pt3kazQ5mT0VCY3U1dSd1ObBS3y4nWE4MUkt3Btu6UGlYsK2oRk/zsDL6waSm/PnqOpsCA2eHM2v6WbkbGIymz0oqnNRXFFOZkpESd2ucPYrcptqxIja5TSdQiZl/aUkWmzcaO+mazQ5k1rz9Ipl2xqTo1XsDxlGG3sXW5A58/mPTt5D5/gHVLSihKka5TSdQiZvMKc/j0+sX8bH87wYFRs8OZFW9DgPVLS8nPzjA7FEty1zjo6BmmKZi808m7B8d4u6M3ZcoeIIlazNBX3dWMhiL8cFer2aHMWKB/lKNn+vCkwL5ao0Rr98k8hm1nY3Cy6zR1yluSqMWMrJhXwM3XzOffdrUwPJZcbeU7T05sPZMPEqe2pCyPqvK8pD6Iy9cQpCgng+tSqOtUErWYsW2earqHxvnp/lNmhzIjXn+A0rxMVi0qMjsUS3O7nOxq6mIslHzt5BNdpwG2rkitYcWp838iEub6qlLWLilhh2H5DlgAABAXSURBVK+ZcJK0lV9oG3c5sUnb+BW5XQ6GxsJJuWe+MTDI6d6RlKpPgyRqMQtKKb7mqabt/BC/eves2eHE5MS5fgL9o7ItLwabl5cnbTt5NOZU+z5Lohaz8tFVC6gsz+Mxb1NSbOXyTR7hmWovYCMU5mSyfmlJUtapff4gyxz5KTesWBK1mBW7TfHVumUcPtXDW83Wn1Tu9QdwzStgYXGu2aEkBbfLyZHTvXQl0TbMi8OKU+/NWBK1mLXPblhCWX4W2y1+WNPIeJi3ms+nXN3SSJ6ayXbyxuRpJ9/f2j05rDj1vs+SqMWs5WbZuXtTJb893snJzn6zw5nS3pbzjIYiKbWv1mjXLi6mODczqfZT+/xBMmyKTdVlZocSd5KoxZx8cXMl2Rk2Hvdat63c5w+SZbdxw7LUewEbxW5T1K1IrnZynz+QssOKJVGLOSkvyOaO2gpePthBZ9+I2eFclrchQG1VKXlZ0jY+E26Xg7N9I5zstP4hXF0Doxzp6EvJ+jRIohZx8JW6asYjEZ5+s8XsUD6gs2+E42f7U7JuabToYIVkGCZQP9l1mgpjty4nlpmJOUqpt5RSh5VS7yql/joRgYnkscyRz39buYAf7W5lYDRkdjjvceEFnKIrLSNVlOZR7cxPiv3UPn+QkrzUHVYcy4p6FPiI1noNsBa4RSm1ydiwRLLZdmM1fSMhXthrrbZyb0MAR0EWKxdK2/hseFxOdjd1MRqy7rkul7aNp+qw4lhmJmqtdbRIlTn5Kzk+XRAJs35pKddXlfJEfTOhsDXOiIhENPUnJ6aNS9v47LhdDkbGI+xvsW47ub9zgHN9oykxxHYqMdWolVJ2pdQhoBP4jdZ6z2Vus00ptU8ptS8QsP6lkoi/bZ7ldPQM8+o7Z8wOBYBjZ/sIDoxJfXoONlWXk2lXlq1TNwcH+eYLh7DbVEp/n2NK1FrrsNZ6LVABbFRKrb7MbbZrrWu11rVOZ+o+YWJqN109j2pnPtst0lYebYGW+vTs5WdnsH5pKV4L7qd+6UA7H3/Ux6nzw3z/8+tZVJK6XaczHW7bA/wXcIsh0YikZrMp7nNX8+7pPnZZoKPN5w9w9YJC5hXlmB1KUvPUODl6po9AvzXayQdGQ3zzJ4f45guHWbWomF8+5OajqxaYHZahYtn14VRKlUz+ORe4GThudGAiOf3husU4CrJ5zOS28uGxMHubu2U1HQfR5zA6eMFMRzp6+cR36/n5oQ4eusnFc/fdkNIr6ahYVtQLgTeUUm8De5moUb9ibFgiWeVk2vnylkp+3xDg+Nk+0+LY09zFWDiS0nXLRFm1qJjSvEy8Jm7T01rzRH0zf/ivOxkeC/PcfZv40z+oSanhAFcSy66Pt7XW67TW12mtV2ut/yYRgYnk9YVNleRm2k09rMnnD5KVYWOjtI3Pmd2mqHM5TWsn7xoY5d6n9/K3rxzlxhonv3zInXZT5NPj7UgkVEleFn90/RL+49BpzvQOmxKDzx/ghmVl5GTaTXn8VON2OQj0j3LiXGIP33qzMcitj/jYebKLv/rESh7/Yi2l+VkJjcEKJFELQ3ylbhkRrXl6Z0vCH/ts7wgN5wakPh1H0ecyOoDBaKFwhH/81Qk+v2MPBTkZvHz/Fr68dRlKped+eEnUwhBLyvK47dqFPLenjf6R8YQ+9sVxTFKfjpeFxbm45hUkpE7d3j3EH23fzffeOMkdGyp45YE6Vi1KzdbwWEmiFobZ5qmmfzTE82+1JfRxff4gjoJsrl5QmNDHTXVul5O3ms8zMm5cO/kv3znDbY/4OHG2n0fuWss/fHaNnHqIJGphoOsqSthUXcaT9S2MhRLTVh5tG/e4HGl7mWwUd42D0VCEvS3xH702Mh7mL15+hz959gDLHPm8+mAdt69dHPfHSVaSqIWhvuZZztm+EX5x+HRCHu/omT7OD47hSdHjLs10w7Iysuy2uA+9bTjXzye/V89ze9r4mqean359C5Xl+XF9jGQniVoY6kNXOamZX8DjvsS0lf9+stV56wr5IDHe8rIyqK2KXzu51ppn97Tyie/Wc35wjGfu3ci3b7uGrAxJS+8nz4gwlFITbeXHz/Yn5GAfnz/AyoVFOAuzDX+sdOR2OTl+tn/O03x6h8a5/7kD/OXLR9i4rIzXHnJzo1wFTUkStTDc7WsXM78om+3eRkMfZ3A0xP7Wbhlia6AL2/Tm8Ka7v/U8tz3q49fvnuPPb72aZ+7ZyLxCOY/lSiRRC8NlZdj48pZl7DzZxZGOXsMeZ09zF+NhjUe25Rlm5cIiyvOzZjX1JRzR/MsbJ7nzsd3YbPDTr2/m6zcul7PCYyCJWiTEH9+wlPwsY9vKvQ1BcjJtbKgsNewx0p3NpqhzOag/GSQSif0zh3N9I9z9xB6+86sT3HbtQl590M26pfJ9ipUkapEQxbmZfG7jUl595wzt3UOGPMZE23i5tI0bzO1yEhwY41iMh2797vg5bn3Ex8G2Hv7hM9fx6F1rKcrJNDjK1CKJWiTMvXXLUMCT9S1xv++OnmEaA4PSNp4Anhjr1KOhMH/7ylHufXof8wqz+cUDW7nz+iWyv30WJFGLhFlUkssn1izix3vb6B2Kb1t5/WTNVPZPG29eUQ5XLyi8Yp26OTjIZ77/Jk/UN/OlzZX8/P6trJgnnaKzJYlaJNR97mqGxsL8aE9rXO/X6w8yvygb17yCuN6vuDy3y8He5m6Gxz7YTh4dkdXePcz2uzfw17evlnLUHEmiFgm1clERbpeDp99sYTQUnzMjwhHNzpNB3C6nXFYniNvlZCwcYU/zxZFr7xmRtbiY1x5M/RFZiRLLKK4lSqk3lFLHlFLvKqUeSkRgInVt81QT6B/l3w/Gp638SEcvPUPjUp9OoI3LysjKuNhO/k57Lx9/1MfPD3Xw8M0unr9vU1qMyEqUWFbUIeBbWutrgE3A/UqplcaGJVJZ3QoHKxcWsd3XNKMtXlPx+QMoNXG/IjFyMu3csKwMb0OAHb4mPv39nYyMR3j+vk08fHMNdtkbHVexjOI6o7U+MPnnfuAYIMdaiVlTSrHNU83JzgHeONE55/vz+oOsXlRMeYG0jSeS2+XA3znA3716jA9dNY9fPuTmhjQbkZUoM6pRK6WqgHXAnst8bZtSap9Sal8gYN4QTJEcPnbdQhYV58x5WvnAaIgDrTJt3Ay3rl7IinkF/M3tq9h+94a0HJGVKDEnaqVUAfAz4GGt9Qd2umutt2uta7XWtU6nbJESV5Zpt3Fv3TLeaj7PoVM9s76f3Y1dhCJaprmYYElZHv/5zRv54uYq+RDXYDElaqVUJhNJ+lmt9UvGhiTSxV0bl1KYk8Hjc1hVe/0B8rLsrK8siWNkQlhLLLs+FPAEcExr/U/GhyTSRUF2Bp+/oZJfHjlDW9fs2sp9/iCbqsvJzpB9uiJ1xbKi3grcDXxEKXVo8tdtBscl0sQ9W6uw2xQ76me+qj51fojmoLSNi9Q37dRIrXU9IAUoYYj5RTncvnYxL+w7xcM311A2gw+kont4pT4tUp10JgrTbfNUMzIe4Ue7Z9ZW7vMHWFScw3KnzNcTqU0StTBdzfxCPnyVk2febGFkPLa28lA4Im3jIm1IohaWsM2znK7BMX52oD2m27/d0UvfSEjGbom0IIlaWMKm6jKuXVzMDl8z4Rjayn0NQZSCrcslUYvUJ4laWEK0rbw5OMh/Hjs37e19/gDXLS6WbjiRFiRRC8u4dfUCKkpzp52r2DcyzsFTPbLbQ6QNSdTCMjLsNr5at4z9rd3sbz0/5e12NXYRjmiZ5iLShiRqYSl3Xr+E4txMHvv91Ktqnz9AfpaddUulbVykB0nUwlLysjK4e1Mlvzl2jqbAwGVv4/MH2bzcQaZdfnxFepCfdGE5X9pSRabdxo765g98rbVrkNauITyyLU+kEUnUwnKchdl8Zv1iXtzfTnBg9D1f80rbuEhDkqiFJX3VXc14OMIP32x5z9/7GgJUlOZSVZ5nTmBCmEAStbCk5c4Cbr5mPj/c3crQWAiA8XCEXY1d0jYu0o4kamFZ2zzV9AyN89N9E23lh0/10D8awiPHmoo0I4laWFZtZSnrlpawo76JcETj9QexKdgibeMizUiiFpallOJrnmpOnR/m9SNn8fkDrFlSQnFeptmhCZFQsYzielIp1amUOpKIgIS41B+sXEBVeR6P/tbPYWkbF2kqlhX108AtBschxGXZbYqvuKs5ca6fiEbq0yItTZuotdZeYOqDF4Qw2B0bKijLz6IwO4M1S6RtXKSfaWcmxkoptQ3YBrB06dJ43a0Q5GTa+ftPX0vP8Li0jYu0FLdErbXeDmwHqK2tnf7kdyFm4KOrFpgdghCmkeWJEEJYnCRqIYSwuFi25z0P7AKuUkq1K6W+YnxYQgghoqatUWutP5eIQIQQQlyelD6EEMLiJFELIYTFSaIWQgiLk0QthBAWp7SOf2+KUioAtMb9jhPLAQTNDsIi5Ll4L3k+3kuej4vm8lxUaq0ve+qYIYk6FSil9mmta82OwwrkuXgveT7eS56Pi4x6LqT0IYQQFieJWgghLE4S9dS2mx2Ahchz8V7yfLyXPB8XGfJcSI1aCCEsTlbUQghhcZKohRDC4iRRX0IptUQp9YZS6phS6l2l1ENmx2Q2pZRdKXVQKfWK2bGYTSlVopR6USl1fPJnZLPZMZlJKfWnk6+TI0qp55VSOWbHlEiXG/ytlCpTSv1GKeWf/L00Ho8lifq9QsC3tNbXAJuA+5VSK02OyWwPAcfMDsIiHgFe11pfDawhjZ8XpdRi4EGgVmu9GrADd5kbVcI9zQcHf/858FuttQv47eR/z5kk6ktorc9orQ9M/rmfiRfiYnOjMo9SqgL4GLDD7FjMppQqAjzAEwBa6zGtdY+5UZkuA8hVSmUAecBpk+NJqCkGf98OPDP552eAT8XjsSRRT0EpVQWsA/aYG4mp/hn4MyBidiAWUA0EgKcmS0E7lFL5ZgdlFq11B/CPQBtwBujVWv/a3KgsYb7W+gxMLPyAefG4U0nUl6GUKgB+Bjyste4zOx4zKKU+DnRqrfebHYtFZADrge9rrdcBg8TpsjYZTdZebweWAYuAfKXUF8yNKnVJon4fpVQmE0n6Wa31S2bHY6KtwCeVUi3Aj4GPKKV+ZG5IpmoH2rXW0SusF5lI3OnqZqBZax3QWo8DLwFbTI7JCs4ppRYCTP7eGY87lUR9CaWUYqIGeUxr/U9mx2MmrfW3tdYVWusqJj4k+p3WOm1XTFrrs8AppdRVk391E3DUxJDM1gZsUkrlTb5ubiKNP1y9xH8AX5r885eAf4/HnU47MzHNbAXuBt5RSh2a/Lu/0Fq/ZmJMwjoeAJ5VSmUBTcA9JsdjGq31HqXUi8ABJnZLHSTNWsknB39/CHAopdqB/wX8PfDC5BDwNuCOuDyWtJALIYS1SelDCCEsThK1EEJYnCRqIYSwOEnUQghhcZKohRDC4iRRCyGExUmiFkIIi/v/IUdYqCRPbH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655" name="Picture 7" descr="C:\Users\ArjunBala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9507" y="1594883"/>
            <a:ext cx="3482669" cy="23859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Plot – Drawing multiple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can draw multiple lines in a plot by making multiple </a:t>
            </a:r>
            <a:r>
              <a:rPr lang="en-IN" dirty="0" err="1" smtClean="0">
                <a:latin typeface="Consolas" pitchFamily="49" charset="0"/>
              </a:rPr>
              <a:t>plt.plot</a:t>
            </a:r>
            <a:r>
              <a:rPr lang="en-IN" dirty="0" smtClean="0">
                <a:latin typeface="Consolas" pitchFamily="49" charset="0"/>
              </a:rPr>
              <a:t>()</a:t>
            </a:r>
            <a:r>
              <a:rPr lang="en-IN" dirty="0" smtClean="0"/>
              <a:t> calls.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1652115"/>
            <a:ext cx="4878435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 smtClean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 smtClean="0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 smtClean="0">
                <a:latin typeface="Consolas" pitchFamily="49" charset="0"/>
              </a:rPr>
              <a:t> inline</a:t>
            </a:r>
          </a:p>
          <a:p>
            <a:r>
              <a:rPr lang="en-US" sz="2000" dirty="0" smtClean="0">
                <a:latin typeface="Consolas" pitchFamily="49" charset="0"/>
              </a:rPr>
              <a:t>values1 = [5,8,9,4,1,6,7,2,3,8]</a:t>
            </a:r>
          </a:p>
          <a:p>
            <a:r>
              <a:rPr lang="en-US" sz="2000" dirty="0" smtClean="0">
                <a:latin typeface="Consolas" pitchFamily="49" charset="0"/>
              </a:rPr>
              <a:t>values2 = [8,3,2,7,6,1,4,9,8,5] </a:t>
            </a:r>
            <a:r>
              <a:rPr lang="en-US" sz="2000" dirty="0" err="1" smtClean="0">
                <a:latin typeface="Consolas" pitchFamily="49" charset="0"/>
              </a:rPr>
              <a:t>plt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plot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range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 smtClean="0">
                <a:latin typeface="Consolas" pitchFamily="49" charset="0"/>
              </a:rPr>
              <a:t>),values1)</a:t>
            </a:r>
          </a:p>
          <a:p>
            <a:r>
              <a:rPr lang="en-US" sz="2000" dirty="0" err="1" smtClean="0">
                <a:latin typeface="Consolas" pitchFamily="49" charset="0"/>
              </a:rPr>
              <a:t>plt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plot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range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 smtClean="0">
                <a:latin typeface="Consolas" pitchFamily="49" charset="0"/>
              </a:rPr>
              <a:t>),values2)</a:t>
            </a:r>
          </a:p>
          <a:p>
            <a:r>
              <a:rPr lang="en-US" sz="2000" dirty="0" err="1" smtClean="0">
                <a:latin typeface="Consolas" pitchFamily="49" charset="0"/>
              </a:rPr>
              <a:t>plt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show</a:t>
            </a:r>
            <a:r>
              <a:rPr lang="en-US" sz="2000" dirty="0" smtClean="0">
                <a:latin typeface="Consolas" pitchFamily="49" charset="0"/>
              </a:rPr>
              <a:t>()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1652115"/>
            <a:ext cx="499993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32293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plotDemo1.py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7650" name="AutoShape 2" descr="data:image/png;base64,iVBORw0KGgoAAAANSUhEUgAAAWoAAAD4CAYAAADFAawfAAAABHNCSVQICAgIfAhkiAAAAAlwSFlzAAALEgAACxIB0t1+/AAAADh0RVh0U29mdHdhcmUAbWF0cGxvdGxpYiB2ZXJzaW9uMy4yLjIsIGh0dHA6Ly9tYXRwbG90bGliLm9yZy+WH4yJAAAgAElEQVR4nO3deXjb5ZXo8e8red8XKasTO05kIAlkMyGLJdrC9AJd6LSFodPSFlrSzqUs095n7nTmjzvbvc/c6dx5BtqZlhC2ToGWUuhMgdJ2WqaSQxKyQ8hixWvsLJYc77uk9/5hKwkQx7Ktn34/SefzPHkSYkU6yNbR+zt6z3uU1hohhBDWZTM7ACGEEFcmiVoIISxOErUQQlicJGohhLA4SdRCCGFxGUbcqcPh0FVVVUbctRBCpKT9+/cHtdbOy33NkERdVVXFvn37jLhrIYRISUqp1qm+JqUPIYSwOEnUQghhcZKohRDC4iRRCyGExUmiFkIIi4spUSulHlJKHVFKvauUetjooIQQQlw0baJWSq0G7gM2AmuAjyulXEYHJoQQYkIsK+prgN1a6yGtdQj4PfCHxoYlOvtGeGHfKSIROYZWiHQXS8PLEeB/K6XKgWHgNuAD3SxKqW3ANoClS5fGM8a088aJTv7HC4fpGhxjflEON9ZctllJCJEmpl1Ra62PAf8X+A3wOnAYCF3mdtu11rVa61qnUxLLbIyFIvzdK0e556m9OAuzybLbqPcHzA5LCGGymD5M1Fo/obVer7X2AOcBv7FhpZ+W4CCf+f6b7Khv5u5Nlfz8/q1cv6wUnz9odmhCCJPFuutj3uTvS4FPA88bGVS6eflgOx971Efb+SF+8IUN/O2nVpOTacftcnL8bD/n+kbMDlEIYaJY91H/TCl1FPgFcL/WutvAmNLG4GiIb75wiD/9yWFWLiritYfc3LJ6wYWvu10OAFlVC5HmYjo9T2vtNjqQdHOko5cHnj9Ia9cgD97k4sGPrCDD/t73zWsWFOEoyMLnD/DZDRUmRSqEMJshx5yKqWmteWpnC3//y+OU5Wfx3H2b2FRdftnb2myKuhUOfP4gkYjGZlMJjlYIYQXSQp5AXQOjfOWZffzNK0fx1Dh47SH3lEk6yu1y0jU4xtEzfQmKUghhNbKiTpA3G4M8/OND9AyN81efWMmXtlSh1PQr5Evr1KsXFxsdphDCgmRFbbBQOML/+/UJPr9jDwU5Gbx8/xa+vHVZTEkaYF5RDlcvKMQn+6mFSFuyojZQe/cQD//4EPtau7ljQwV/ffsq8rJm/pR7apw8vbOFobHQrP69ECK5yYraIK8fOcNtj/g4frafR+5ay3fuWDPrJOt2ORgLR9jTfD7OUQohkoEsz+JsZDzM375ylGf3tLGmophHP7eOyvL8Od3n9VVlZGfY8DUE+fBV8+IUqRAiWUiijqOGc/088NxBTpzr52uear710avIypj7RUtOpp2Ny8qkTi1EmpLSRxxorXluTxuf/F49XYOjPHPvRr592zVxSdJRHpcTf+cAZ3qH43afQojkIIl6jnqHx/nGcwf5i5ff4fqqMl57yG3IsaTumslteg3STi5EupHSxxzsb+3mwecPcq5vhD+/9Wq2uasN6x68an4hzsJsvP4Ad16/xJDHEEJYkyTqWQhHND/4fSP/9JsGFpXk8NOvb2bd0lJDH1Mphdvl4HfHOwlHNHZpJxcibUjpY4bO9Y3wxSf38J1fneDW1Qt49UG34Uk6yuNy0jM0zrunexPyeEIIa5AV9Qy8cbyTb/30MMNjYf7hM9dxR21FzB2G8bB1xcV28usqShL2uEIIc8mKOgajoYm90fc8vZd5hdn84oGt3Hn9koQmaQBnYTYrFxbhbZBtekKkE1lRT6M5OMgDzx/gSEcfX9pcybdvu4acTLtp8XhqnDxR38TAaIiCbPn2CZEOYh3F9adKqXeVUkeUUs8rpXKMDswKXj7Yzscf9dHePcz2uzfw17evNjVJA3hcDsbDmj1NXabGIYRInGkTtVJqMfAgUKu1Xg3YgbuMDsxMA5eMyFq1qJjXHnTz0VULpv+HCbChqpScTJuM5xIijcR67ZwB5CqlxoE84LRxIZmrb2ScT/3LTlqCgzx8s4tvfPiDI7LMlJ1hZ1N1OV5pJxfCUv71v06yq7GLp758fdxzxrT3prXuAP4RaAPOAL1a61+//3ZKqW1KqX1KqX2BQPImkWd3t9EUGOSpezby8M01lkrSUW6Xk6bAIO3dQ2aHIoSY9NtjnfSPhAzJGbGUPkqB24FlwCIgXyn1hfffTmu9XWtdq7WudTrj30KdCKOhME/tbMbtchjSBh4vnsmpL/VS/hDCEnqHxzl0qufCazPeYkn9NwPNWuuA1noceAnYYkg0Jvv3Q6fp7B9lm6fa7FCuaMW8AhYU5Uj5QwiL2NUYJBzRuA1a4MWSqNuATUqpPDWxcfgm4Jgh0ZgoEtE87m3imoVF1K0w5l0xXqLt5PX+iR8OIYS5vP4gBdkZrF1iTCNaLDXqPcCLwAHgncl/s92QaEz0+4YA/s4Btnlin2doJneNk76REG+395gdihBpTWuNtyHA5uXlZBr0mVZM96q1/l9a66u11qu11ndrrUcNicZEj3kbWVScw8evW2R2KDGpW+FAKWSbnhAma+0aor172LD6NEgLOQBvt/ewu+k899YtM+wdMd7K8rNYvahYpr4IYbLoa9DtMm4DQnJkJYM95m2iMDuDP0qyc57dLgcH2nroHxk3OxQh0pbXH2RJWS6V5XmGPUbaJ+q2riF++c4Z/njTUgpzMs0OZ0bcLifhiGZXo7STC2GG8XCEXY1duF1OQz/bSvtE/eTOZuw2xb1bl5kdyoxtqCwlL8sudWohTHLoVA8DoyFD69OQ5om6e3CMn+w9xe1rFzO/KPnOmcrKsLG5ulzq1EKYxNcQwG5TbF4uidowP9rdyvB42PINLlfidjlo6RqirUvayYVINK8/yNolJRTnGls2TdtEPTIe5pldLXzoKic18wvNDmfWop1QvpOyqhYikXqGxni7vQe3wWUPSONE/dKBDoIDY0m9mgaoduSzuCQXX4PUqYVIpJ0nu4hoY7flRaVloo5ENDt8TVy7uJjN1eVmhzMn0XbynY1BQuGI2eEIkTZ8/gCFORmsqSg2/LHSMlH/57FzNAUH2eapTop28em4XU76R0IclnZyIRJCa43PH2TrckdCjkJOy0S93dtERWkut662xtSWudq6ohylwCvlDyESoik4SEfPMO6axBzglnaJen9rN/tau/lK3TJLDgWYjZK8LK6rKJFtekIkiK9h4rXmSUB9GtIwUW/3NlKcm8mdtcnVLj4dj8vBoVM99A5LO7kQRvP5g1SV57GkzLi28UulVaJuDg7y66PnuHtTJfnZsY6LTA5ul5OInjjAXAhhnLFQhF1NXQnZ7RGVVol6h6+JTJuNL22pMjuUuFu3tIT8LDteaScXwlAH2roZGgsnZP90VNok6uDAKC/ub+fT6xfjLMw2O5y4y7Tb2LzcgbchgNYy9UUIo/j80bbxxG3tjWW47VVKqUOX/OpTSj2ciODi6Ye7WhkNRfiqO7kbXK7EU+OgvXuYVmknF8IwPn+Q9UtLEnraZiyjuE5orddqrdcCG4Ah4GXDI4uj4bEw/7arhZuvmc+KeQVmh2OY6CfQsvsj9cmsTHOcHxzjnY7ehNanYealj5uARq11qxHBGOXF/afoHhrnazem7moaoLI8jyVluVKnTmFaa55/q41r/+pX/Gx/u9nhpJ2dJ4NoDR6Dpo1PZaaJ+i7g+ct9QSm1TSm1Tym1LxCwzoouHNHsqG9m3dISaitLzQ7HUBPt5E52NXYxLu3kKad3eJxvPHeQb7/0DkNjYV55+7TZIaUdnz9AcW4m1y42vm38UjEnaqVUFvBJ4KeX+7rWervWulZrXet0Jvbd5kp+9e5ZWruG2OZOjXbx6XhcDgZGQxw6Je3kqeRAWzcfe9TH6++e5c9uuYq7N1Wyu+k8o6Gw2aGljYlp40HqVjiw2xKbS2ayor4VOKC1PmdUMPGmteYxbxNV5Xl8dFVqtItPZ/NyBzYF3gbrXNWI2YtENP/6Xye54we7APjp1zfz3z+0ghtrnAyPh9nf2m1yhOnjZOcAZ/tGErotL2omifpzTFH2sKq9Ld0cPtXDV9zVCX8HNEtxbiZrl5RInToFdPaNcPeTe/iH109wy+oFvPqgm/VLJ8p3m5aXk2FTMoYtgaKvqTqrJmqlVB7wB8BLxoYTX9u9jZTlZ3HHhgqzQ0kot8vJ2+099AyNmR2KmKU3TnRy6yM+9rd28/efvpbvfW7de6aIFGRnsL6yVHb4JJDPH6DamU9FaWLaxi8VU6LWWg9prcu11r1GBxQvJzv7+c9jnXxxcyU5mXazw0koT40DrScONhfJZSwU4e9eOco9T+3FWZjNL75Rx10bl1728xWPy8GRjj66BkZNiDS9jIbC7G7qStghTO+Xsp2Jj3ubyc6wcfemSrNDSbg1FSUUZmfIaivJtAQH+ewP3mRHfTN3b6rk5/dvxXWFMXHRvbz1J6X8YbT9Ld2MjEdMqU8DpNbJRJM6+0Z4+WAHd15fQXlB6rWLTyfDbmPLinJ8/iBa67TY7ZLsfn6wg798+R0y7DZ+8IUN3BLDWemrFxdTkpeJtyHI7WsXJyDK9OX1B8m0KzaZNBEqJVfUz+xqYTwS4at1qd3gciVul5OOnmGagoNmhyKuYHA0xLdeOMzDPznEykVFvPaQO6YkDWC3KbaucODzy/kuRvP5A6xfWmraqZspl6gHR0P8aHcbt6xaQJUj3+xwTHOhnVy26VnWkY5ePvHdel4+2M6DN7l4/r5NLC7JndF9eFwOOvtHaTg3YFCUIjgwyrun+xLejXiplEvUP9l7it7hce5L8unic7W0PI/K8jzZvmVBWmuerG/m0//6JkNjYZ67bxPf/IOaWU0ccsv5LobbOfkZgFn1aUixRB0KR3iivpnrq0ov7DdNZx6Xk11NXYyFpJ3cKs4PjvHVZ/bxN68cxVPj4LWH3HOqey4qyWXFvALZN28gb0OQ0rxMVi1KbNv4pVIqUb/6zhk6eobZ5lludiiW4HY5GBoLc6BNutes4M3GILc+4sXnD/JXn1jJ41+spSw/a87363Y52NPUxci4tJPH28S08QBbTWgbv1TKJGqtNY/7mljuzOemq+eZHY4lbF5ejt2m5LLYZKFwhP/36xN8fsce8rMzePn+LXx567K47cbxuJyMhiLsa5E35Hg7ca6fzv5RU+vTkEKJeldjF0c6+rjPXY0tTdrFp1OYk8n6pSV4G+Sy2CwdPcPctX033/3dST67voJffKMu7pfQN1SXkWmXN2Qj+BrMr09DCiXqx7xNOAqy+dQ62U96KbfLyZHTvdK9ZoLXj5zh1n/2cvxsP4/ctZbv3LHGkO1deVkZ1FaWSZ3aAF5/ANe8AhYWz2w3TrylRKI+fraP3zcE+PKW9GsXn47bNdlO3ijt5IkyMh7mL19+h6//6ABVjnxefbDO8IYUd42DY2f66OwfMfRx0snIeJi3ms8nfJrL5aREot7ubSIvy84X0rBdfDrXVZRQlJMh+6kTpOFcP7d/byfP7mnja55qXvz6FirLjd/PH903v1PayeNmb8t5RkMR3DXmlj0gBRL1md5h/uPQae6sXUJJ3tw/QU81dpuizuW40E4ujKG15rk9bXzye/V0DY7yzL0b+fZt15CVkZiX2MqFRZTlZ12oqYq58/mDZNlt3LCszOxQkj9RP72zhYjWfKVumdmhWJbb5eRs3wgnO6V7zQjREVl/8fI71FaW8dpDbm5M9Ew9m6JuhQOvP0hEBt/GhbchQG1VKXlZ5h+JlNSJun9knOf2tHHbtQtZUpb4M2KTRd2KiUs3+bAp/va3dnPbIz5+9e5Z/uctV/PDezcyrzDHlFjcLgfBgVGOn+035fFTSWffCMfP9luiPg2xDw4oUUq9qJQ6rpQ6ppTabHRgsXj+rTb6R0N8TRpcrmhJWR7VjnzZvhVH4YjmX944yZ2P7UKpiRFZf/Kh5aZuDZV28vipt0Db+KViXVE/Aryutb4aWAMcMy6k2IyFIjxZ38Lm6nKurTCvtTNZuF0Odjd1yTDUOOjsG+GLT+7hO786wa2rF/DaQ27WWeDIggXFOdTML5DzXeLA5w9Snp/FyoVFZocCxJColVJFgAd4AkBrPaa1Nn3E9Stvn+Zs3wjbbkzvw5di5XY5GRmPsF+61+ak3h+8MCLr/37mWr77uXUU5WRO/w8TxO1y8lbLeYbH5A15tiIRjc8fpM7lsEzzXCwr6mogADyllDqolNqhlPrAfiOl1Dal1D6l1L5AwNhLL601271N1Mwv4EMmt3Ymi83Ly8m0K6lTz0E4onnwxwcpzc/ilQfq+KPrLz8iy0yeGidjoQhvtZw3O5SkdfxsP8GBUcvUpyG2RJ0BrAe+r7VeBwwCf/7+G2mtt2uta7XWtU6nsf+DXn+Q42f7uc9dbbkXilXlZ2ewfqkMQ52LIx29nB8c44GPrGDFvKlHZJlpY1UZWRk22Tc/B9HXiFXq0xBbom4H2rXWeyb/+0UmErdptnsbmV+ULeOHZshT4+Td030E+qWdfDaiL+CtK6zzAn6/3Cw7G6vKpE49B15/gKvmFzK/yJzdO5czbaLWWp8FTimlrpr8q5uAo4ZGdQVHOnrZebKLe7YuS1gzQaqIrhCke212vP4gqxYV4bD4HE63y8GJc/2c65N28pkaHguzt7kbjwW6ES8Va6Z7AHhWKfU2sBb4P8aFdGWP+5ooyM7gj29YalYISWvVomJK8zLxSvljxgZGQxxo7bZU3XIqF7fpyRvyTO1p7mIsHLHc9zmmRK21PjRZf75Oa/0prbUpWwfau4d45e0z3HX9Ekt90p4sLg5DlXbymdrd2EUoovFYqG45lasXFOIoyJbPI2bB5w+SlWFjowXaxi+VVLWDJ+tbUMC90i4+ax6Xk0D/KCfOSffaTPj8AXIz7WyoMn+/9HRsNoXb5aBe2slnzOcPcMOyMsudwpk0ibp3aJwf723jE2sWsWiGk5rFRXWTK0I5vGdmfP4gm6rLyM6w1gt4Km6Xg67BMY6e6TM7lKRxtneEhnMDltrtEZU0ifrZt1oZGgtzn1saXObi4jBUuSyO1anzQzQFBy1Xt7yS6PkuUqeO3cVtedb7PidFoh4NhXlqZwtul4OVi6zR0pnM3C4HbzWfl2GoMYqe+2C1nQBXMq8oh6sXFOKV/dQx8/mDOAqyuXqB9fbIJ0Wi/veDpwn0j7LNI6vpeIgOQ90r3Wsx8fkDLCzOYbmzwOxQZsRT42Rf63mGxkJmh2J5kYim/mQQj8thySY6yyfqSESz3dfEyoVFFy7nxNxcHIYql8XTCUc09f4gbou+gK/E7XIwHtbsaZI35OkcPdPH+cExS0xzuRzLJ+o3TnRysnOAbR5pF4+XC8NQ5bJ4Wm+399A3ErJk3XI611eVkZ1hk88jYuC1eNep5RP1dm8Ti4pz+Nh1C80OJaV4apwcP9tPp3SvXZHPH0Qp676AryQn084N1eVy5RQDX0OQaxYWmTb0YTqWTtSHT/Wwp/k899YtI9Nu6VCTTnQLUr20k1+Rzx/g2sXFlOUn5zxOj8vByc4BTvcMmx2KZQ2OhtjXet7SzUyWzn7bvU0U5mRw10ZpF4+3lQuLKM/PkvLHFfSNjHOgrceS+2pjFS3Z1Muqekp7mrsYD2tLl7csm6jbuob45ZEzfP6GSgqyzR8umWpsk9PJ609K99pUdjV2EY5Y+wU8nZr5BcwrzJY69RV4G4LkZNqotXDXqWUT9RP1Tdhtinu2VpkdSspyu5wEB8Y4dla61y7H5w+Ql2VnvQXGbM2WUgq3y0n9ySBheUO+rIm28XLLtY1fypKJuntwjBf2tfOptYstdSZsqole0suHTZfn8wfZXF2e9Mfpemoc9AyN8+7pXrNDsZyOnmEaA4OWL29Z8ifw33a3Mjwe5j5pcDHU/KIcrppfKKesXUZr1yCtXUOWfwHHYqu0k0+pfvJn32PxkX6WS9Qj42GeebOFD1/lpGa+9Vo5U43b5WBvc7cMQ32faFKz+gs4Fo6CbFYtKpIPji/D6w8yvygb1zxrd51aLlH/7EA7XYNjbPMsNzuUtOCucTIWjrCnucvsUCzF5w+wuCSXZY4PzHFOSm6XkwNt3QyMSjt5VDii2XkyiNvltHwzXUyJWinVopR6Ryl1SCm1z6hgIhHNDl8z11UUs6naWgd3p6oLw1DlsviCUDjCmye78NQkX9v4VDyT7eS7G+UNOepIRy89Q+NJUd6ayYr6w1rrtVrrWqOC+c2xczQHB2W6eAJdHIYql8VRh9t76B9NzrbxqWyoKiUn0ybf50tEn4tkOEPIUqWP7d4mKkpzuXX1ArNDSStul4OGcwOc7ZV2cpjYV2tTsGV5udmhxE12hp1N0k7+Hl5/kNWLiyi3+LBiiD1Ra+DXSqn9Sqltl7uBUmqbUmqfUmpfIDDzd+3+kXEAvlq3jAxpF0+oi8NQZbUFE8/DdRUllOQlZ9v4VNwuJ03BQU6dHzI7FNMl07BiiD1Rb9VarwduBe5XSnnefwOt9fbJAbi1TufM/+cLczL52Z9s4Yubq2b8b8XcXLMwOgxVVlu9w+McOtVj6XMfZuvGGjnfJSo6rDgZ6tMQ+xTy05O/dwIvAxsNC8gmtelEU0rhkXZyAHY1Bonoid0wqWa5s4CFxTly5cTEsaa5mXY2VCZH1+m0iVopla+UKoz+GfgocMTowERiuWscnB8c493T6d1O7vUHKcjOYO2SErNDibuJdvKJ6eTp3k6ebMOKY1lRzwfqlVKHgbeAV7XWrxsblki0aPdaOh/eo7XG2xBg8/LylD1W1+1y0jcS4u32HrNDMc2p80M0J9mw4ml/GrXWTVrrNZO/Vmmt/3ciAhOJNa8wh2sWFqX1ZXFL1xDt3cMpWZ+O2rrCgVLp3U6ejF2nqblsELPicTnY39rNYJp2r0XfpJJppTVTZflZXLu4OK3fkH3+AIuKc1juTJ6uU0nU4gK3yzkxDDVN28m9DUGWlOVSWZ5ndiiGcrscHGjrubAlNp2EwpGkaRu/lCRqcUFtVenEMNSG9LssHg9H2NUYxJNkL+DZcLuchCOaXWnYTv52R+/EsGKLThufiiRqccHFYajpd1l8sK2HwbFwSpc9otYvLSUvy56WdWpfw+Sw4uWSqEUS87gcNAYG6UizYag+fwC7TbE5hdrGp5KVYWNzdXla7vDx+QNct7iY0iQbViyJWrzHxWGo6fUi9vqDrF1SQnFuptmhJITb5aC1a4jWrkGzQ0mYvpFxDp7qScqrJknU4j0uDkNNn8vinqEx3m5P7mnjMxXtvEyn8sfFYcXJ932WRC3eIzoMdWcaDUPdebILrVN7W977VTvyWVySm1afR/j8AfKz7KxLwmHFkqjFB0SHob7TkR7DUH3+AIU5GaypKDY7lISJtpO/ebKLUDhidjgJ4fMH2bw8OYcVJ1/EwnDRg9R9aTBjT2uNzx9k63JH2h2v66lx0j8a4nAatJNfHFacnFdN6fWTKWJSXpDN6sVFaVG/bApO7HBJtn218bBleTk2RVrsm49+5pKM9WmQRC2mEB2Gmurda9GrBk+SrrTmoiQvi+sqStKiTu1rSO5hxZKoxWW5XQ5CEc3upvNmh2Iorz9IVXkeS8pSu218Kh6Xg0OneugdTt035Imu0+QeViyJWlzWhspScjPtKb3aGg2F2dXYlbR1y3hw1ziJ6ImBCanq8KmJYcXJfNUkiVpc1sQw1LKUrlMfaO1heDyctHXLeFi7pISC7IyU3jfv9UeHFSfv91kStZiS2+WkOYWHofr8ATLSpG18Kpl2G5uXl+NtCKB1au6b9/kDrFlSQnFe8nadxpyolVJ2pdRBpdQrRgYkrMMzuRMiVVfVPn+Q9UtLKcxJ3hdwPHhcDtq7h2ntSr035N6hcQ4nadv4pWayon4IOGZUIMJ6UnkYatfAKEdO96Z12SMqmsRS8ZCmNyeHFSf71J6YErVSqgL4GLDD2HCElVwYhnoyyMh42Oxw4mpn42TbeBKNYzJKZXkeS8pyU3I/tdcfpDA7gzVJPqw41hX1PwN/BkzZa6qU2qaU2qeU2hcIpN47c7r61LrF9I+EeOlAh9mhxJWvIUBxbibXLk6ftvGpRM932dUYZDyF2slTaVjxtNErpT4OdGqt91/pdlrr7VrrWq11rdMpq5RUsbm6nNWLi9jhayKSIoc0RdvG61Y4sNuSc19tvHlcDgbHwhxsS5128pauocmu0+TPR7G8zWwFPqmUagF+DHxEKfUjQ6MSlqGUYptnOU3BQX5z7JzZ4cTFyc4BzvaNSH36EpuXT7xppdLnEd4LXafJ/32eNlFrrb+tta7QWlcBdwG/01p/wfDIhGXctnoBFaW5PO5tMjuUuIjuGa5LgRdwvBTnZrJ2SUlK7af2+QMsLcujsjw528YvldyFG5EQGXYbX6lbxr7Wbva3dpsdzpz5/AGqnflUlKZn2/hU3C4Hb7f30DM0ZnYoczYWikx2nabGm/GMErXW+r+01h83KhhhXXfWLqE4N5Pt3kazQ5mT0VCY3U1dSd1ObBS3y4nWE4MUkt3Btu6UGlYsK2oRk/zsDL6waSm/PnqOpsCA2eHM2v6WbkbGIymz0oqnNRXFFOZkpESd2ucPYrcptqxIja5TSdQiZl/aUkWmzcaO+mazQ5k1rz9Ipl2xqTo1XsDxlGG3sXW5A58/mPTt5D5/gHVLSihKka5TSdQiZvMKc/j0+sX8bH87wYFRs8OZFW9DgPVLS8nPzjA7FEty1zjo6BmmKZi808m7B8d4u6M3ZcoeIIlazNBX3dWMhiL8cFer2aHMWKB/lKNn+vCkwL5ao0Rr98k8hm1nY3Cy6zR1yluSqMWMrJhXwM3XzOffdrUwPJZcbeU7T05sPZMPEqe2pCyPqvK8pD6Iy9cQpCgng+tSqOtUErWYsW2earqHxvnp/lNmhzIjXn+A0rxMVi0qMjsUS3O7nOxq6mIslHzt5BNdpwG2rkitYcWp838iEub6qlLWLilhh2H5DlgAABAXSURBVK+ZcJK0lV9oG3c5sUnb+BW5XQ6GxsJJuWe+MTDI6d6RlKpPgyRqMQtKKb7mqabt/BC/eves2eHE5MS5fgL9o7ItLwabl5cnbTt5NOZU+z5Lohaz8tFVC6gsz+Mxb1NSbOXyTR7hmWovYCMU5mSyfmlJUtapff4gyxz5KTesWBK1mBW7TfHVumUcPtXDW83Wn1Tu9QdwzStgYXGu2aEkBbfLyZHTvXQl0TbMi8OKU+/NWBK1mLXPblhCWX4W2y1+WNPIeJi3ms+nXN3SSJ6ayXbyxuRpJ9/f2j05rDj1vs+SqMWs5WbZuXtTJb893snJzn6zw5nS3pbzjIYiKbWv1mjXLi6mODczqfZT+/xBMmyKTdVlZocSd5KoxZx8cXMl2Rk2Hvdat63c5w+SZbdxw7LUewEbxW5T1K1IrnZynz+QssOKJVGLOSkvyOaO2gpePthBZ9+I2eFclrchQG1VKXlZ0jY+E26Xg7N9I5zstP4hXF0Doxzp6EvJ+jRIohZx8JW6asYjEZ5+s8XsUD6gs2+E42f7U7JuabToYIVkGCZQP9l1mgpjty4nlpmJOUqpt5RSh5VS7yql/joRgYnkscyRz39buYAf7W5lYDRkdjjvceEFnKIrLSNVlOZR7cxPiv3UPn+QkrzUHVYcy4p6FPiI1noNsBa4RSm1ydiwRLLZdmM1fSMhXthrrbZyb0MAR0EWKxdK2/hseFxOdjd1MRqy7rkul7aNp+qw4lhmJmqtdbRIlTn5Kzk+XRAJs35pKddXlfJEfTOhsDXOiIhENPUnJ6aNS9v47LhdDkbGI+xvsW47ub9zgHN9oykxxHYqMdWolVJ2pdQhoBP4jdZ6z2Vus00ptU8ptS8QsP6lkoi/bZ7ldPQM8+o7Z8wOBYBjZ/sIDoxJfXoONlWXk2lXlq1TNwcH+eYLh7DbVEp/n2NK1FrrsNZ6LVABbFRKrb7MbbZrrWu11rVOZ+o+YWJqN109j2pnPtst0lYebYGW+vTs5WdnsH5pKV4L7qd+6UA7H3/Ux6nzw3z/8+tZVJK6XaczHW7bA/wXcIsh0YikZrMp7nNX8+7pPnZZoKPN5w9w9YJC5hXlmB1KUvPUODl6po9AvzXayQdGQ3zzJ4f45guHWbWomF8+5OajqxaYHZahYtn14VRKlUz+ORe4GThudGAiOf3husU4CrJ5zOS28uGxMHubu2U1HQfR5zA6eMFMRzp6+cR36/n5oQ4eusnFc/fdkNIr6ahYVtQLgTeUUm8De5moUb9ibFgiWeVk2vnylkp+3xDg+Nk+0+LY09zFWDiS0nXLRFm1qJjSvEy8Jm7T01rzRH0zf/ivOxkeC/PcfZv40z+oSanhAFcSy66Pt7XW67TW12mtV2ut/yYRgYnk9YVNleRm2k09rMnnD5KVYWOjtI3Pmd2mqHM5TWsn7xoY5d6n9/K3rxzlxhonv3zInXZT5NPj7UgkVEleFn90/RL+49BpzvQOmxKDzx/ghmVl5GTaTXn8VON2OQj0j3LiXGIP33qzMcitj/jYebKLv/rESh7/Yi2l+VkJjcEKJFELQ3ylbhkRrXl6Z0vCH/ts7wgN5wakPh1H0ecyOoDBaKFwhH/81Qk+v2MPBTkZvHz/Fr68dRlKped+eEnUwhBLyvK47dqFPLenjf6R8YQ+9sVxTFKfjpeFxbm45hUkpE7d3j3EH23fzffeOMkdGyp45YE6Vi1KzdbwWEmiFobZ5qmmfzTE82+1JfRxff4gjoJsrl5QmNDHTXVul5O3ms8zMm5cO/kv3znDbY/4OHG2n0fuWss/fHaNnHqIJGphoOsqSthUXcaT9S2MhRLTVh5tG/e4HGl7mWwUd42D0VCEvS3xH702Mh7mL15+hz959gDLHPm8+mAdt69dHPfHSVaSqIWhvuZZztm+EX5x+HRCHu/omT7OD47hSdHjLs10w7Iysuy2uA+9bTjXzye/V89ze9r4mqean359C5Xl+XF9jGQniVoY6kNXOamZX8DjvsS0lf9+stV56wr5IDHe8rIyqK2KXzu51ppn97Tyie/Wc35wjGfu3ci3b7uGrAxJS+8nz4gwlFITbeXHz/Yn5GAfnz/AyoVFOAuzDX+sdOR2OTl+tn/O03x6h8a5/7kD/OXLR9i4rIzXHnJzo1wFTUkStTDc7WsXM78om+3eRkMfZ3A0xP7Wbhlia6AL2/Tm8Ka7v/U8tz3q49fvnuPPb72aZ+7ZyLxCOY/lSiRRC8NlZdj48pZl7DzZxZGOXsMeZ09zF+NhjUe25Rlm5cIiyvOzZjX1JRzR/MsbJ7nzsd3YbPDTr2/m6zcul7PCYyCJWiTEH9+wlPwsY9vKvQ1BcjJtbKgsNewx0p3NpqhzOag/GSQSif0zh3N9I9z9xB6+86sT3HbtQl590M26pfJ9ipUkapEQxbmZfG7jUl595wzt3UOGPMZE23i5tI0bzO1yEhwY41iMh2797vg5bn3Ex8G2Hv7hM9fx6F1rKcrJNDjK1CKJWiTMvXXLUMCT9S1xv++OnmEaA4PSNp4Anhjr1KOhMH/7ylHufXof8wqz+cUDW7nz+iWyv30WJFGLhFlUkssn1izix3vb6B2Kb1t5/WTNVPZPG29eUQ5XLyi8Yp26OTjIZ77/Jk/UN/OlzZX8/P6trJgnnaKzJYlaJNR97mqGxsL8aE9rXO/X6w8yvygb17yCuN6vuDy3y8He5m6Gxz7YTh4dkdXePcz2uzfw17evlnLUHEmiFgm1clERbpeDp99sYTQUnzMjwhHNzpNB3C6nXFYniNvlZCwcYU/zxZFr7xmRtbiY1x5M/RFZiRLLKK4lSqk3lFLHlFLvKqUeSkRgInVt81QT6B/l3w/Gp638SEcvPUPjUp9OoI3LysjKuNhO/k57Lx9/1MfPD3Xw8M0unr9vU1qMyEqUWFbUIeBbWutrgE3A/UqplcaGJVJZ3QoHKxcWsd3XNKMtXlPx+QMoNXG/IjFyMu3csKwMb0OAHb4mPv39nYyMR3j+vk08fHMNdtkbHVexjOI6o7U+MPnnfuAYIMdaiVlTSrHNU83JzgHeONE55/vz+oOsXlRMeYG0jSeS2+XA3znA3716jA9dNY9fPuTmhjQbkZUoM6pRK6WqgHXAnst8bZtSap9Sal8gYN4QTJEcPnbdQhYV58x5WvnAaIgDrTJt3Ay3rl7IinkF/M3tq9h+94a0HJGVKDEnaqVUAfAz4GGt9Qd2umutt2uta7XWtU6nbJESV5Zpt3Fv3TLeaj7PoVM9s76f3Y1dhCJaprmYYElZHv/5zRv54uYq+RDXYDElaqVUJhNJ+lmt9UvGhiTSxV0bl1KYk8Hjc1hVe/0B8rLsrK8siWNkQlhLLLs+FPAEcExr/U/GhyTSRUF2Bp+/oZJfHjlDW9fs2sp9/iCbqsvJzpB9uiJ1xbKi3grcDXxEKXVo8tdtBscl0sQ9W6uw2xQ76me+qj51fojmoLSNi9Q37dRIrXU9IAUoYYj5RTncvnYxL+w7xcM311A2gw+kont4pT4tUp10JgrTbfNUMzIe4Ue7Z9ZW7vMHWFScw3KnzNcTqU0StTBdzfxCPnyVk2febGFkPLa28lA4Im3jIm1IohaWsM2znK7BMX52oD2m27/d0UvfSEjGbom0IIlaWMKm6jKuXVzMDl8z4Rjayn0NQZSCrcslUYvUJ4laWEK0rbw5OMh/Hjs37e19/gDXLS6WbjiRFiRRC8u4dfUCKkpzp52r2DcyzsFTPbLbQ6QNSdTCMjLsNr5at4z9rd3sbz0/5e12NXYRjmiZ5iLShiRqYSl3Xr+E4txMHvv91Ktqnz9AfpaddUulbVykB0nUwlLysjK4e1Mlvzl2jqbAwGVv4/MH2bzcQaZdfnxFepCfdGE5X9pSRabdxo765g98rbVrkNauITyyLU+kEUnUwnKchdl8Zv1iXtzfTnBg9D1f80rbuEhDkqiFJX3VXc14OMIP32x5z9/7GgJUlOZSVZ5nTmBCmEAStbCk5c4Cbr5mPj/c3crQWAiA8XCEXY1d0jYu0o4kamFZ2zzV9AyN89N9E23lh0/10D8awiPHmoo0I4laWFZtZSnrlpawo76JcETj9QexKdgibeMizUiiFpallOJrnmpOnR/m9SNn8fkDrFlSQnFeptmhCZFQsYzielIp1amUOpKIgIS41B+sXEBVeR6P/tbPYWkbF2kqlhX108AtBschxGXZbYqvuKs5ca6fiEbq0yItTZuotdZeYOqDF4Qw2B0bKijLz6IwO4M1S6RtXKSfaWcmxkoptQ3YBrB06dJ43a0Q5GTa+ftPX0vP8Li0jYu0FLdErbXeDmwHqK2tnf7kdyFm4KOrFpgdghCmkeWJEEJYnCRqIYSwuFi25z0P7AKuUkq1K6W+YnxYQgghoqatUWutP5eIQIQQQlyelD6EEMLiJFELIYTFSaIWQgiLk0QthBAWp7SOf2+KUioAtMb9jhPLAQTNDsIi5Ll4L3k+3kuej4vm8lxUaq0ve+qYIYk6FSil9mmta82OwwrkuXgveT7eS56Pi4x6LqT0IYQQFieJWgghLE4S9dS2mx2Ahchz8V7yfLyXPB8XGfJcSI1aCCEsTlbUQghhcZKohRDC4iRRX0IptUQp9YZS6phS6l2l1ENmx2Q2pZRdKXVQKfWK2bGYTSlVopR6USl1fPJnZLPZMZlJKfWnk6+TI0qp55VSOWbHlEiXG/ytlCpTSv1GKeWf/L00Ho8lifq9QsC3tNbXAJuA+5VSK02OyWwPAcfMDsIiHgFe11pfDawhjZ8XpdRi4EGgVmu9GrADd5kbVcI9zQcHf/858FuttQv47eR/z5kk6ktorc9orQ9M/rmfiRfiYnOjMo9SqgL4GLDD7FjMppQqAjzAEwBa6zGtdY+5UZkuA8hVSmUAecBpk+NJqCkGf98OPDP552eAT8XjsSRRT0EpVQWsA/aYG4mp/hn4MyBidiAWUA0EgKcmS0E7lFL5ZgdlFq11B/CPQBtwBujVWv/a3KgsYb7W+gxMLPyAefG4U0nUl6GUKgB+Bjyste4zOx4zKKU+DnRqrfebHYtFZADrge9rrdcBg8TpsjYZTdZebweWAYuAfKXUF8yNKnVJon4fpVQmE0n6Wa31S2bHY6KtwCeVUi3Aj4GPKKV+ZG5IpmoH2rXW0SusF5lI3OnqZqBZax3QWo8DLwFbTI7JCs4ppRYCTP7eGY87lUR9CaWUYqIGeUxr/U9mx2MmrfW3tdYVWusqJj4k+p3WOm1XTFrrs8AppdRVk391E3DUxJDM1gZsUkrlTb5ubiKNP1y9xH8AX5r885eAf4/HnU47MzHNbAXuBt5RSh2a/Lu/0Fq/ZmJMwjoeAJ5VSmUBTcA9JsdjGq31HqXUi8ABJnZLHSTNWsknB39/CHAopdqB/wX8PfDC5BDwNuCOuDyWtJALIYS1SelDCCEsThK1EEJYnCRqIYSwOEnUQghhcZKohRDC4iRRCyGExUmiFkIIi/v/IUdYqCRPbH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2" name="AutoShape 4" descr="data:image/png;base64,iVBORw0KGgoAAAANSUhEUgAAAWoAAAD4CAYAAADFAawfAAAABHNCSVQICAgIfAhkiAAAAAlwSFlzAAALEgAACxIB0t1+/AAAADh0RVh0U29mdHdhcmUAbWF0cGxvdGxpYiB2ZXJzaW9uMy4yLjIsIGh0dHA6Ly9tYXRwbG90bGliLm9yZy+WH4yJAAAgAElEQVR4nO3deXjb5ZXo8e8red8XKasTO05kIAlkMyGLJdrC9AJd6LSFodPSFlrSzqUs095n7nTmjzvbvc/c6dx5BtqZlhC2ToGWUuhMgdJ2WqaSQxKyQ8hixWvsLJYc77uk9/5hKwkQx7Ktn34/SefzPHkSYkU6yNbR+zt6z3uU1hohhBDWZTM7ACGEEFcmiVoIISxOErUQQlicJGohhLA4SdRCCGFxGUbcqcPh0FVVVUbctRBCpKT9+/cHtdbOy33NkERdVVXFvn37jLhrIYRISUqp1qm+JqUPIYSwOEnUQghhcZKohRDC4iRRCyGExUmiFkIIi4spUSulHlJKHVFKvauUetjooIQQQlw0baJWSq0G7gM2AmuAjyulXEYHJoQQYkIsK+prgN1a6yGtdQj4PfCHxoYlOvtGeGHfKSIROYZWiHQXS8PLEeB/K6XKgWHgNuAD3SxKqW3ANoClS5fGM8a088aJTv7HC4fpGhxjflEON9ZctllJCJEmpl1Ra62PAf8X+A3wOnAYCF3mdtu11rVa61qnUxLLbIyFIvzdK0e556m9OAuzybLbqPcHzA5LCGGymD5M1Fo/obVer7X2AOcBv7FhpZ+W4CCf+f6b7Khv5u5Nlfz8/q1cv6wUnz9odmhCCJPFuutj3uTvS4FPA88bGVS6eflgOx971Efb+SF+8IUN/O2nVpOTacftcnL8bD/n+kbMDlEIYaJY91H/TCl1FPgFcL/WutvAmNLG4GiIb75wiD/9yWFWLiritYfc3LJ6wYWvu10OAFlVC5HmYjo9T2vtNjqQdHOko5cHnj9Ia9cgD97k4sGPrCDD/t73zWsWFOEoyMLnD/DZDRUmRSqEMJshx5yKqWmteWpnC3//y+OU5Wfx3H2b2FRdftnb2myKuhUOfP4gkYjGZlMJjlYIYQXSQp5AXQOjfOWZffzNK0fx1Dh47SH3lEk6yu1y0jU4xtEzfQmKUghhNbKiTpA3G4M8/OND9AyN81efWMmXtlSh1PQr5Evr1KsXFxsdphDCgmRFbbBQOML/+/UJPr9jDwU5Gbx8/xa+vHVZTEkaYF5RDlcvKMQn+6mFSFuyojZQe/cQD//4EPtau7ljQwV/ffsq8rJm/pR7apw8vbOFobHQrP69ECK5yYraIK8fOcNtj/g4frafR+5ay3fuWDPrJOt2ORgLR9jTfD7OUQohkoEsz+JsZDzM375ylGf3tLGmophHP7eOyvL8Od3n9VVlZGfY8DUE+fBV8+IUqRAiWUiijqOGc/088NxBTpzr52uear710avIypj7RUtOpp2Ny8qkTi1EmpLSRxxorXluTxuf/F49XYOjPHPvRr592zVxSdJRHpcTf+cAZ3qH43afQojkIIl6jnqHx/nGcwf5i5ff4fqqMl57yG3IsaTumslteg3STi5EupHSxxzsb+3mwecPcq5vhD+/9Wq2uasN6x68an4hzsJsvP4Ad16/xJDHEEJYkyTqWQhHND/4fSP/9JsGFpXk8NOvb2bd0lJDH1Mphdvl4HfHOwlHNHZpJxcibUjpY4bO9Y3wxSf38J1fneDW1Qt49UG34Uk6yuNy0jM0zrunexPyeEIIa5AV9Qy8cbyTb/30MMNjYf7hM9dxR21FzB2G8bB1xcV28usqShL2uEIIc8mKOgajoYm90fc8vZd5hdn84oGt3Hn9koQmaQBnYTYrFxbhbZBtekKkE1lRT6M5OMgDzx/gSEcfX9pcybdvu4acTLtp8XhqnDxR38TAaIiCbPn2CZEOYh3F9adKqXeVUkeUUs8rpXKMDswKXj7Yzscf9dHePcz2uzfw17evNjVJA3hcDsbDmj1NXabGIYRInGkTtVJqMfAgUKu1Xg3YgbuMDsxMA5eMyFq1qJjXHnTz0VULpv+HCbChqpScTJuM5xIijcR67ZwB5CqlxoE84LRxIZmrb2ScT/3LTlqCgzx8s4tvfPiDI7LMlJ1hZ1N1OV5pJxfCUv71v06yq7GLp758fdxzxrT3prXuAP4RaAPOAL1a61+//3ZKqW1KqX1KqX2BQPImkWd3t9EUGOSpezby8M01lkrSUW6Xk6bAIO3dQ2aHIoSY9NtjnfSPhAzJGbGUPkqB24FlwCIgXyn1hfffTmu9XWtdq7WudTrj30KdCKOhME/tbMbtchjSBh4vnsmpL/VS/hDCEnqHxzl0qufCazPeYkn9NwPNWuuA1noceAnYYkg0Jvv3Q6fp7B9lm6fa7FCuaMW8AhYU5Uj5QwiL2NUYJBzRuA1a4MWSqNuATUqpPDWxcfgm4Jgh0ZgoEtE87m3imoVF1K0w5l0xXqLt5PX+iR8OIYS5vP4gBdkZrF1iTCNaLDXqPcCLwAHgncl/s92QaEz0+4YA/s4Btnlin2doJneNk76REG+395gdihBpTWuNtyHA5uXlZBr0mVZM96q1/l9a66u11qu11ndrrUcNicZEj3kbWVScw8evW2R2KDGpW+FAKWSbnhAma+0aor172LD6NEgLOQBvt/ewu+k899YtM+wdMd7K8rNYvahYpr4IYbLoa9DtMm4DQnJkJYM95m2iMDuDP0qyc57dLgcH2nroHxk3OxQh0pbXH2RJWS6V5XmGPUbaJ+q2riF++c4Z/njTUgpzMs0OZ0bcLifhiGZXo7STC2GG8XCEXY1duF1OQz/bSvtE/eTOZuw2xb1bl5kdyoxtqCwlL8sudWohTHLoVA8DoyFD69OQ5om6e3CMn+w9xe1rFzO/KPnOmcrKsLG5ulzq1EKYxNcQwG5TbF4uidowP9rdyvB42PINLlfidjlo6RqirUvayYVINK8/yNolJRTnGls2TdtEPTIe5pldLXzoKic18wvNDmfWop1QvpOyqhYikXqGxni7vQe3wWUPSONE/dKBDoIDY0m9mgaoduSzuCQXX4PUqYVIpJ0nu4hoY7flRaVloo5ENDt8TVy7uJjN1eVmhzMn0XbynY1BQuGI2eEIkTZ8/gCFORmsqSg2/LHSMlH/57FzNAUH2eapTop28em4XU76R0IclnZyIRJCa43PH2TrckdCjkJOy0S93dtERWkut662xtSWudq6ohylwCvlDyESoik4SEfPMO6axBzglnaJen9rN/tau/lK3TJLDgWYjZK8LK6rKJFtekIkiK9h4rXmSUB9GtIwUW/3NlKcm8mdtcnVLj4dj8vBoVM99A5LO7kQRvP5g1SV57GkzLi28UulVaJuDg7y66PnuHtTJfnZsY6LTA5ul5OInjjAXAhhnLFQhF1NXQnZ7RGVVol6h6+JTJuNL22pMjuUuFu3tIT8LDteaScXwlAH2roZGgsnZP90VNok6uDAKC/ub+fT6xfjLMw2O5y4y7Tb2LzcgbchgNYy9UUIo/j80bbxxG3tjWW47VVKqUOX/OpTSj2ciODi6Ye7WhkNRfiqO7kbXK7EU+OgvXuYVmknF8IwPn+Q9UtLEnraZiyjuE5orddqrdcCG4Ah4GXDI4uj4bEw/7arhZuvmc+KeQVmh2OY6CfQsvsj9cmsTHOcHxzjnY7ehNanYealj5uARq11qxHBGOXF/afoHhrnazem7moaoLI8jyVluVKnTmFaa55/q41r/+pX/Gx/u9nhpJ2dJ4NoDR6Dpo1PZaaJ+i7g+ct9QSm1TSm1Tym1LxCwzoouHNHsqG9m3dISaitLzQ7HUBPt5E52NXYxLu3kKad3eJxvPHeQb7/0DkNjYV55+7TZIaUdnz9AcW4m1y42vm38UjEnaqVUFvBJ4KeX+7rWervWulZrXet0Jvbd5kp+9e5ZWruG2OZOjXbx6XhcDgZGQxw6Je3kqeRAWzcfe9TH6++e5c9uuYq7N1Wyu+k8o6Gw2aGljYlp40HqVjiw2xKbS2ayor4VOKC1PmdUMPGmteYxbxNV5Xl8dFVqtItPZ/NyBzYF3gbrXNWI2YtENP/6Xye54we7APjp1zfz3z+0ghtrnAyPh9nf2m1yhOnjZOcAZ/tGErotL2omifpzTFH2sKq9Ld0cPtXDV9zVCX8HNEtxbiZrl5RInToFdPaNcPeTe/iH109wy+oFvPqgm/VLJ8p3m5aXk2FTMoYtgaKvqTqrJmqlVB7wB8BLxoYTX9u9jZTlZ3HHhgqzQ0kot8vJ2+099AyNmR2KmKU3TnRy6yM+9rd28/efvpbvfW7de6aIFGRnsL6yVHb4JJDPH6DamU9FaWLaxi8VU6LWWg9prcu11r1GBxQvJzv7+c9jnXxxcyU5mXazw0koT40DrScONhfJZSwU4e9eOco9T+3FWZjNL75Rx10bl1728xWPy8GRjj66BkZNiDS9jIbC7G7qStghTO+Xsp2Jj3ubyc6wcfemSrNDSbg1FSUUZmfIaivJtAQH+ewP3mRHfTN3b6rk5/dvxXWFMXHRvbz1J6X8YbT9Ld2MjEdMqU8DpNbJRJM6+0Z4+WAHd15fQXlB6rWLTyfDbmPLinJ8/iBa67TY7ZLsfn6wg798+R0y7DZ+8IUN3BLDWemrFxdTkpeJtyHI7WsXJyDK9OX1B8m0KzaZNBEqJVfUz+xqYTwS4at1qd3gciVul5OOnmGagoNmhyKuYHA0xLdeOMzDPznEykVFvPaQO6YkDWC3KbaucODzy/kuRvP5A6xfWmraqZspl6gHR0P8aHcbt6xaQJUj3+xwTHOhnVy26VnWkY5ePvHdel4+2M6DN7l4/r5NLC7JndF9eFwOOvtHaTg3YFCUIjgwyrun+xLejXiplEvUP9l7it7hce5L8unic7W0PI/K8jzZvmVBWmuerG/m0//6JkNjYZ67bxPf/IOaWU0ccsv5LobbOfkZgFn1aUixRB0KR3iivpnrq0ov7DdNZx6Xk11NXYyFpJ3cKs4PjvHVZ/bxN68cxVPj4LWH3HOqey4qyWXFvALZN28gb0OQ0rxMVi1KbNv4pVIqUb/6zhk6eobZ5lludiiW4HY5GBoLc6BNutes4M3GILc+4sXnD/JXn1jJ41+spSw/a87363Y52NPUxci4tJPH28S08QBbTWgbv1TKJGqtNY/7mljuzOemq+eZHY4lbF5ejt2m5LLYZKFwhP/36xN8fsce8rMzePn+LXx567K47cbxuJyMhiLsa5E35Hg7ca6fzv5RU+vTkEKJeldjF0c6+rjPXY0tTdrFp1OYk8n6pSV4G+Sy2CwdPcPctX033/3dST67voJffKMu7pfQN1SXkWmXN2Qj+BrMr09DCiXqx7xNOAqy+dQ62U96KbfLyZHTvdK9ZoLXj5zh1n/2cvxsP4/ctZbv3LHGkO1deVkZ1FaWSZ3aAF5/ANe8AhYWz2w3TrylRKI+fraP3zcE+PKW9GsXn47bNdlO3ijt5IkyMh7mL19+h6//6ABVjnxefbDO8IYUd42DY2f66OwfMfRx0snIeJi3ms8nfJrL5aREot7ubSIvy84X0rBdfDrXVZRQlJMh+6kTpOFcP7d/byfP7mnja55qXvz6FirLjd/PH903v1PayeNmb8t5RkMR3DXmlj0gBRL1md5h/uPQae6sXUJJ3tw/QU81dpuizuW40E4ujKG15rk9bXzye/V0DY7yzL0b+fZt15CVkZiX2MqFRZTlZ12oqYq58/mDZNlt3LCszOxQkj9RP72zhYjWfKVumdmhWJbb5eRs3wgnO6V7zQjREVl/8fI71FaW8dpDbm5M9Ew9m6JuhQOvP0hEBt/GhbchQG1VKXlZ5h+JlNSJun9knOf2tHHbtQtZUpb4M2KTRd2KiUs3+bAp/va3dnPbIz5+9e5Z/uctV/PDezcyrzDHlFjcLgfBgVGOn+035fFTSWffCMfP9luiPg2xDw4oUUq9qJQ6rpQ6ppTabHRgsXj+rTb6R0N8TRpcrmhJWR7VjnzZvhVH4YjmX944yZ2P7UKpiRFZf/Kh5aZuDZV28vipt0Db+KViXVE/Aryutb4aWAMcMy6k2IyFIjxZ38Lm6nKurTCvtTNZuF0Odjd1yTDUOOjsG+GLT+7hO786wa2rF/DaQ27WWeDIggXFOdTML5DzXeLA5w9Snp/FyoVFZocCxJColVJFgAd4AkBrPaa1Nn3E9Stvn+Zs3wjbbkzvw5di5XY5GRmPsF+61+ak3h+8MCLr/37mWr77uXUU5WRO/w8TxO1y8lbLeYbH5A15tiIRjc8fpM7lsEzzXCwr6mogADyllDqolNqhlPrAfiOl1Dal1D6l1L5AwNhLL601271N1Mwv4EMmt3Ymi83Ly8m0K6lTz0E4onnwxwcpzc/ilQfq+KPrLz8iy0yeGidjoQhvtZw3O5SkdfxsP8GBUcvUpyG2RJ0BrAe+r7VeBwwCf/7+G2mtt2uta7XWtU6nsf+DXn+Q42f7uc9dbbkXilXlZ2ewfqkMQ52LIx29nB8c44GPrGDFvKlHZJlpY1UZWRk22Tc/B9HXiFXq0xBbom4H2rXWeyb/+0UmErdptnsbmV+ULeOHZshT4+Td030E+qWdfDaiL+CtK6zzAn6/3Cw7G6vKpE49B15/gKvmFzK/yJzdO5czbaLWWp8FTimlrpr8q5uAo4ZGdQVHOnrZebKLe7YuS1gzQaqIrhCke212vP4gqxYV4bD4HE63y8GJc/2c65N28pkaHguzt7kbjwW6ES8Va6Z7AHhWKfU2sBb4P8aFdGWP+5ooyM7gj29YalYISWvVomJK8zLxSvljxgZGQxxo7bZU3XIqF7fpyRvyTO1p7mIsHLHc9zmmRK21PjRZf75Oa/0prbUpWwfau4d45e0z3HX9Ekt90p4sLg5DlXbymdrd2EUoovFYqG45lasXFOIoyJbPI2bB5w+SlWFjowXaxi+VVLWDJ+tbUMC90i4+ax6Xk0D/KCfOSffaTPj8AXIz7WyoMn+/9HRsNoXb5aBe2slnzOcPcMOyMsudwpk0ibp3aJwf723jE2sWsWiGk5rFRXWTK0I5vGdmfP4gm6rLyM6w1gt4Km6Xg67BMY6e6TM7lKRxtneEhnMDltrtEZU0ifrZt1oZGgtzn1saXObi4jBUuSyO1anzQzQFBy1Xt7yS6PkuUqeO3cVtedb7PidFoh4NhXlqZwtul4OVi6zR0pnM3C4HbzWfl2GoMYqe+2C1nQBXMq8oh6sXFOKV/dQx8/mDOAqyuXqB9fbIJ0Wi/veDpwn0j7LNI6vpeIgOQ90r3Wsx8fkDLCzOYbmzwOxQZsRT42Rf63mGxkJmh2J5kYim/mQQj8thySY6yyfqSESz3dfEyoVFFy7nxNxcHIYql8XTCUc09f4gbou+gK/E7XIwHtbsaZI35OkcPdPH+cExS0xzuRzLJ+o3TnRysnOAbR5pF4+XC8NQ5bJ4Wm+399A3ErJk3XI611eVkZ1hk88jYuC1eNep5RP1dm8Ti4pz+Nh1C80OJaV4apwcP9tPp3SvXZHPH0Qp676AryQn084N1eVy5RQDX0OQaxYWmTb0YTqWTtSHT/Wwp/k899YtI9Nu6VCTTnQLUr20k1+Rzx/g2sXFlOUn5zxOj8vByc4BTvcMmx2KZQ2OhtjXet7SzUyWzn7bvU0U5mRw10ZpF4+3lQuLKM/PkvLHFfSNjHOgrceS+2pjFS3Z1Muqekp7mrsYD2tLl7csm6jbuob45ZEzfP6GSgqyzR8umWpsk9PJ609K99pUdjV2EY5Y+wU8nZr5BcwrzJY69RV4G4LkZNqotXDXqWUT9RP1Tdhtinu2VpkdSspyu5wEB8Y4dla61y7H5w+Ql2VnvQXGbM2WUgq3y0n9ySBheUO+rIm28XLLtY1fypKJuntwjBf2tfOptYstdSZsqole0suHTZfn8wfZXF2e9Mfpemoc9AyN8+7pXrNDsZyOnmEaA4OWL29Z8ifw33a3Mjwe5j5pcDHU/KIcrppfKKesXUZr1yCtXUOWfwHHYqu0k0+pfvJn32PxkX6WS9Qj42GeebOFD1/lpGa+9Vo5U43b5WBvc7cMQ32faFKz+gs4Fo6CbFYtKpIPji/D6w8yvygb1zxrd51aLlH/7EA7XYNjbPMsNzuUtOCucTIWjrCnucvsUCzF5w+wuCSXZY4PzHFOSm6XkwNt3QyMSjt5VDii2XkyiNvltHwzXUyJWinVopR6Ryl1SCm1z6hgIhHNDl8z11UUs6naWgd3p6oLw1DlsviCUDjCmye78NQkX9v4VDyT7eS7G+UNOepIRy89Q+NJUd6ayYr6w1rrtVrrWqOC+c2xczQHB2W6eAJdHIYql8VRh9t76B9NzrbxqWyoKiUn0ybf50tEn4tkOEPIUqWP7d4mKkpzuXX1ArNDSStul4OGcwOc7ZV2cpjYV2tTsGV5udmhxE12hp1N0k7+Hl5/kNWLiyi3+LBiiD1Ra+DXSqn9Sqltl7uBUmqbUmqfUmpfIDDzd+3+kXEAvlq3jAxpF0+oi8NQZbUFE8/DdRUllOQlZ9v4VNwuJ03BQU6dHzI7FNMl07BiiD1Rb9VarwduBe5XSnnefwOt9fbJAbi1TufM/+cLczL52Z9s4Yubq2b8b8XcXLMwOgxVVlu9w+McOtVj6XMfZuvGGjnfJSo6rDgZ6tMQ+xTy05O/dwIvAxsNC8gmtelEU0rhkXZyAHY1Bonoid0wqWa5s4CFxTly5cTEsaa5mXY2VCZH1+m0iVopla+UKoz+GfgocMTowERiuWscnB8c493T6d1O7vUHKcjOYO2SErNDibuJdvKJ6eTp3k6ebMOKY1lRzwfqlVKHgbeAV7XWrxsblki0aPdaOh/eo7XG2xBg8/LylD1W1+1y0jcS4u32HrNDMc2p80M0J9mw4ml/GrXWTVrrNZO/Vmmt/3ciAhOJNa8wh2sWFqX1ZXFL1xDt3cMpWZ+O2rrCgVLp3U6ejF2nqblsELPicTnY39rNYJp2r0XfpJJppTVTZflZXLu4OK3fkH3+AIuKc1juTJ6uU0nU4gK3yzkxDDVN28m9DUGWlOVSWZ5ndiiGcrscHGjrubAlNp2EwpGkaRu/lCRqcUFtVenEMNSG9LssHg9H2NUYxJNkL+DZcLuchCOaXWnYTv52R+/EsGKLThufiiRqccHFYajpd1l8sK2HwbFwSpc9otYvLSUvy56WdWpfw+Sw4uWSqEUS87gcNAYG6UizYag+fwC7TbE5hdrGp5KVYWNzdXla7vDx+QNct7iY0iQbViyJWrzHxWGo6fUi9vqDrF1SQnFuptmhJITb5aC1a4jWrkGzQ0mYvpFxDp7qScqrJknU4j0uDkNNn8vinqEx3m5P7mnjMxXtvEyn8sfFYcXJ932WRC3eIzoMdWcaDUPdebILrVN7W977VTvyWVySm1afR/j8AfKz7KxLwmHFkqjFB0SHob7TkR7DUH3+AIU5GaypKDY7lISJtpO/ebKLUDhidjgJ4fMH2bw8OYcVJ1/EwnDRg9R9aTBjT2uNzx9k63JH2h2v66lx0j8a4nAatJNfHFacnFdN6fWTKWJSXpDN6sVFaVG/bApO7HBJtn218bBleTk2RVrsm49+5pKM9WmQRC2mEB2Gmurda9GrBk+SrrTmoiQvi+sqStKiTu1rSO5hxZKoxWW5XQ5CEc3upvNmh2Iorz9IVXkeS8pSu218Kh6Xg0OneugdTt035Imu0+QeViyJWlzWhspScjPtKb3aGg2F2dXYlbR1y3hw1ziJ6ImBCanq8KmJYcXJfNUkiVpc1sQw1LKUrlMfaO1heDyctHXLeFi7pISC7IyU3jfv9UeHFSfv91kStZiS2+WkOYWHofr8ATLSpG18Kpl2G5uXl+NtCKB1au6b9/kDrFlSQnFe8nadxpyolVJ2pdRBpdQrRgYkrMMzuRMiVVfVPn+Q9UtLKcxJ3hdwPHhcDtq7h2ntSr035N6hcQ4nadv4pWayon4IOGZUIMJ6UnkYatfAKEdO96Z12SMqmsRS8ZCmNyeHFSf71J6YErVSqgL4GLDD2HCElVwYhnoyyMh42Oxw4mpn42TbeBKNYzJKZXkeS8pyU3I/tdcfpDA7gzVJPqw41hX1PwN/BkzZa6qU2qaU2qeU2hcIpN47c7r61LrF9I+EeOlAh9mhxJWvIUBxbibXLk6ftvGpRM932dUYZDyF2slTaVjxtNErpT4OdGqt91/pdlrr7VrrWq11rdMpq5RUsbm6nNWLi9jhayKSIoc0RdvG61Y4sNuSc19tvHlcDgbHwhxsS5128pauocmu0+TPR7G8zWwFPqmUagF+DHxEKfUjQ6MSlqGUYptnOU3BQX5z7JzZ4cTFyc4BzvaNSH36EpuXT7xppdLnEd4LXafJ/32eNlFrrb+tta7QWlcBdwG/01p/wfDIhGXctnoBFaW5PO5tMjuUuIjuGa5LgRdwvBTnZrJ2SUlK7af2+QMsLcujsjw528YvldyFG5EQGXYbX6lbxr7Wbva3dpsdzpz5/AGqnflUlKZn2/hU3C4Hb7f30DM0ZnYoczYWikx2nabGm/GMErXW+r+01h83KhhhXXfWLqE4N5Pt3kazQ5mT0VCY3U1dSd1ObBS3y4nWE4MUkt3Btu6UGlYsK2oRk/zsDL6waSm/PnqOpsCA2eHM2v6WbkbGIymz0oqnNRXFFOZkpESd2ucPYrcptqxIja5TSdQiZl/aUkWmzcaO+mazQ5k1rz9Ipl2xqTo1XsDxlGG3sXW5A58/mPTt5D5/gHVLSihKka5TSdQiZvMKc/j0+sX8bH87wYFRs8OZFW9DgPVLS8nPzjA7FEty1zjo6BmmKZi808m7B8d4u6M3ZcoeIIlazNBX3dWMhiL8cFer2aHMWKB/lKNn+vCkwL5ao0Rr98k8hm1nY3Cy6zR1yluSqMWMrJhXwM3XzOffdrUwPJZcbeU7T05sPZMPEqe2pCyPqvK8pD6Iy9cQpCgng+tSqOtUErWYsW2earqHxvnp/lNmhzIjXn+A0rxMVi0qMjsUS3O7nOxq6mIslHzt5BNdpwG2rkitYcWp838iEub6qlLWLilhh2H5DlgAABAXSURBVK+ZcJK0lV9oG3c5sUnb+BW5XQ6GxsJJuWe+MTDI6d6RlKpPgyRqMQtKKb7mqabt/BC/eves2eHE5MS5fgL9o7ItLwabl5cnbTt5NOZU+z5Lohaz8tFVC6gsz+Mxb1NSbOXyTR7hmWovYCMU5mSyfmlJUtapff4gyxz5KTesWBK1mBW7TfHVumUcPtXDW83Wn1Tu9QdwzStgYXGu2aEkBbfLyZHTvXQl0TbMi8OKU+/NWBK1mLXPblhCWX4W2y1+WNPIeJi3ms+nXN3SSJ6ayXbyxuRpJ9/f2j05rDj1vs+SqMWs5WbZuXtTJb893snJzn6zw5nS3pbzjIYiKbWv1mjXLi6mODczqfZT+/xBMmyKTdVlZocSd5KoxZx8cXMl2Rk2Hvdat63c5w+SZbdxw7LUewEbxW5T1K1IrnZynz+QssOKJVGLOSkvyOaO2gpePthBZ9+I2eFclrchQG1VKXlZ0jY+E26Xg7N9I5zstP4hXF0Doxzp6EvJ+jRIohZx8JW6asYjEZ5+s8XsUD6gs2+E42f7U7JuabToYIVkGCZQP9l1mgpjty4nlpmJOUqpt5RSh5VS7yql/joRgYnkscyRz39buYAf7W5lYDRkdjjvceEFnKIrLSNVlOZR7cxPiv3UPn+QkrzUHVYcy4p6FPiI1noNsBa4RSm1ydiwRLLZdmM1fSMhXthrrbZyb0MAR0EWKxdK2/hseFxOdjd1MRqy7rkul7aNp+qw4lhmJmqtdbRIlTn5Kzk+XRAJs35pKddXlfJEfTOhsDXOiIhENPUnJ6aNS9v47LhdDkbGI+xvsW47ub9zgHN9oykxxHYqMdWolVJ2pdQhoBP4jdZ6z2Vus00ptU8ptS8QsP6lkoi/bZ7ldPQM8+o7Z8wOBYBjZ/sIDoxJfXoONlWXk2lXlq1TNwcH+eYLh7DbVEp/n2NK1FrrsNZ6LVABbFRKrb7MbbZrrWu11rVOZ+o+YWJqN109j2pnPtst0lYebYGW+vTs5WdnsH5pKV4L7qd+6UA7H3/Ux6nzw3z/8+tZVJK6XaczHW7bA/wXcIsh0YikZrMp7nNX8+7pPnZZoKPN5w9w9YJC5hXlmB1KUvPUODl6po9AvzXayQdGQ3zzJ4f45guHWbWomF8+5OajqxaYHZahYtn14VRKlUz+ORe4GThudGAiOf3husU4CrJ5zOS28uGxMHubu2U1HQfR5zA6eMFMRzp6+cR36/n5oQ4eusnFc/fdkNIr6ahYVtQLgTeUUm8De5moUb9ibFgiWeVk2vnylkp+3xDg+Nk+0+LY09zFWDiS0nXLRFm1qJjSvEy8Jm7T01rzRH0zf/ivOxkeC/PcfZv40z+oSanhAFcSy66Pt7XW67TW12mtV2ut/yYRgYnk9YVNleRm2k09rMnnD5KVYWOjtI3Pmd2mqHM5TWsn7xoY5d6n9/K3rxzlxhonv3zInXZT5NPj7UgkVEleFn90/RL+49BpzvQOmxKDzx/ghmVl5GTaTXn8VON2OQj0j3LiXGIP33qzMcitj/jYebKLv/rESh7/Yi2l+VkJjcEKJFELQ3ylbhkRrXl6Z0vCH/ts7wgN5wakPh1H0ecyOoDBaKFwhH/81Qk+v2MPBTkZvHz/Fr68dRlKped+eEnUwhBLyvK47dqFPLenjf6R8YQ+9sVxTFKfjpeFxbm45hUkpE7d3j3EH23fzffeOMkdGyp45YE6Vi1KzdbwWEmiFobZ5qmmfzTE82+1JfRxff4gjoJsrl5QmNDHTXVul5O3ms8zMm5cO/kv3znDbY/4OHG2n0fuWss/fHaNnHqIJGphoOsqSthUXcaT9S2MhRLTVh5tG/e4HGl7mWwUd42D0VCEvS3xH702Mh7mL15+hz959gDLHPm8+mAdt69dHPfHSVaSqIWhvuZZztm+EX5x+HRCHu/omT7OD47hSdHjLs10w7Iysuy2uA+9bTjXzye/V89ze9r4mqean359C5Xl+XF9jGQniVoY6kNXOamZX8DjvsS0lf9+stV56wr5IDHe8rIyqK2KXzu51ppn97Tyie/Wc35wjGfu3ci3b7uGrAxJS+8nz4gwlFITbeXHz/Yn5GAfnz/AyoVFOAuzDX+sdOR2OTl+tn/O03x6h8a5/7kD/OXLR9i4rIzXHnJzo1wFTUkStTDc7WsXM78om+3eRkMfZ3A0xP7Wbhlia6AL2/Tm8Ka7v/U8tz3q49fvnuPPb72aZ+7ZyLxCOY/lSiRRC8NlZdj48pZl7DzZxZGOXsMeZ09zF+NhjUe25Rlm5cIiyvOzZjX1JRzR/MsbJ7nzsd3YbPDTr2/m6zcul7PCYyCJWiTEH9+wlPwsY9vKvQ1BcjJtbKgsNewx0p3NpqhzOag/GSQSif0zh3N9I9z9xB6+86sT3HbtQl590M26pfJ9ipUkapEQxbmZfG7jUl595wzt3UOGPMZE23i5tI0bzO1yEhwY41iMh2797vg5bn3Ex8G2Hv7hM9fx6F1rKcrJNDjK1CKJWiTMvXXLUMCT9S1xv++OnmEaA4PSNp4Anhjr1KOhMH/7ylHufXof8wqz+cUDW7nz+iWyv30WJFGLhFlUkssn1izix3vb6B2Kb1t5/WTNVPZPG29eUQ5XLyi8Yp26OTjIZ77/Jk/UN/OlzZX8/P6trJgnnaKzJYlaJNR97mqGxsL8aE9rXO/X6w8yvygb17yCuN6vuDy3y8He5m6Gxz7YTh4dkdXePcz2uzfw17evlnLUHEmiFgm1clERbpeDp99sYTQUnzMjwhHNzpNB3C6nXFYniNvlZCwcYU/zxZFr7xmRtbiY1x5M/RFZiRLLKK4lSqk3lFLHlFLvKqUeSkRgInVt81QT6B/l3w/Gp638SEcvPUPjUp9OoI3LysjKuNhO/k57Lx9/1MfPD3Xw8M0unr9vU1qMyEqUWFbUIeBbWutrgE3A/UqplcaGJVJZ3QoHKxcWsd3XNKMtXlPx+QMoNXG/IjFyMu3csKwMb0OAHb4mPv39nYyMR3j+vk08fHMNdtkbHVexjOI6o7U+MPnnfuAYIMdaiVlTSrHNU83JzgHeONE55/vz+oOsXlRMeYG0jSeS2+XA3znA3716jA9dNY9fPuTmhjQbkZUoM6pRK6WqgHXAnst8bZtSap9Sal8gYN4QTJEcPnbdQhYV58x5WvnAaIgDrTJt3Ay3rl7IinkF/M3tq9h+94a0HJGVKDEnaqVUAfAz4GGt9Qd2umutt2uta7XWtU6nbJESV5Zpt3Fv3TLeaj7PoVM9s76f3Y1dhCJaprmYYElZHv/5zRv54uYq+RDXYDElaqVUJhNJ+lmt9UvGhiTSxV0bl1KYk8Hjc1hVe/0B8rLsrK8siWNkQlhLLLs+FPAEcExr/U/GhyTSRUF2Bp+/oZJfHjlDW9fs2sp9/iCbqsvJzpB9uiJ1xbKi3grcDXxEKXVo8tdtBscl0sQ9W6uw2xQ76me+qj51fojmoLSNi9Q37dRIrXU9IAUoYYj5RTncvnYxL+w7xcM311A2gw+kont4pT4tUp10JgrTbfNUMzIe4Ue7Z9ZW7vMHWFScw3KnzNcTqU0StTBdzfxCPnyVk2febGFkPLa28lA4Im3jIm1IohaWsM2znK7BMX52oD2m27/d0UvfSEjGbom0IIlaWMKm6jKuXVzMDl8z4Rjayn0NQZSCrcslUYvUJ4laWEK0rbw5OMh/Hjs37e19/gDXLS6WbjiRFiRRC8u4dfUCKkpzp52r2DcyzsFTPbLbQ6QNSdTCMjLsNr5at4z9rd3sbz0/5e12NXYRjmiZ5iLShiRqYSl3Xr+E4txMHvv91Ktqnz9AfpaddUulbVykB0nUwlLysjK4e1Mlvzl2jqbAwGVv4/MH2bzcQaZdfnxFepCfdGE5X9pSRabdxo765g98rbVrkNauITyyLU+kEUnUwnKchdl8Zv1iXtzfTnBg9D1f80rbuEhDkqiFJX3VXc14OMIP32x5z9/7GgJUlOZSVZ5nTmBCmEAStbCk5c4Cbr5mPj/c3crQWAiA8XCEXY1d0jYu0o4kamFZ2zzV9AyN89N9E23lh0/10D8awiPHmoo0I4laWFZtZSnrlpawo76JcETj9QexKdgibeMizUiiFpallOJrnmpOnR/m9SNn8fkDrFlSQnFeptmhCZFQsYzielIp1amUOpKIgIS41B+sXEBVeR6P/tbPYWkbF2kqlhX108AtBschxGXZbYqvuKs5ca6fiEbq0yItTZuotdZeYOqDF4Qw2B0bKijLz6IwO4M1S6RtXKSfaWcmxkoptQ3YBrB06dJ43a0Q5GTa+ftPX0vP8Li0jYu0FLdErbXeDmwHqK2tnf7kdyFm4KOrFpgdghCmkeWJEEJYnCRqIYSwuFi25z0P7AKuUkq1K6W+YnxYQgghoqatUWutP5eIQIQQQlyelD6EEMLiJFELIYTFSaIWQgiLk0QthBAWp7SOf2+KUioAtMb9jhPLAQTNDsIi5Ll4L3k+3kuej4vm8lxUaq0ve+qYIYk6FSil9mmta82OwwrkuXgveT7eS56Pi4x6LqT0IYQQFieJWgghLE4S9dS2mx2Ahchz8V7yfLyXPB8XGfJcSI1aCCEsTlbUQghhcZKohRDC4iRRX0IptUQp9YZS6phS6l2l1ENmx2Q2pZRdKXVQKfWK2bGYTSlVopR6USl1fPJnZLPZMZlJKfWnk6+TI0qp55VSOWbHlEiXG/ytlCpTSv1GKeWf/L00Ho8lifq9QsC3tNbXAJuA+5VSK02OyWwPAcfMDsIiHgFe11pfDawhjZ8XpdRi4EGgVmu9GrADd5kbVcI9zQcHf/858FuttQv47eR/z5kk6ktorc9orQ9M/rmfiRfiYnOjMo9SqgL4GLDD7FjMppQqAjzAEwBa6zGtdY+5UZkuA8hVSmUAecBpk+NJqCkGf98OPDP552eAT8XjsSRRT0EpVQWsA/aYG4mp/hn4MyBidiAWUA0EgKcmS0E7lFL5ZgdlFq11B/CPQBtwBujVWv/a3KgsYb7W+gxMLPyAefG4U0nUl6GUKgB+Bjyste4zOx4zKKU+DnRqrfebHYtFZADrge9rrdcBg8TpsjYZTdZebweWAYuAfKXUF8yNKnVJon4fpVQmE0n6Wa31S2bHY6KtwCeVUi3Aj4GPKKV+ZG5IpmoH2rXW0SusF5lI3OnqZqBZax3QWo8DLwFbTI7JCs4ppRYCTP7eGY87lUR9CaWUYqIGeUxr/U9mx2MmrfW3tdYVWusqJj4k+p3WOm1XTFrrs8AppdRVk391E3DUxJDM1gZsUkrlTb5ubiKNP1y9xH8AX5r885eAf4/HnU47MzHNbAXuBt5RSh2a/Lu/0Fq/ZmJMwjoeAJ5VSmUBTcA9JsdjGq31HqXUi8ABJnZLHSTNWsknB39/CHAopdqB/wX8PfDC5BDwNuCOuDyWtJALIYS1SelDCCEsThK1EEJYnCRqIYSwOEnUQghhcZKohRDC4iRRCyGExUmiFkIIi/v/IUdYqCRPbH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data:image/png;base64,iVBORw0KGgoAAAANSUhEUgAAAWoAAAD4CAYAAADFAawfAAAABHNCSVQICAgIfAhkiAAAAAlwSFlzAAALEgAACxIB0t1+/AAAADh0RVh0U29mdHdhcmUAbWF0cGxvdGxpYiB2ZXJzaW9uMy4yLjIsIGh0dHA6Ly9tYXRwbG90bGliLm9yZy+WH4yJAAAgAElEQVR4nO3deXjb5ZXo8e8red8XKasTO05kIAlkMyGLJdrC9AJd6LSFodPSFlrSzqUs095n7nTmjzvbvc/c6dx5BtqZlhC2ToGWUuhMgdJ2WqaSQxKyQ8hixWvsLJYc77uk9/5hKwkQx7Ktn34/SefzPHkSYkU6yNbR+zt6z3uU1hohhBDWZTM7ACGEEFcmiVoIISxOErUQQlicJGohhLA4SdRCCGFxGUbcqcPh0FVVVUbctRBCpKT9+/cHtdbOy33NkERdVVXFvn37jLhrIYRISUqp1qm+JqUPIYSwOEnUQghhcZKohRDC4iRRCyGExUmiFkIIi4spUSulHlJKHVFKvauUetjooIQQQlw0baJWSq0G7gM2AmuAjyulXEYHJoQQYkIsK+prgN1a6yGtdQj4PfCHxoYlOvtGeGHfKSIROYZWiHQXS8PLEeB/K6XKgWHgNuAD3SxKqW3ANoClS5fGM8a088aJTv7HC4fpGhxjflEON9ZctllJCJEmpl1Ra62PAf8X+A3wOnAYCF3mdtu11rVa61qnUxLLbIyFIvzdK0e556m9OAuzybLbqPcHzA5LCGGymD5M1Fo/obVer7X2AOcBv7FhpZ+W4CCf+f6b7Khv5u5Nlfz8/q1cv6wUnz9odmhCCJPFuutj3uTvS4FPA88bGVS6eflgOx971Efb+SF+8IUN/O2nVpOTacftcnL8bD/n+kbMDlEIYaJY91H/TCl1FPgFcL/WutvAmNLG4GiIb75wiD/9yWFWLiritYfc3LJ6wYWvu10OAFlVC5HmYjo9T2vtNjqQdHOko5cHnj9Ia9cgD97k4sGPrCDD/t73zWsWFOEoyMLnD/DZDRUmRSqEMJshx5yKqWmteWpnC3//y+OU5Wfx3H2b2FRdftnb2myKuhUOfP4gkYjGZlMJjlYIYQXSQp5AXQOjfOWZffzNK0fx1Dh47SH3lEk6yu1y0jU4xtEzfQmKUghhNbKiTpA3G4M8/OND9AyN81efWMmXtlSh1PQr5Evr1KsXFxsdphDCgmRFbbBQOML/+/UJPr9jDwU5Gbx8/xa+vHVZTEkaYF5RDlcvKMQn+6mFSFuyojZQe/cQD//4EPtau7ljQwV/ffsq8rJm/pR7apw8vbOFobHQrP69ECK5yYraIK8fOcNtj/g4frafR+5ay3fuWDPrJOt2ORgLR9jTfD7OUQohkoEsz+JsZDzM375ylGf3tLGmophHP7eOyvL8Od3n9VVlZGfY8DUE+fBV8+IUqRAiWUiijqOGc/088NxBTpzr52uear710avIypj7RUtOpp2Ny8qkTi1EmpLSRxxorXluTxuf/F49XYOjPHPvRr592zVxSdJRHpcTf+cAZ3qH43afQojkIIl6jnqHx/nGcwf5i5ff4fqqMl57yG3IsaTumslteg3STi5EupHSxxzsb+3mwecPcq5vhD+/9Wq2uasN6x68an4hzsJsvP4Ad16/xJDHEEJYkyTqWQhHND/4fSP/9JsGFpXk8NOvb2bd0lJDH1Mphdvl4HfHOwlHNHZpJxcibUjpY4bO9Y3wxSf38J1fneDW1Qt49UG34Uk6yuNy0jM0zrunexPyeEIIa5AV9Qy8cbyTb/30MMNjYf7hM9dxR21FzB2G8bB1xcV28usqShL2uEIIc8mKOgajoYm90fc8vZd5hdn84oGt3Hn9koQmaQBnYTYrFxbhbZBtekKkE1lRT6M5OMgDzx/gSEcfX9pcybdvu4acTLtp8XhqnDxR38TAaIiCbPn2CZEOYh3F9adKqXeVUkeUUs8rpXKMDswKXj7Yzscf9dHePcz2uzfw17evNjVJA3hcDsbDmj1NXabGIYRInGkTtVJqMfAgUKu1Xg3YgbuMDsxMA5eMyFq1qJjXHnTz0VULpv+HCbChqpScTJuM5xIijcR67ZwB5CqlxoE84LRxIZmrb2ScT/3LTlqCgzx8s4tvfPiDI7LMlJ1hZ1N1OV5pJxfCUv71v06yq7GLp758fdxzxrT3prXuAP4RaAPOAL1a61+//3ZKqW1KqX1KqX2BQPImkWd3t9EUGOSpezby8M01lkrSUW6Xk6bAIO3dQ2aHIoSY9NtjnfSPhAzJGbGUPkqB24FlwCIgXyn1hfffTmu9XWtdq7WudTrj30KdCKOhME/tbMbtchjSBh4vnsmpL/VS/hDCEnqHxzl0qufCazPeYkn9NwPNWuuA1noceAnYYkg0Jvv3Q6fp7B9lm6fa7FCuaMW8AhYU5Uj5QwiL2NUYJBzRuA1a4MWSqNuATUqpPDWxcfgm4Jgh0ZgoEtE87m3imoVF1K0w5l0xXqLt5PX+iR8OIYS5vP4gBdkZrF1iTCNaLDXqPcCLwAHgncl/s92QaEz0+4YA/s4Btnlin2doJneNk76REG+395gdihBpTWuNtyHA5uXlZBr0mVZM96q1/l9a66u11qu11ndrrUcNicZEj3kbWVScw8evW2R2KDGpW+FAKWSbnhAma+0aor172LD6NEgLOQBvt/ewu+k899YtM+wdMd7K8rNYvahYpr4IYbLoa9DtMm4DQnJkJYM95m2iMDuDP0qyc57dLgcH2nroHxk3OxQh0pbXH2RJWS6V5XmGPUbaJ+q2riF++c4Z/njTUgpzMs0OZ0bcLifhiGZXo7STC2GG8XCEXY1duF1OQz/bSvtE/eTOZuw2xb1bl5kdyoxtqCwlL8sudWohTHLoVA8DoyFD69OQ5om6e3CMn+w9xe1rFzO/KPnOmcrKsLG5ulzq1EKYxNcQwG5TbF4uidowP9rdyvB42PINLlfidjlo6RqirUvayYVINK8/yNolJRTnGls2TdtEPTIe5pldLXzoKic18wvNDmfWop1QvpOyqhYikXqGxni7vQe3wWUPSONE/dKBDoIDY0m9mgaoduSzuCQXX4PUqYVIpJ0nu4hoY7flRaVloo5ENDt8TVy7uJjN1eVmhzMn0XbynY1BQuGI2eEIkTZ8/gCFORmsqSg2/LHSMlH/57FzNAUH2eapTop28em4XU76R0IclnZyIRJCa43PH2TrckdCjkJOy0S93dtERWkut662xtSWudq6ohylwCvlDyESoik4SEfPMO6axBzglnaJen9rN/tau/lK3TJLDgWYjZK8LK6rKJFtekIkiK9h4rXmSUB9GtIwUW/3NlKcm8mdtcnVLj4dj8vBoVM99A5LO7kQRvP5g1SV57GkzLi28UulVaJuDg7y66PnuHtTJfnZsY6LTA5ul5OInjjAXAhhnLFQhF1NXQnZ7RGVVol6h6+JTJuNL22pMjuUuFu3tIT8LDteaScXwlAH2roZGgsnZP90VNok6uDAKC/ub+fT6xfjLMw2O5y4y7Tb2LzcgbchgNYy9UUIo/j80bbxxG3tjWW47VVKqUOX/OpTSj2ciODi6Ye7WhkNRfiqO7kbXK7EU+OgvXuYVmknF8IwPn+Q9UtLEnraZiyjuE5orddqrdcCG4Ah4GXDI4uj4bEw/7arhZuvmc+KeQVmh2OY6CfQsvsj9cmsTHOcHxzjnY7ehNanYealj5uARq11qxHBGOXF/afoHhrnazem7moaoLI8jyVluVKnTmFaa55/q41r/+pX/Gx/u9nhpJ2dJ4NoDR6Dpo1PZaaJ+i7g+ct9QSm1TSm1Tym1LxCwzoouHNHsqG9m3dISaitLzQ7HUBPt5E52NXYxLu3kKad3eJxvPHeQb7/0DkNjYV55+7TZIaUdnz9AcW4m1y42vm38UjEnaqVUFvBJ4KeX+7rWervWulZrXet0Jvbd5kp+9e5ZWruG2OZOjXbx6XhcDgZGQxw6Je3kqeRAWzcfe9TH6++e5c9uuYq7N1Wyu+k8o6Gw2aGljYlp40HqVjiw2xKbS2ayor4VOKC1PmdUMPGmteYxbxNV5Xl8dFVqtItPZ/NyBzYF3gbrXNWI2YtENP/6Xye54we7APjp1zfz3z+0ghtrnAyPh9nf2m1yhOnjZOcAZ/tGErotL2omifpzTFH2sKq9Ld0cPtXDV9zVCX8HNEtxbiZrl5RInToFdPaNcPeTe/iH109wy+oFvPqgm/VLJ8p3m5aXk2FTMoYtgaKvqTqrJmqlVB7wB8BLxoYTX9u9jZTlZ3HHhgqzQ0kot8vJ2+099AyNmR2KmKU3TnRy6yM+9rd28/efvpbvfW7de6aIFGRnsL6yVHb4JJDPH6DamU9FaWLaxi8VU6LWWg9prcu11r1GBxQvJzv7+c9jnXxxcyU5mXazw0koT40DrScONhfJZSwU4e9eOco9T+3FWZjNL75Rx10bl1728xWPy8GRjj66BkZNiDS9jIbC7G7qStghTO+Xsp2Jj3ubyc6wcfemSrNDSbg1FSUUZmfIaivJtAQH+ewP3mRHfTN3b6rk5/dvxXWFMXHRvbz1J6X8YbT9Ld2MjEdMqU8DpNbJRJM6+0Z4+WAHd15fQXlB6rWLTyfDbmPLinJ8/iBa67TY7ZLsfn6wg798+R0y7DZ+8IUN3BLDWemrFxdTkpeJtyHI7WsXJyDK9OX1B8m0KzaZNBEqJVfUz+xqYTwS4at1qd3gciVul5OOnmGagoNmhyKuYHA0xLdeOMzDPznEykVFvPaQO6YkDWC3KbaucODzy/kuRvP5A6xfWmraqZspl6gHR0P8aHcbt6xaQJUj3+xwTHOhnVy26VnWkY5ePvHdel4+2M6DN7l4/r5NLC7JndF9eFwOOvtHaTg3YFCUIjgwyrun+xLejXiplEvUP9l7it7hce5L8unic7W0PI/K8jzZvmVBWmuerG/m0//6JkNjYZ67bxPf/IOaWU0ccsv5LobbOfkZgFn1aUixRB0KR3iivpnrq0ov7DdNZx6Xk11NXYyFpJ3cKs4PjvHVZ/bxN68cxVPj4LWH3HOqey4qyWXFvALZN28gb0OQ0rxMVi1KbNv4pVIqUb/6zhk6eobZ5lludiiW4HY5GBoLc6BNutes4M3GILc+4sXnD/JXn1jJ41+spSw/a87363Y52NPUxci4tJPH28S08QBbTWgbv1TKJGqtNY/7mljuzOemq+eZHY4lbF5ejt2m5LLYZKFwhP/36xN8fsce8rMzePn+LXx567K47cbxuJyMhiLsa5E35Hg7ca6fzv5RU+vTkEKJeldjF0c6+rjPXY0tTdrFp1OYk8n6pSV4G+Sy2CwdPcPctX033/3dST67voJffKMu7pfQN1SXkWmXN2Qj+BrMr09DCiXqx7xNOAqy+dQ62U96KbfLyZHTvdK9ZoLXj5zh1n/2cvxsP4/ctZbv3LHGkO1deVkZ1FaWSZ3aAF5/ANe8AhYWz2w3TrylRKI+fraP3zcE+PKW9GsXn47bNdlO3ijt5IkyMh7mL19+h6//6ABVjnxefbDO8IYUd42DY2f66OwfMfRx0snIeJi3ms8nfJrL5aREot7ubSIvy84X0rBdfDrXVZRQlJMh+6kTpOFcP7d/byfP7mnja55qXvz6FirLjd/PH903v1PayeNmb8t5RkMR3DXmlj0gBRL1md5h/uPQae6sXUJJ3tw/QU81dpuizuW40E4ujKG15rk9bXzye/V0DY7yzL0b+fZt15CVkZiX2MqFRZTlZ12oqYq58/mDZNlt3LCszOxQkj9RP72zhYjWfKVumdmhWJbb5eRs3wgnO6V7zQjREVl/8fI71FaW8dpDbm5M9Ew9m6JuhQOvP0hEBt/GhbchQG1VKXlZ5h+JlNSJun9knOf2tHHbtQtZUpb4M2KTRd2KiUs3+bAp/va3dnPbIz5+9e5Z/uctV/PDezcyrzDHlFjcLgfBgVGOn+035fFTSWffCMfP9luiPg2xDw4oUUq9qJQ6rpQ6ppTabHRgsXj+rTb6R0N8TRpcrmhJWR7VjnzZvhVH4YjmX944yZ2P7UKpiRFZf/Kh5aZuDZV28vipt0Db+KViXVE/Aryutb4aWAMcMy6k2IyFIjxZ38Lm6nKurTCvtTNZuF0Odjd1yTDUOOjsG+GLT+7hO786wa2rF/DaQ27WWeDIggXFOdTML5DzXeLA5w9Snp/FyoVFZocCxJColVJFgAd4AkBrPaa1Nn3E9Stvn+Zs3wjbbkzvw5di5XY5GRmPsF+61+ak3h+8MCLr/37mWr77uXUU5WRO/w8TxO1y8lbLeYbH5A15tiIRjc8fpM7lsEzzXCwr6mogADyllDqolNqhlPrAfiOl1Dal1D6l1L5AwNhLL601271N1Mwv4EMmt3Ymi83Ly8m0K6lTz0E4onnwxwcpzc/ilQfq+KPrLz8iy0yeGidjoQhvtZw3O5SkdfxsP8GBUcvUpyG2RJ0BrAe+r7VeBwwCf/7+G2mtt2uta7XWtU6nsf+DXn+Q42f7uc9dbbkXilXlZ2ewfqkMQ52LIx29nB8c44GPrGDFvKlHZJlpY1UZWRk22Tc/B9HXiFXq0xBbom4H2rXWeyb/+0UmErdptnsbmV+ULeOHZshT4+Td030E+qWdfDaiL+CtK6zzAn6/3Cw7G6vKpE49B15/gKvmFzK/yJzdO5czbaLWWp8FTimlrpr8q5uAo4ZGdQVHOnrZebKLe7YuS1gzQaqIrhCke212vP4gqxYV4bD4HE63y8GJc/2c65N28pkaHguzt7kbjwW6ES8Va6Z7AHhWKfU2sBb4P8aFdGWP+5ooyM7gj29YalYISWvVomJK8zLxSvljxgZGQxxo7bZU3XIqF7fpyRvyTO1p7mIsHLHc9zmmRK21PjRZf75Oa/0prbUpWwfau4d45e0z3HX9Ekt90p4sLg5DlXbymdrd2EUoovFYqG45lasXFOIoyJbPI2bB5w+SlWFjowXaxi+VVLWDJ+tbUMC90i4+ax6Xk0D/KCfOSffaTPj8AXIz7WyoMn+/9HRsNoXb5aBe2slnzOcPcMOyMsudwpk0ibp3aJwf723jE2sWsWiGk5rFRXWTK0I5vGdmfP4gm6rLyM6w1gt4Km6Xg67BMY6e6TM7lKRxtneEhnMDltrtEZU0ifrZt1oZGgtzn1saXObi4jBUuSyO1anzQzQFBy1Xt7yS6PkuUqeO3cVtedb7PidFoh4NhXlqZwtul4OVi6zR0pnM3C4HbzWfl2GoMYqe+2C1nQBXMq8oh6sXFOKV/dQx8/mDOAqyuXqB9fbIJ0Wi/veDpwn0j7LNI6vpeIgOQ90r3Wsx8fkDLCzOYbmzwOxQZsRT42Rf63mGxkJmh2J5kYim/mQQj8thySY6yyfqSESz3dfEyoVFFy7nxNxcHIYql8XTCUc09f4gbou+gK/E7XIwHtbsaZI35OkcPdPH+cExS0xzuRzLJ+o3TnRysnOAbR5pF4+XC8NQ5bJ4Wm+399A3ErJk3XI611eVkZ1hk88jYuC1eNep5RP1dm8Ti4pz+Nh1C80OJaV4apwcP9tPp3SvXZHPH0Qp676AryQn084N1eVy5RQDX0OQaxYWmTb0YTqWTtSHT/Wwp/k899YtI9Nu6VCTTnQLUr20k1+Rzx/g2sXFlOUn5zxOj8vByc4BTvcMmx2KZQ2OhtjXet7SzUyWzn7bvU0U5mRw10ZpF4+3lQuLKM/PkvLHFfSNjHOgrceS+2pjFS3Z1Muqekp7mrsYD2tLl7csm6jbuob45ZEzfP6GSgqyzR8umWpsk9PJ609K99pUdjV2EY5Y+wU8nZr5BcwrzJY69RV4G4LkZNqotXDXqWUT9RP1Tdhtinu2VpkdSspyu5wEB8Y4dla61y7H5w+Ql2VnvQXGbM2WUgq3y0n9ySBheUO+rIm28XLLtY1fypKJuntwjBf2tfOptYstdSZsqole0suHTZfn8wfZXF2e9Mfpemoc9AyN8+7pXrNDsZyOnmEaA4OWL29Z8ifw33a3Mjwe5j5pcDHU/KIcrppfKKesXUZr1yCtXUOWfwHHYqu0k0+pfvJn32PxkX6WS9Qj42GeebOFD1/lpGa+9Vo5U43b5WBvc7cMQ32faFKz+gs4Fo6CbFYtKpIPji/D6w8yvygb1zxrd51aLlH/7EA7XYNjbPMsNzuUtOCucTIWjrCnucvsUCzF5w+wuCSXZY4PzHFOSm6XkwNt3QyMSjt5VDii2XkyiNvltHwzXUyJWinVopR6Ryl1SCm1z6hgIhHNDl8z11UUs6naWgd3p6oLw1DlsviCUDjCmye78NQkX9v4VDyT7eS7G+UNOepIRy89Q+NJUd6ayYr6w1rrtVrrWqOC+c2xczQHB2W6eAJdHIYql8VRh9t76B9NzrbxqWyoKiUn0ybf50tEn4tkOEPIUqWP7d4mKkpzuXX1ArNDSStul4OGcwOc7ZV2cpjYV2tTsGV5udmhxE12hp1N0k7+Hl5/kNWLiyi3+LBiiD1Ra+DXSqn9Sqltl7uBUmqbUmqfUmpfIDDzd+3+kXEAvlq3jAxpF0+oi8NQZbUFE8/DdRUllOQlZ9v4VNwuJ03BQU6dHzI7FNMl07BiiD1Rb9VarwduBe5XSnnefwOt9fbJAbi1TufM/+cLczL52Z9s4Yubq2b8b8XcXLMwOgxVVlu9w+McOtVj6XMfZuvGGjnfJSo6rDgZ6tMQ+xTy05O/dwIvAxsNC8gmtelEU0rhkXZyAHY1Bonoid0wqWa5s4CFxTly5cTEsaa5mXY2VCZH1+m0iVopla+UKoz+GfgocMTowERiuWscnB8c493T6d1O7vUHKcjOYO2SErNDibuJdvKJ6eTp3k6ebMOKY1lRzwfqlVKHgbeAV7XWrxsblki0aPdaOh/eo7XG2xBg8/LylD1W1+1y0jcS4u32HrNDMc2p80M0J9mw4ml/GrXWTVrrNZO/Vmmt/3ciAhOJNa8wh2sWFqX1ZXFL1xDt3cMpWZ+O2rrCgVLp3U6ejF2nqblsELPicTnY39rNYJp2r0XfpJJppTVTZflZXLu4OK3fkH3+AIuKc1juTJ6uU0nU4gK3yzkxDDVN28m9DUGWlOVSWZ5ndiiGcrscHGjrubAlNp2EwpGkaRu/lCRqcUFtVenEMNSG9LssHg9H2NUYxJNkL+DZcLuchCOaXWnYTv52R+/EsGKLThufiiRqccHFYajpd1l8sK2HwbFwSpc9otYvLSUvy56WdWpfw+Sw4uWSqEUS87gcNAYG6UizYag+fwC7TbE5hdrGp5KVYWNzdXla7vDx+QNct7iY0iQbViyJWrzHxWGo6fUi9vqDrF1SQnFuptmhJITb5aC1a4jWrkGzQ0mYvpFxDp7qScqrJknU4j0uDkNNn8vinqEx3m5P7mnjMxXtvEyn8sfFYcXJ932WRC3eIzoMdWcaDUPdebILrVN7W977VTvyWVySm1afR/j8AfKz7KxLwmHFkqjFB0SHob7TkR7DUH3+AIU5GaypKDY7lISJtpO/ebKLUDhidjgJ4fMH2bw8OYcVJ1/EwnDRg9R9aTBjT2uNzx9k63JH2h2v66lx0j8a4nAatJNfHFacnFdN6fWTKWJSXpDN6sVFaVG/bApO7HBJtn218bBleTk2RVrsm49+5pKM9WmQRC2mEB2Gmurda9GrBk+SrrTmoiQvi+sqStKiTu1rSO5hxZKoxWW5XQ5CEc3upvNmh2Iorz9IVXkeS8pSu218Kh6Xg0OneugdTt035Imu0+QeViyJWlzWhspScjPtKb3aGg2F2dXYlbR1y3hw1ziJ6ImBCanq8KmJYcXJfNUkiVpc1sQw1LKUrlMfaO1heDyctHXLeFi7pISC7IyU3jfv9UeHFSfv91kStZiS2+WkOYWHofr8ATLSpG18Kpl2G5uXl+NtCKB1au6b9/kDrFlSQnFe8nadxpyolVJ2pdRBpdQrRgYkrMMzuRMiVVfVPn+Q9UtLKcxJ3hdwPHhcDtq7h2ntSr035N6hcQ4nadv4pWayon4IOGZUIMJ6UnkYatfAKEdO96Z12SMqmsRS8ZCmNyeHFSf71J6YErVSqgL4GLDD2HCElVwYhnoyyMh42Oxw4mpn42TbeBKNYzJKZXkeS8pyU3I/tdcfpDA7gzVJPqw41hX1PwN/BkzZa6qU2qaU2qeU2hcIpN47c7r61LrF9I+EeOlAh9mhxJWvIUBxbibXLk6ftvGpRM932dUYZDyF2slTaVjxtNErpT4OdGqt91/pdlrr7VrrWq11rdMpq5RUsbm6nNWLi9jhayKSIoc0RdvG61Y4sNuSc19tvHlcDgbHwhxsS5128pauocmu0+TPR7G8zWwFPqmUagF+DHxEKfUjQ6MSlqGUYptnOU3BQX5z7JzZ4cTFyc4BzvaNSH36EpuXT7xppdLnEd4LXafJ/32eNlFrrb+tta7QWlcBdwG/01p/wfDIhGXctnoBFaW5PO5tMjuUuIjuGa5LgRdwvBTnZrJ2SUlK7af2+QMsLcujsjw528YvldyFG5EQGXYbX6lbxr7Wbva3dpsdzpz5/AGqnflUlKZn2/hU3C4Hb7f30DM0ZnYoczYWikx2nabGm/GMErXW+r+01h83KhhhXXfWLqE4N5Pt3kazQ5mT0VCY3U1dSd1ObBS3y4nWE4MUkt3Btu6UGlYsK2oRk/zsDL6waSm/PnqOpsCA2eHM2v6WbkbGIymz0oqnNRXFFOZkpESd2ucPYrcptqxIja5TSdQiZl/aUkWmzcaO+mazQ5k1rz9Ipl2xqTo1XsDxlGG3sXW5A58/mPTt5D5/gHVLSihKka5TSdQiZvMKc/j0+sX8bH87wYFRs8OZFW9DgPVLS8nPzjA7FEty1zjo6BmmKZi808m7B8d4u6M3ZcoeIIlazNBX3dWMhiL8cFer2aHMWKB/lKNn+vCkwL5ao0Rr98k8hm1nY3Cy6zR1yluSqMWMrJhXwM3XzOffdrUwPJZcbeU7T05sPZMPEqe2pCyPqvK8pD6Iy9cQpCgng+tSqOtUErWYsW2earqHxvnp/lNmhzIjXn+A0rxMVi0qMjsUS3O7nOxq6mIslHzt5BNdpwG2rkitYcWp838iEub6qlLWLilhh2H5DlgAABAXSURBVK+ZcJK0lV9oG3c5sUnb+BW5XQ6GxsJJuWe+MTDI6d6RlKpPgyRqMQtKKb7mqabt/BC/eves2eHE5MS5fgL9o7ItLwabl5cnbTt5NOZU+z5Lohaz8tFVC6gsz+Mxb1NSbOXyTR7hmWovYCMU5mSyfmlJUtapff4gyxz5KTesWBK1mBW7TfHVumUcPtXDW83Wn1Tu9QdwzStgYXGu2aEkBbfLyZHTvXQl0TbMi8OKU+/NWBK1mLXPblhCWX4W2y1+WNPIeJi3ms+nXN3SSJ6ayXbyxuRpJ9/f2j05rDj1vs+SqMWs5WbZuXtTJb893snJzn6zw5nS3pbzjIYiKbWv1mjXLi6mODczqfZT+/xBMmyKTdVlZocSd5KoxZx8cXMl2Rk2Hvdat63c5w+SZbdxw7LUewEbxW5T1K1IrnZynz+QssOKJVGLOSkvyOaO2gpePthBZ9+I2eFclrchQG1VKXlZ0jY+E26Xg7N9I5zstP4hXF0Doxzp6EvJ+jRIohZx8JW6asYjEZ5+s8XsUD6gs2+E42f7U7JuabToYIVkGCZQP9l1mgpjty4nlpmJOUqpt5RSh5VS7yql/joRgYnkscyRz39buYAf7W5lYDRkdjjvceEFnKIrLSNVlOZR7cxPiv3UPn+QkrzUHVYcy4p6FPiI1noNsBa4RSm1ydiwRLLZdmM1fSMhXthrrbZyb0MAR0EWKxdK2/hseFxOdjd1MRqy7rkul7aNp+qw4lhmJmqtdbRIlTn5Kzk+XRAJs35pKddXlfJEfTOhsDXOiIhENPUnJ6aNS9v47LhdDkbGI+xvsW47ub9zgHN9oykxxHYqMdWolVJ2pdQhoBP4jdZ6z2Vus00ptU8ptS8QsP6lkoi/bZ7ldPQM8+o7Z8wOBYBjZ/sIDoxJfXoONlWXk2lXlq1TNwcH+eYLh7DbVEp/n2NK1FrrsNZ6LVABbFRKrb7MbbZrrWu11rVOZ+o+YWJqN109j2pnPtst0lYebYGW+vTs5WdnsH5pKV4L7qd+6UA7H3/Ux6nzw3z/8+tZVJK6XaczHW7bA/wXcIsh0YikZrMp7nNX8+7pPnZZoKPN5w9w9YJC5hXlmB1KUvPUODl6po9AvzXayQdGQ3zzJ4f45guHWbWomF8+5OajqxaYHZahYtn14VRKlUz+ORe4GThudGAiOf3husU4CrJ5zOS28uGxMHubu2U1HQfR5zA6eMFMRzp6+cR36/n5oQ4eusnFc/fdkNIr6ahYVtQLgTeUUm8De5moUb9ibFgiWeVk2vnylkp+3xDg+Nk+0+LY09zFWDiS0nXLRFm1qJjSvEy8Jm7T01rzRH0zf/ivOxkeC/PcfZv40z+oSanhAFcSy66Pt7XW67TW12mtV2ut/yYRgYnk9YVNleRm2k09rMnnD5KVYWOjtI3Pmd2mqHM5TWsn7xoY5d6n9/K3rxzlxhonv3zInXZT5NPj7UgkVEleFn90/RL+49BpzvQOmxKDzx/ghmVl5GTaTXn8VON2OQj0j3LiXGIP33qzMcitj/jYebKLv/rESh7/Yi2l+VkJjcEKJFELQ3ylbhkRrXl6Z0vCH/ts7wgN5wakPh1H0ecyOoDBaKFwhH/81Qk+v2MPBTkZvHz/Fr68dRlKped+eEnUwhBLyvK47dqFPLenjf6R8YQ+9sVxTFKfjpeFxbm45hUkpE7d3j3EH23fzffeOMkdGyp45YE6Vi1KzdbwWEmiFobZ5qmmfzTE82+1JfRxff4gjoJsrl5QmNDHTXVul5O3ms8zMm5cO/kv3znDbY/4OHG2n0fuWss/fHaNnHqIJGphoOsqSthUXcaT9S2MhRLTVh5tG/e4HGl7mWwUd42D0VCEvS3xH702Mh7mL15+hz959gDLHPm8+mAdt69dHPfHSVaSqIWhvuZZztm+EX5x+HRCHu/omT7OD47hSdHjLs10w7Iysuy2uA+9bTjXzye/V89ze9r4mqean359C5Xl+XF9jGQniVoY6kNXOamZX8DjvsS0lf9+stV56wr5IDHe8rIyqK2KXzu51ppn97Tyie/Wc35wjGfu3ci3b7uGrAxJS+8nz4gwlFITbeXHz/Yn5GAfnz/AyoVFOAuzDX+sdOR2OTl+tn/O03x6h8a5/7kD/OXLR9i4rIzXHnJzo1wFTUkStTDc7WsXM78om+3eRkMfZ3A0xP7Wbhlia6AL2/Tm8Ka7v/U8tz3q49fvnuPPb72aZ+7ZyLxCOY/lSiRRC8NlZdj48pZl7DzZxZGOXsMeZ09zF+NhjUe25Rlm5cIiyvOzZjX1JRzR/MsbJ7nzsd3YbPDTr2/m6zcul7PCYyCJWiTEH9+wlPwsY9vKvQ1BcjJtbKgsNewx0p3NpqhzOag/GSQSif0zh3N9I9z9xB6+86sT3HbtQl590M26pfJ9ipUkapEQxbmZfG7jUl595wzt3UOGPMZE23i5tI0bzO1yEhwY41iMh2797vg5bn3Ex8G2Hv7hM9fx6F1rKcrJNDjK1CKJWiTMvXXLUMCT9S1xv++OnmEaA4PSNp4Anhjr1KOhMH/7ylHufXof8wqz+cUDW7nz+iWyv30WJFGLhFlUkssn1izix3vb6B2Kb1t5/WTNVPZPG29eUQ5XLyi8Yp26OTjIZ77/Jk/UN/OlzZX8/P6trJgnnaKzJYlaJNR97mqGxsL8aE9rXO/X6w8yvygb17yCuN6vuDy3y8He5m6Gxz7YTh4dkdXePcz2uzfw17evlnLUHEmiFgm1clERbpeDp99sYTQUnzMjwhHNzpNB3C6nXFYniNvlZCwcYU/zxZFr7xmRtbiY1x5M/RFZiRLLKK4lSqk3lFLHlFLvKqUeSkRgInVt81QT6B/l3w/Gp638SEcvPUPjUp9OoI3LysjKuNhO/k57Lx9/1MfPD3Xw8M0unr9vU1qMyEqUWFbUIeBbWutrgE3A/UqplcaGJVJZ3QoHKxcWsd3XNKMtXlPx+QMoNXG/IjFyMu3csKwMb0OAHb4mPv39nYyMR3j+vk08fHMNdtkbHVexjOI6o7U+MPnnfuAYIMdaiVlTSrHNU83JzgHeONE55/vz+oOsXlRMeYG0jSeS2+XA3znA3716jA9dNY9fPuTmhjQbkZUoM6pRK6WqgHXAnst8bZtSap9Sal8gYN4QTJEcPnbdQhYV58x5WvnAaIgDrTJt3Ay3rl7IinkF/M3tq9h+94a0HJGVKDEnaqVUAfAz4GGt9Qd2umutt2uta7XWtU6nbJESV5Zpt3Fv3TLeaj7PoVM9s76f3Y1dhCJaprmYYElZHv/5zRv54uYq+RDXYDElaqVUJhNJ+lmt9UvGhiTSxV0bl1KYk8Hjc1hVe/0B8rLsrK8siWNkQlhLLLs+FPAEcExr/U/GhyTSRUF2Bp+/oZJfHjlDW9fs2sp9/iCbqsvJzpB9uiJ1xbKi3grcDXxEKXVo8tdtBscl0sQ9W6uw2xQ76me+qj51fojmoLSNi9Q37dRIrXU9IAUoYYj5RTncvnYxL+w7xcM311A2gw+kont4pT4tUp10JgrTbfNUMzIe4Ue7Z9ZW7vMHWFScw3KnzNcTqU0StTBdzfxCPnyVk2febGFkPLa28lA4Im3jIm1IohaWsM2znK7BMX52oD2m27/d0UvfSEjGbom0IIlaWMKm6jKuXVzMDl8z4Rjayn0NQZSCrcslUYvUJ4laWEK0rbw5OMh/Hjs37e19/gDXLS6WbjiRFiRRC8u4dfUCKkpzp52r2DcyzsFTPbLbQ6QNSdTCMjLsNr5at4z9rd3sbz0/5e12NXYRjmiZ5iLShiRqYSl3Xr+E4txMHvv91Ktqnz9AfpaddUulbVykB0nUwlLysjK4e1Mlvzl2jqbAwGVv4/MH2bzcQaZdfnxFepCfdGE5X9pSRabdxo765g98rbVrkNauITyyLU+kEUnUwnKchdl8Zv1iXtzfTnBg9D1f80rbuEhDkqiFJX3VXc14OMIP32x5z9/7GgJUlOZSVZ5nTmBCmEAStbCk5c4Cbr5mPj/c3crQWAiA8XCEXY1d0jYu0o4kamFZ2zzV9AyN89N9E23lh0/10D8awiPHmoo0I4laWFZtZSnrlpawo76JcETj9QexKdgibeMizUiiFpallOJrnmpOnR/m9SNn8fkDrFlSQnFeptmhCZFQsYzielIp1amUOpKIgIS41B+sXEBVeR6P/tbPYWkbF2kqlhX108AtBschxGXZbYqvuKs5ca6fiEbq0yItTZuotdZeYOqDF4Qw2B0bKijLz6IwO4M1S6RtXKSfaWcmxkoptQ3YBrB06dJ43a0Q5GTa+ftPX0vP8Li0jYu0FLdErbXeDmwHqK2tnf7kdyFm4KOrFpgdghCmkeWJEEJYnCRqIYSwuFi25z0P7AKuUkq1K6W+YnxYQgghoqatUWutP5eIQIQQQlyelD6EEMLiJFELIYTFSaIWQgiLk0QthBAWp7SOf2+KUioAtMb9jhPLAQTNDsIi5Ll4L3k+3kuej4vm8lxUaq0ve+qYIYk6FSil9mmta82OwwrkuXgveT7eS56Pi4x6LqT0IYQQFieJWgghLE4S9dS2mx2Ahchz8V7yfLyXPB8XGfJcSI1aCCEsTlbUQghhcZKohRDC4iRRX0IptUQp9YZS6phS6l2l1ENmx2Q2pZRdKXVQKfWK2bGYTSlVopR6USl1fPJnZLPZMZlJKfWnk6+TI0qp55VSOWbHlEiXG/ytlCpTSv1GKeWf/L00Ho8lifq9QsC3tNbXAJuA+5VSK02OyWwPAcfMDsIiHgFe11pfDawhjZ8XpdRi4EGgVmu9GrADd5kbVcI9zQcHf/858FuttQv47eR/z5kk6ktorc9orQ9M/rmfiRfiYnOjMo9SqgL4GLDD7FjMppQqAjzAEwBa6zGtdY+5UZkuA8hVSmUAecBpk+NJqCkGf98OPDP552eAT8XjsSRRT0EpVQWsA/aYG4mp/hn4MyBidiAWUA0EgKcmS0E7lFL5ZgdlFq11B/CPQBtwBujVWv/a3KgsYb7W+gxMLPyAefG4U0nUl6GUKgB+Bjyste4zOx4zKKU+DnRqrfebHYtFZADrge9rrdcBg8TpsjYZTdZebweWAYuAfKXUF8yNKnVJon4fpVQmE0n6Wa31S2bHY6KtwCeVUi3Aj4GPKKV+ZG5IpmoH2rXW0SusF5lI3OnqZqBZax3QWo8DLwFbTI7JCs4ppRYCTP7eGY87lUR9CaWUYqIGeUxr/U9mx2MmrfW3tdYVWusqJj4k+p3WOm1XTFrrs8AppdRVk391E3DUxJDM1gZsUkrlTb5ubiKNP1y9xH8AX5r885eAf4/HnU47MzHNbAXuBt5RSh2a/Lu/0Fq/ZmJMwjoeAJ5VSmUBTcA9JsdjGq31HqXUi8ABJnZLHSTNWsknB39/CHAopdqB/wX8PfDC5BDwNuCOuDyWtJALIYS1SelDCCEsThK1EEJYnCRqIYSwOEnUQghhcZKohRDC4iRRCyGExUmiFkIIi/v/IUdYqCRPbH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8" name="AutoShape 2" descr="data:image/png;base64,iVBORw0KGgoAAAANSUhEUgAAAWoAAAD4CAYAAADFAawfAAAABHNCSVQICAgIfAhkiAAAAAlwSFlzAAALEgAACxIB0t1+/AAAADh0RVh0U29mdHdhcmUAbWF0cGxvdGxpYiB2ZXJzaW9uMy4yLjIsIGh0dHA6Ly9tYXRwbG90bGliLm9yZy+WH4yJAAAgAElEQVR4nOy9eXRc1Zm3++zSPE9Vnq2pXAbPA56lElhAPqYEmkBCwhQIGGiCIem1+ks6d63bneS79+tO+q6PIQGMIZAESCBAujEESJBBJU9YHvEslWTJs6pkzbOq9v3jqGwZayhJdarOkfazlpeMdWqfl6o679n7Pfv3/oSUEoVCoVAYF0ukA1AoFArF0KhErVAoFAZHJWqFQqEwOCpRKxQKhcFRiVqhUCgMTrQeg1qtVpmbm6vH0AqFQjEu2bVrl1dKaRvod7ok6tzcXMrLy/UYWqFQKMYlQoiawX6nSh8KhUJhcFSiVigUCoOjErVCoVAYHJWoFQqFwuCoRK1QKBQGJ6hELYR4UghxQAhxUAjxlN5BKRQKheIiwyZqIcR84GFgBbAIuEUI4dA7MIVCoVBoBDOjngNsl1K2Syl7gc+Bf9A3LEVdcydvlZ/A71dtaBUGxdcLu38Hbd5IRzLuCSZRHwCKhBBZQohE4CZg5lcPEkKsE0KUCyHKPR5PqOOcUGw+WseNT7v45z/vx1WpLgKFQTmyCf77CXi+AKpLIx3NuGbYRC2lPAz8O/A34CNgH9A7wHEbpJTLpJTLbLYBVZCKYeju9fOLTYd44Lc7saXEERtloaxC3fQUBsVdArEpEJcMr30DSn6hzbIVISeoh4lSypellEullEXAeaBC37AmHse9bXzz+a1sLKvm3lU5/OXxApbnZeCqUDNqhQGREtybIf9qWPc5LP4ulP4SXr0ZGmsjHd24I9hdH5P6fmYDtwNv6hnUROO9PSe5+RkXtefbeeGeq/j5bfOJj4nC6bBx5GwL55o7Ix2iQnEp9ZXQVAv2Ym1Gfdtv4PaNcO4gvFAIh/470hGOK4LdR/2OEOIQ8D7wuJSyQceYJgxtXb386K29/PBP+5g7LZUPn3Ryw/wpF37vdFgB1KxaYTzcJdpPe/HFf1t4JzxaCpn58Na9sOmH0NMRmfjGGUF1z5NSOvUOZKJx4FQTT7y5h5r6NtZf62B98Syioy69b86Zkoo1ORZXhYc7rpoRoUgVigFwl0BGHmTmXfrvmfnw4CdQ8jPY+izUboc7XoFJcyIT5zhBKRPDjJSSV8qquf03W+no9vHGw6v40fWzL0vSABaLoHCWlbIKr9qmpzAOvd1Q7bp0Nt2f6Fj42i/g7negtQ42rIXy32p1bcWoUIk6jNS3dvH918r52aZDFM228uGTTlblZw35GqfDRn1bN4fONIcpSoViGE5+AT1tgyfqAI7r4LGtkL0SNj0Fb38POhrDEuJ4QyXqMLHV7eXGp12UVXj516/P5aX7lpGZFDvs61SdWmE43CUgoiCvaPhjUybDPe/Bdf+q7bt+wQknvtA7wnGHStQ60+vz85+fHOXujTtIjo/mvcfX8L2CPIQQQb1+Umo8V05JwaX2UyuMgrsEZq6A+NTgjrdYoPCH8MBHIIBXboDSX4Hfp2uY4wmVqHXkZEM7d23YzrMlldyxdAabnihk3rS0EY9TNNtG+fEG2ruVmEARYdrq4fTe4cseAzFzOTxaBnNvhZKfw+//AVrOhj7GcYhK1Drx0YEz3PS0iyNnW3j6rsX88s5FJMaOzqLS6bDS7fOzo/p8iKNUKEZI9WeAHF2iBohP03aBfONZrQTyfAFU/C2UEY5LVKIOMZ09Pn763pc8+ofd5FmT+GB9Ibcunj6mMZfnZhIXbcF1TNWpFRHGXaIl22lLRj+GELD0Pnjkc0iZAq/fAR//VNtNohgQXVzIJyrHzrXwxBt7OHquhUeK8vmnr11BbPTY74XxMVGsyMtUdWpFZLkgG78GLFFjH892BTz0KXzyf8G25+B4mTbbzrKPfexxhppRhwApJW/sqOUbz5VR39bFaw+u4Cc3zQlJkg5Q5LBRUdfKmSal9FJECO8xaD41+rLHQMTEw82/gm+/Dg3H4cUi2Pen0I0/TlCJeow0dfTwgzf28C/vfcny3Ew+fNLJ1bND3z3QObtvm54qfygiRUA2nr829GPPuQUe2wJTFsJ76+C9R6GrNfTnMSkqUY+BXTUN3PS0i48PnuXHN17Jaw+sYFJKvC7numJyCraUOEpV+UMRKdwlkDULMnL0GT9tBtz/Plz9Y9j/J212fXqvPucyGSpRjwKfX/LrzZV868VtWCzw9qOrefRqOxZLcHujR4MQAqfDSlmlF5+SkyvCTW+XVkMOZdljIKKiYe1PtITd0wEvXw/bfjPh5ecqUY+Qc82d3PfKDn758VFunD+FD9Y7WZKdEZZzFzlsNLb3cPB0U1jOp1BcoHY79LTrn6gD5BZqpRD7tfDxT+CNb09oyy+VqEfA5iOaRdbumkb+45sLefY7S0iNjwnb+QtmKTm5IkK4S8ASrSXQcJGYCd95E278D6jaPKEtv1SiDoKuXh8/33SIB17dyaSUON5/ooBvLZ8ZtAw8VNhS4pg7NZXSY6pOrQgz7hKYuRLiUsJ7XiFg5SPaNr64lAlr+aUS9TBU91lkvVxWzf2rNYusWZPC/GXtR9FsG7trG2jtmlhfVEUEafXA2f3hK3sMxNSFmkBmyd19ll83TSjLr2CtuH4ohDgohDgghHhTCKHP1gaD8d6ek9zyjIuTDR1suPcq/u1WzSIrkhQ5rPT4JDuq6iMah2ICUfWZ9jOSiRogNglu/TV882U4d2hCWX4Nm6iFENOB9cAyKeV8IAq4S+/AIklrP4usedPS+HC9k6/NmzL8C8PAVbkZxMdYVJ1aET7cJZCQCVMXRToSjQV39Fl+2SeM5VewpY9oIEEIEQ0kAqdDHklPB7x6C+x4MeRDj4Tmzh6+8VwZf9lziqeuc/DGwyuZlp4Q0Zj6Excdxar8LLWfWhEepNQSdf41oZGNh4rMfHjwY1izHspfgY3XQ3d7REP6zWeV3PvyDnp9/pCPPWyillKeAn4F1AJngCYp5SdfPU4IsU4IUS6EKPd4RpFEYhI0255jH4/8tSHk9e21VHna+O0DK3jquoEtsiKN02GjytPGyYbIfjEVE4C6w9B6NvJlj4GIjoWv/RzufA3OfQn73ohoOJ8erqOls1eXnBFM6SMDuBXIA6YBSUKIe756nJRyg5RymZRymc02Sgm1vRhqtkRsGdPV6+O3W6pxOqy6yMBDRVGf60uZKn8o9OaC27gOsvFQMfdWmL4Mtj4XMTOCpo4e9p5ovHBthppgUv91QLWU0iOl7AHeBdboEo29GHo7oXabLsMPx3/tPU1dSxfrivIjcv5gmTUpmSmp8ar8odAfdwlYr9Dk3UZFCChYDw3Vmt1XBNjm1hTDTp0meMEk6lpglRAiUWgbh68FDusSTW4BWGIu3sXDiN8veam0ijlTUymcpc9dMVRckJNXKDm5Qkd6OrUVrhHLHl/lylsgIw+2PBMRuXlphZfkuGgWz0zXZfxgatQ7gD8Du4Ev+16zQZdoYpMge5XW8zbMfH7MQ0VdK+uKgvczjCTO2TaaO3vZf1K5Oit0onabtsI1Q6K2RMHqx+FUedhX5FJKSo95WG3PIkanZ1pBjSql/L+llFdKKedLKe+VUnbpEg1oX4pzB8LupfZiqZtpafHcsnBaWM87WgpnWRFCyckVOuIu0Va4uQWRjiQ4Ft8NiVmw9dmwnramvp2TDR261afBiMrEwN07sMk+DOw/2cj2qvM8WJin2x0x1GQmxTJ/WppyfVHoh7tEW+HGJkU6kuCITYTlD8PRD8FzLGynDVyDTod+GxCMl5WmLNTuimGsU79YWkVKXDTfXj4zbOcMBU6Hld21jbR09kQ6FMV4o+WstrI1Q9mjPysehuh42Ba+WXVphZeZmQnkZCXqdg7jJWqLRXOQcG8Gf+g3jn+V2vp2/vrlGb67KpuUMHbCCwVOhw2fX7LNreTkihBjFNn4SEmywuLvwr4/Qss53U/X4/OzzV2P02HT9dmW8RI1aF+OtjqoO6j7qV7ZUk2URfBgQZ7u5wo1V+VkkBgbperUitDjLoFEq7bCNRurfwC+HvhCf5Xz3hONtHb16lqfBsMm6r7N9TqXPxrauvnTzhPcung6k1PN12cqNtrC6vwsVadWhBa/X1vR2tdqK1yzkWXXPBh3vqy776LrmIcoi2C1fSIm6tRpMGmu7on6D9tr6OjxGV7gMhROh5Xj9e3U1is5uSJE1B3UVrRmK3v0Z82T0NkIe/6g62lKK7wsnplOWoK+ZVNjJmrok5Nv063RSmePj9e2HeeaK2zMnhy5/tJjJaCEclWqWbUiROjpNh4uZi6Hmatg+691MxlobO9m/8lGnDqXPcDQiXot+Lqgdqsuw7+7+xTe1m5Tz6YB8q1JTE9PwHVM1akVIcJdoq1oU6dGOpKxUbBeMxc49Bddht9SWY9f6rstL4BxE3X2GoiK00Wl6PdLNrqqWDA9jdX5WSEfP5wE5ORb3F5d2isqJhjd7dpK1sxljwCzb4QsB2zVR1buqvCQEh/NohlpIR/7qxg3UccmQs5qqPw05EP//fA5qrxtrCvKN4VcfDicDhstnb3sU3JyxVip3aqtZI3cLS9YLBZY8wM4sw+Ou0I6tJQSV4WXArs1LK2QjZuoQburew5Dc2h9CjaUVjEjI4Eb5xvDtWWsFMzKQggoVeUPxVhxb9ZWstn6NMgMOwvvgiSb1qwphFR52zjV2IFzdngauBk/UUNIyx+7ahoor2ng+4V5hjQFGA3pibEsnJGutukpxo67RFvJxuqnsgsrMfGw4hGo/JvmsxgiXMe0a60oDPVpMHqinjQPkiaFdJvehlI3aQkxfGuZueTiw1HksLL3RCNNHUpOrhglzWeg7tD4qE/3Z/n3ISYxpM2aXBVecrMSmZkZnhuasRO1xaLVyqpCIyev9rbxyaFz3Lsqh6S46BAEaBycDht+qTUwVyhGxQU3l3GWqBMzYcm98OXbISmjdvf62VZVH5bdHgGMnahB+9K018PZ/WMeaqOrihiLhfvX5I49LoOxJDudpNgoSpWcXDFa3CXaCnbSvEhHEnpW/yNIH+x4YcxD7a5toL3bF5b90wGMn6jzr9F+jrH84W3t4s+7TnL70unYUuLGHJbRiImysNpupfSYBxkBhwuFyfH7tZWrWWXjw5GRq3krlv8WOpvHNJSrIiAbD9/W3mDMba8QQuzt96dZCPFUOIIDIGUKTJ4/5kT9u201dPX6echpboHLUBTNtnKyoYMaJSdXjJSz+7WV63gre/RnzXroaobdr41pGFeFl6XZ6WHtthmMFddRKeViKeVi4CqgHXhP98j6Y18Ltduhu21UL+/o9vH7bce5bs5kZk1KDm1sBiLwBDqkuz+kDEu7WcXICLlX5niQjQ/H9KWQ64Ttz2vd9UbB+bZuvjzVFNb6NIy89HEt4JZS1ugRzKDYrwV/DxzfMqqX/3nXCRrae3jk6vE7mwbIyUpkZmZCaOvUOzfCv+fAvj+FbkzFqJFS8uYXtSz41495Z9fJ0A3sLoHJCyBlcujGNCJr1kPzKTjwzqhevqXSi5RQpJPb+GCMNFHfBbw50C+EEOuEEOVCiHKPJ8T7ebNXa64Noyh/+PySjWXVLMlOZ1lORmjjMhianNzGNnc9PaGSkx94R1suvrcO3ntM97aRisFp6ujhB2/s4Sfvfkl7t49N+0MkBOtu01as40GNOByO68F2pbZVbxTPclwVHtISYlgwXX/ZeH+CTtRCiFjgG8DbA/1eSrlBSrlMSrnMZgvx3SYmHnIKRpWoPz54lpr6dtY5x4dcfDiKHFZau3rZeyIEcvLOZjjxBRQ8CUX/DPvehA1Xa5JcRVjZXdvAzc+4+OjgWf75hiu4d1UO26vO09XrG/vgx7doK9bxXJ8OIASseUKzGRthPtHcxr0UzrISZQlvLhnJjPpGYLeUUn9/m4GwF4P3KDQFv9yTUvJiaRW5WYl8bd74kIsPx2q7FYuA0mMhWNUcd2lbmhxfg+Kfwv3va7OvjddpdT61u0R3/H7Jbz6r5M4XtgHw9qOr+cdrZnH1bBsdPT521TSM/STuEm3Fmr167GOZgQV3QvIUrVnTCKisa+Vsc2dYt+UFGEmi/g6DlD3Cwijk5DuPN7DvRCPfd+aH/Q4YKdISYlg8Mz00dWp3CcQkwYwV2n/nOeHRLdpn8dGP4c27oE35NepFXXMn976yg//46Cg3zJ/CB+udLM3Wyner7FlEW0RobNjcJdqKNcZ8LkejIjoOVj2q+UKOYHUYuKYKjZqohRCJwPXAu/qGMwST5mh3QXfw3fQ2lLrJTIrlzqtm6BiY8XA6bOw/2Uhje/fYBnKXaMk5OvbivyVlwXf+CDf8u/b7FwqgOrSdyRSw+WgdNz7tYldNA//79gU8950ll7iIJMdFszQnY+w7fJpOaivViVD26M9VD0Bs8ohk5a4KD/m2JGZkhL8PSlCJWkrZLqXMklI26R3QoAihfZmqPgP/8HW5yroW/n64jvtW5xAfE6V/fAaiaLYVKbXG5qPmfDWcrxr4AhZCm5E89HeITYLXvg4lv9DNSWMi0d3r5xebDvHAb3diS4nj/R8UcteK7AGfrxQ5rBw41Ux9a9foTxhYoU60RJ2QDld9Dw68C40nhj28q9fH9qr6sDVh+irmkiDZi6GjAc7sHfbQl0qriYu2cO+qnDAEZiwWzUgnJS56bLOtYPo+TF0E6z6Hxd+F0l/CqzcH9aVXDMxxbxt3vLCVjWXV3Lsqh788XoBjCJu4wF7essoxlD/cJdpKddKc0Y9hVlY+qv3c/vywh+463kBnjz8i9WkwW6LOv0b7OczT2rrmTt7bc4o7l80gK3n8ycWHIzrKwppZWbgqvKOXk7tLIG0mZM0a+ri4ZLjtN3D7S3DuoFYKOfTfozvnBOYve05x8zMuaurbeeGeq/j5bfOHXQnOn55GemLM6PuQ+319svFibZU00UifCfO/qSkVO4beJVVa4SUmSrAqQo5Q5krUyTaYsnDYB4qvbTtOj9/PQ4XjW+AyFE6HjVONHVR5R6Hm9PVCdam2rzbYC3jht+DRUsjMh7fuhU0/gp6OkZ97gtHW1cs/vbWPp/60l7nTUvnwSSc3BGloEWURFMyy4qoYZX+XM3u1FepEK3v0p2A9dLdC+StDHuaq8LA0OyNiXTfNlahB+1Kd2AFdLQP+uq2rlz9sr+WGeVPItSaFOTjjcEFOPppteqd2aSKXkV7Amfnw4CfaPtXyl+GlYqg7PPLzTxAOnGri68+W8d6ek6y/1sGbD69ienrCiMYoclipa+ni2LlRCJEuyMavGflrxwtTFmiy+R0vQO/AtX5vaxcHTzeHXY3YH3Mman8vHC8b8Nd/2nmCpo4eHja5u/hYyc5KJCcrcXTbt9wlICyQd/XIXxsdC1/7Bdz9DrTWwYa1sOtVtee6H1JKXimr5vbfbKW928cbD6/iR9fPHpXjkHMs/V3cm7UVanLkEpAhWPMEtJ7T+lUPwJa+ZwCRqk+DGRN19iqIThiwTt3r8/NyWTXLczMu7DedyBQ5bGyrqqe7d4RycncJTFuqNVwfLY7r4LEtkL0S3n8S3v7esHXAicD5tm4eeq2cn206RNFsKx8+6RxT3XNaegKzJiWPfN98V4u2Mp117ajPPW6wF2t9TrY+O2ADstJjXjISY5g3Lbyy8f6YL1FHx0Fu4YCJ+oMvz3CqsYN1RfYIBGY8nA4r7d0+dteOQL3W0QinykNTt0yZAve8B9f9KxzZBC84NUn6BGWr28uNT5fiqvDyr1+fy0v3LSMzKXb4Fw6D02FlR1U9nT0jkJMfL9NWphO5Ph0gICv3HNG8FfuhuY17KIiAbLw/5kvUoM0C6iuh4WITPyklL7mqsNuSuPbKSREMzjistmcRZREjWxZXl4L0h+4Ctlig8IfwwEcggFduANd/TqjWqb0+P//5yVHu3riDpLho3nt8Dd8ryAtZ75kih42uXj/lx0dwQ3aXaD6CM1eGJAbTM/92SJ1xmVv50XMt1LV0RbQ+DWZN1IEkUnVx98c2dz0HTjXzsDMfywSRiw9HSnwMS7PTR7Z9y10CsSkwY1log5m5HB5xwdxvwKc/g9/fBi1nQ3sOA3KqsYO7Nmzn2ZJK7lg6g/d/UBjyJfTK/ExiokZ4Q3aXaCvT6Im3fXVAomJg1WNQU6Y9TO/DdSzy9Wkwa6K2zobU6ZeUP14srcKaHMdtS6ZHMDDj4XTYOHC6KTj1mpSaRD+vSPvihpqEdLjjt/CNZ7USyPMFUPG34V9nUj46cIYb/08pR8628PRdi/nlnYt02d6VGBvNspzM4OvUDTXailSVPS5l6X0Ql3qJrLy0woNjUjJT00a2GyfUmDNRC9HnTv4Z+H0cOdvM58c8fG/NxJOLD4fT0ScndwchJz9fBY21+vYlFkK7INZ9BsmT4fU74OOfQu8Y+5IYiM4eHz9970se/cNucq1JfLC+kFsX6zuBcM62cvhMM3UtncMfXDVBZePDEZ8Kyx6AQ/8F56vp7PHxRfX5sLu5DIQ5EzVoX7LOJji9hw2lVSTGRnHPBJSLD8fCGemkxkcHt586GNl4qJh0JTz8KSx/CLY9By9fD/Vu/c+rM8fOtXDrc1t4fUctjxTl8+dH15CTpf9+/sC++S3ByMndJdqK1Dpb56hMyMrHQETB9t+w8/h5unr9OGdHtuwBZk7UedcAgpaDH/Hfe0/zrWUzSU8c+xP08UaURVDosAYnJ3dvhvQcTbgSDmIS4Ob/hG//ARqOw4tFprX8klLyxo5avvFcGfVtXbz24Ap+ctMcYqPDc4nNnZpKZlLshZrqoPh92kp0JKrTiUTqVE1lu+cPlB9yExtlYWXeGLaphgjzJuqkLJi2mMYvP8YvJd8vzIt0RIbF6bBxtrmTyroh1Gu+nj7ZeAT6Psz5OjxapqnETGj5FbDI+pf3vmRZTiYfPunk6nB76lkEhbOslFZ48Q9lfHt6j7YSVWWPwVn9A+hpJ+vw71iWm0FibGRk4/0xb6IGunKuYWrLAW6fm8LMzPD3iDULhbO0pduQD5tO7oTulshdwOkz4f5NcPX/hP1/NI3l166aBm562sXHB8/yP2+4kt89uIJJKZFpwO90WPG2dnHk7MDtFYC+8pboW5EqBmTyXLpyr+Wmjve5Jj810tEAwRsHpAsh/iyEOCKEOCyEMIRnzyedc4kWfp7IG//bvMbCzMxE8q1JQ2/fuiAbLwpfYF8lKhrW/kuf5Ve7oS2/fH7JrzdX8q0XtyGEZpH12DX2iG4NDUpOXvkpTFusrUgVg7Jj2t1YRTM3y88iHQoQ/Iz6aeAjKeWVwCIg4p12unv9/PuBVDpFPDmN2yMdjuFxOqxsr6of3AzVXQLTl2lb6CJNbqFWCrFfa0jLr7rmTu57ZQe//PgoN86fwodPOlligJYFU9LimT05efD+Lp1N2spJlT2G5b3z+Rwin2mHXzaEOGvYRC2ESAWKgJcBpJTdUsqIN23YtP80J1t8tE5dPSp38omG02Gjs8fProHUa+3n4dRuY13ASVnwnTfhxv+4aPlVsy3SUVFW4b1gkfXv31zAs99ZQmq8DnvOR4nTYeOL4+fp6B7ghlzdZ1ZspM/ZgPj9EldlPV9MuwdRXwlHP4x0SEHNqPMBD/BbIcQeIcRGIcRl+42EEOuEEOVCiHKPJwQO2EMgpWRDaRWzJyeTtfAGaOizjVIMymp7FjFRYuA6dfXngDRegx4hYOUj8NCnmoLu3XURLYP4/JL1f9xDRlIsm54o5NvLB7bIiiRFs2109/r54vj5y3/pLtF8AgNmxYoBOXK2BW9rFylLvgnp2SN2K9eDYBJ1NLAUeF5KuQRoA3781YOklBuklMuklMtsNn2feJdWeDlytoWHnfmIQHIZgTv5RCQpLpql2YOYobpLIC5N65hnRKYuhDXroalWU9RFiAOnmjjf1s0TxbOYNWlwi6xIsiI3k9hoy8D75t0lkPsVs2LFZQSukcIrpsCqx7Uug7U7IhpTMIn6JHBSShmI9M9oiTtibCh1Mzk1TlN7Zc3SLKNU+WNYimbbOHi6GU9LPzm5lNpNLr9Ie5hnVALL9Qh+zoELuGBW5AUQg5EQG8WK3MzL69Tnq7SVpyp7DEtphYcrJqcwOTUeltwD8ekRn1UPm6illGeBE0KIK/r+6VrgkK5RDcGBU01sqazngYI8TUwQcCevLlUu2MMQaCxziXqtvhKaThj/As7Mg4y8iCbq0gov86alYjW4D6fTYeXouRbONfeTk09Ut/ER0tHtY2d1A0UBNWJcsqaePfIBeCO3mgt218cTwOtCiP3AYuD/0S+koXnJVUVyXDTfXZl98R/txZp1VL+uV4rLmTctjYzEGEr7lz/CKRsfK/Zi7YFYBPqCtHb1srumwRB9H4bj4ja9fjdkdwmkZUOW6tU+FDuq6+n2+S/9nFc+ojUp2/ZcxOIKKlFLKff21Z8XSilvk1KOoPFt6DjZ0M6m/We4a/nMS5+05xVpe4BV+WNILpqh9pOTu0s0yXhGbkRjCwp7MfS0wcnwmw9sd9fT65cURbjdZTBcOSUFa3LcxecRozErnqC4KrzERltY0V82njwJFt0Fe9+AVn03SgyGqZSJr5QdRwAPflUunpipPQhTiXpYihw2PC1dHD3Xos1Mq13mmE0D5Dm1hjkR+JxdFR4SYqK4Kjfy+6WHw2IROB1WygJy8tGaFU9AXBUeVuZlXt6Fc/UT4OuCLzZEJC7TJOqm9h7+uLOWry+axrSBnJrtxZqFlPLlG5LCvhmh65hXm5n2tJnnAo5Pg5krIpSovazKzyQu2hxtdJ0OK/Vt3Rw602wM1akJONvUybFzrQObBNhmwxU3wc6XNNVsmDFNon79ixrau3087Byks5u9WLOQqv48vIGZjItmqJ6+CzhK27JlFuzFcHpvWJWKJ863U+VtM0V9OkCgv4urwhsas+IJQKBUNOjnvGY9dDTA3tfDGJWGKRJ1V6+P3245jtNhZe60QZqkzFimWVvUKGoAACAASURBVEip8sewOB1Wvqg+j7/iU22GGm+MxjNBYS8GJFR/FrZTlvXtkikyQF/iYJmUGs+VU1IoP1IdOrPicY6rwos1OY4rpwyyRz57ldZmYdtzWrvYMGKKRP1fe07jaeliXdEQfZKjYrSlXWWJIZv4GIkih42k3kbE2X3mu4CnLdFKIGG8IbsqPExNi8duSw7bOUNB0Wwb8SfLQmtWPE7x+yVllV6KHNbB1aZCQMF6rXf64f8Oa3yGT9R+v2SDq4q5U1MvLOcGxb5WU68pOfmQrMzPpCj6IAJpvgvYEgX512j7gsNwQ/b5JWUVXpxDXcAGxemwUsA+eqOTQm9WPM44dKaZ823dw7u5XHmLtktqyzNhnRAaPlFvPlpHZV0r64ryh79QDKBeMwOJsdHclnKUFpGszVDNhr0Ymk+B95jup9p/spHmzl5T1acDLM/JoChqP5VJS/UxKx5HlAarOrVEwerH4fRuqNkahsj6Thu2M42SDaVVTEuL5+aFU4c/ODNfs5JSiXpopGSZby+f986jrrUn0tGMnPw+893KT3U/lavCq614DSwbH4z4lhpmCC8fd82LdCiGx3XMy5ypqcGZPiz6LiRmhVVWbuhEve9EIzuqz/NgYR4xUUGEeomc3IQJKFx4jpLcXYfLv/DCgzJTkZGj9XgJww3ZVeFhwfQ0MpNM2Mio7/15p+kKTjd2RDgY49LW1Ut5zfngxUyxibD8YTj2EdQd0Te4PgydqDeUVpESH81dK7KHPziAvRi6W7UG6YqB6buAD8QtpTQYd3IjYi+G42XQ2zX8saOkubOH3bWNA++rNQPuErpTc6iVkykbyoZtgrOjup4enxxZeWvFwxAdD9ue1S+wfhg2UdfWt/PXA2e4e2UOyXEj6OqWVxQx9ZppcJdAloNZs+dQVjmMGapRsRdDbwfU6ufus81dj88/wgvYKPSZFcc4rmVSStyl/V0Ul1B6zEt8jIVlI1GdJllh8d2w/y1o0d8K0LCJ+uWyKqIsggcKckf2woR07Qm3StQD09ulzUTtxTgdNryt3Rw+2xzpqEZObiFYonX9nF0VHhJjo1hqAJutEXNyJ3S3ImZpn3NZpRefGW/IYUCTjWddLhsfjtWPazfEHS/qE1g/DJmoG9q6eav8JLctnq71hB0p9mLNWqp9AJeLiU7tdm0mai++sKQf1GPPyMSlwMyVOidqL6vzs7R2umajn+q0aLaVxvYeDp5uinRUhuNUYwduT9voyltZdpjzdSh/GbqGcH4PAYb8Bv5+ew0dPT4eHkrgMhQX1GtKTn4Z7hKwxEBuIZNT47licsrQrtVGxr4Wzu7XpaNZTX0bNfXtpq5PM0MzKy6YZeIbss6U9X33i2aPsry1Zr1mGrz79yGM6nIMl6g7e3y8tvU4a6+wMXvyKO2Opi3VrKVU+eNy3CXaTDROU9k5HVZ2VjcMbIZqdOx9NmxVn4V86EBSG/UFHEm+YlZsTY5j3rRU8z441pHSCi+TU+NwTBql6nTmcsheDdt/o+tOM8Ml6nd2n6S+rZt1RWNocB4VrVlLhUm9ZhpaPdoM1L72wj85Z9vo9vnZUR2+JkchY+oiSMjU5YbsqvAwPT2BPOtlPs7GJ2BW3E916nTY2F3bQGuXckEK4PNLtlR6cTpsY1OdrlmvuSQd/EvogvsKQSVqIcRxIcSXQoi9QohyvYLx+yUbXdUsnJHGqvwxdvqyF2tvnrciNMGNB6out2O6YIZqxmXxBTl5aPu79Pr8bK2sp2i2+WTjwIBmxUUOKz0+yXa3CW/IOnHgVBON7T1jL2/NvgGyHJoARqeJ4Uhm1GullIullLo1Dfjb4XNUe9s0d/GxXiBKTn457hJtBjp10YV/umiGatJlsb0YWs9C3eGQDbnvZCMtXeaUjQ9mVnxVbgbxMRbzfs46cMFtfKyqU4sF1vxAW63q9FzMUKWPDaVVzMhI4Mb5U8Y+WEauJilXiVpDSu29yL9Gm4n2w+mwcuxcK2ebOgd8qaEJlHFC+DmXHvNiEbDGnhWyMcOGt2JAs+K46ChW5WeZc+WkE6UVXuZPTyUrFGbFC++CpElasyYdCDZRS+ATIcQuIcS6gQ4QQqwTQpQLIco9npHftVs6tUL8Q4V5RAcjFw8GezEcd+mqXjMNdYeg9dyA3fIumqGacLaVNgOsV4Q0UbsqPCyckU56onll44N9zlXeNk6cD79DidEIuVlxTDysXAe+bugJ/YQn2IxYIKVcCtwIPC6EuMzTR0q5oc8Ad5nNNvL/+ZT4GN55bA33rc4d8WsHxV4MPe1wIvxmqIZjiAt4ztSAGapJZ1v2YqjZAj1j72fR1NHD3hONpjCxHRB3CWTaBzQrvrqvhacp+7uEmIBZcUi3Xxb+E3xvk5a0Q0ywLuSn+37WAe8BK0IeSSAgSwgf3uRGzgzVcLhLwHYlpE2/7FdCCIocVpPLyTuhdtuYh9rm9uKX2m4Y09Hbpa0gB+kxbrclMzUt3pwrpxBTGjArzgmh6tSiXyV52JGFEElCiJTA34GvAQd0iyiUxKdGzAzVUPR0aL1zhzAJcM62cr6tm4OnzSgnL9BEPCH4nEsrvCTHRbN4ZnoIAgszJ77QVpCDfM5CXHQnn+hycrOZFQdzC5gMlAkh9gFfAB9IKT/SN6wQYi+GM/ugbQIv92q3aTPOIRJ1QL1myuY9sUman51785iGkVJSeszDantWcG11jYa7ROt/kls46CFOh43mzl72n2wMY2DG4sT5dqpNZlY87LdRSlklpVzU92eelPJ/hSOwkGG/FpC6qNdMg7sEomIhZ82gh0xKiWfO1FTzLovtxXDuwJg6mR2vb+dkQ4e569MzhjYrLphlRYiJLSc3o+rUhNOGETJtMcSnj3m2ZWrcm7UZZ+zQKrsih5VdNQ20mVG9FlgtjOGGHLhJmWmmdYE2r7ZyHMYDMzMplgXT08x7Qw4BrgoP09LisdvMozod/4laJ/WaaWg5q800gzCxdTps9PikOeXkUxZConVMderSY15mZiaQk5UYwsDCRNVnfFU2PhhOh5XdtY0XtsROJHp9/tDIxsPM+E/UoH15W06D52ikIwk/gRlmEBfwstwM4qItlB4z4bLYYtHEL+7N4PeP+OU9Pj/b3F6KTHYBX8C9WVs5Tls87KFOhw2fX7JtAsrJ959q0syKh3MbNxgTJFGHXr1mGtwl2kxz8oJhD42PiWJlfpZ5l8X2Ymirg7qDI37pntpG2rp95ix7DKE6HYil2RkkxkZNyDq161ifWbFdJWrjkZ6tNU2ZaIna79f+n+1rg97jWeSw4va0ccqMZqj5o78huyo8RFkEq80oG/cc1VaMQayaAGKjLazOzzLnDp8x4qrwsHB6GhkmMyueGIkaLpqh6iDvNCznDkCbJ+gLGC4+SCsz40WcOhUmzR1Voi6t8LJ4ZjppCTE6BKYzF1Sna4c+rh9Oh5Wa+nZq6tt0Csp4NHf2sOdEoylXTRMrUfd2wAn9zFANR+ACzg/+Ap49ObnPDNWky2J7MdRsg+7g+1k0tnez/6S53cbJcmgrxyAJKC8nUvnjolmx+T7niZOocwtDpl4zDe4SbYaZOjXol2jqNRtbzGqGal8Lvi6o3Rr0S7ZU1iOlSbfl9XReMCseCfnWJKanJ5j3ecQocFV4SIqNYokJzYonTqKOS9bdDNVQdLdrisQRXsDABTPUL0+Z0Aw1ew1ExUFl8J+zq8JDSnw0i2ak6RiYTpy4aFY8EgJy8q2V9fT6Rr5Lxoy4KrystpvTrNh8EY8F+1o4+yW01kU6Ev2p2aq1XBxFog40UneZ0WMvNhFyVgd9Q5ZS4qrwUmC3hq69bjjpZ1Y8Uopm22jp6mXfBJCTXzQrNuGqiQmXqMeuXjMN7hJtZjmEbHwwspLjmD891bz1S3sxeA5D8+lhD63yajtczLav9gLuEk11Gjdyc9Y19iwsAnPumx8hgWcuZqxPw0RL1DqaoRoOd4mWpGMSRvXygBmqKdVrF2zYhm8bEFg1FJlxptVap60QR7Dboz/pibEsnJE+IerUrmMmNitmoiXqiSInbz6tzShHUfYI4HRY6fVLtledD2FgYWLSPM0WKYgbcmmFl9ysRGZmmlU2zpg+5yKHlb0nGmnqMOENOUg01amJzYqZaIkaYNa1miVV3aFIR6If7svdxkfKVTkZJMREmXO2FZCTVw0tJ+/q9bHNXW/auuUFs+Ipi4Y/dhCcs234pWaYMF7Zd0IzKzblqqmPiZeox6BeMw3uEm1GOXneqIfQzFAzzV2nbq/XnKEHYXdNIx09PnPWLQOy8RGoTgdi8cx0kuOizbtvPghKKwJmxSb8nPuYeIk6bbpmSTVeE7Xfr80k7cUwxmWe02Gj2qxmqEHckF0VHqLNKhsfwqx4JMREWVhtz6L0mAc5TsuBrgoPi2amk5ZoQtVpH0EnaiFElBBijxBik54BhQV7sbZ9LQRmqIbj7H5tJjnGCxi0/dRgUvVaymStEdWQidrL0uwMUuJNeAGPQnU6GEUOKycbOqipN+ENeRia2nvYZ1LZeH9GMqN+EjisVyBhJYRmqIbD/an2M/+aMQ9lejNU+1qo3Q7dl/ezqG/t4sDpJnOWPWBIs+KREkhi47FJ09Y+s2LTuvb0EVSiFkLMAG4GNuobTpjIWaNZU43H8od7szaTTJk85qEumKFWeuns8YUguDBjLwZ/Dxzfctmvtrj7ZOMmsmO6QGeztiIMwWwaICcrkZmZCeNyP3VphZeUuGgWmdGsuB/Bzqj/D/DPwKCP0IUQ64QQ5UKIco/H4HfmgBnqCGTGpqCrVZtBjnJf7UDctmQ6LZ29vLv7VMjGDBvZqyE6fsAbsuuYh7SEGBZMN6FsfPdr2opw4bdCMlygv8s2t5eecSQnN71ZcT+GjV4IcQtQJ6XcNdRxUsoNUsplUsplNpsJZin2Yq3B/BjMUA1HzRZtBhmC+nSA1flZzJ+eykZXFX6zNWmKiYecgssSdUA2XjjLSpTFZPtqfT2w/XnIdcL0pSEbtshhpa3bx57a8SMnP17f3qc6NUE+GoZgbjMFwDeEEMeBPwLFQog/6BpVOBiBes00uEsgOkGbSYYIIQTriuxUedv42+FzIRs3bNiLwXsUmk5e+KfKulbONneasz594B1oPgVr1od02NV27aZl2ucRA1B6QXVqws/5KwybqKWUP5FSzpBS5gJ3ASVSynt0j0xvJi8Ysxmq4XCXQG6BNpMMITfNn8KMjAReKq0K6bhh4cIN+eLnHNgzXGi2C1hK2Pos2OaA4/qQDp2WEMPimenjaj+1q8JDdmYiOVnmlI33x9yFm7EQpHrNNDSeAO+xkJY9AkRHWfh+YR7lNQ3sqmkI+fi6MmkOJE+5JFG7Kjzk25KYkWEy2bi7RHPtWfPEmPfID4TTYWX/yUYa27tDPna46e7196lOTXYzHoQRJWop5WdSylv0Cibs2Is1q6pzByIdydipGrtsfCi+tWwmaQkxbCh16zK+bgihvSdVn4HfR1evj+1V9eaUE299BlKmwoI7dRne6bAhpWakYHb21DaY16x4ACbujBrGl5zcXaJdxLYrdRk+KS6ae1Zl88mhc1R5WnU5h27Yi6GjAc7sZdfxBjp7/OabaZ3Zp91sVj4C0foYsy6akUZKfPS4qFO7KrxEWQRrZplQdToAEztRp07VOq2ZPVH7fdpFHALZ+FDcvyaXGIuFjWXVup1DF/Kv0X66Syit8BITJViVb7ILeOuzEJsMVz2g2ymioywU2K24Kryml5O7KjwsmZlOqhlVpwMwsRM19KnXRmaGajjO7NVmjDqVPQJMSonn9qXTeWfXSbytXbqeK6Qk22DKQnBvpvSYh6XZGSTFRUc6quBpPAEH3oWrvgcJ+go3nLOtnGrsoMprXnfyhrZu9p9qGjdlD1CJWktuvm5N6WVWLvR9uEb3Uz3kzKer18/vttXofq6QMuta5Ikd1Jw5R5HZ9tVuf15bKa16TPdTBWr3prRh62OL29unOjVZeWsIVKLO6TNDNXP5w71Zc69J0v+LOWtSMtfNmczvtx2no9tEsnJ7McLfyyrLIXM9SOxo1JSI878JaTN0P93MzERysxLN2YirD9cxL6nx0Sw0o+p0EFSijknQkrVZE3VnM5zYoXvZoz/rivJpaO/h7V0nwnbOMTNzJV0inutjDzJvWmqkowme8legu1XbkhcmnA4b26rq6e4137ZVTXXqoWCWSc2KB2H8/J+MhRGYoRqO42Xg7w1rol6em8HimelsdFXjM4msXEbFspO5rI05iMUssvHeLtjxorY7acqCsJ3W6bDS3u0z3555wO1p43RT57iqT4NK1BpmlpO7SyAmEWauDNsphRA8UpRP7fl2Pj5ojl4pR8+18Gn3PCb3nIAGk9TXv3wbWs9CQWjl4sOx2p5lWjl5IGbTbb8cBpWoQbOsSpp0sZezmXCXQG4hRMeF9bRfmzeFnKxEXiytMsVWLtcxL6X+hdp/mKHM5fdrW/ImLwhZO9NgSYmPYWl2uinr1K4KL3nWJHOaFQ+BStRwUb3mNpmcvOE4nHeHtewRIMoieKgwj30nGvmi2vhO5aUVHizW2ZA63RyJuvJv4Dmim1x8OJwOGwdON1Fvom2YF82Kx9dsGlSivoi9GDrOw9l9kY4keC64jV8bkdPfcdVMMpNi2WDwZk2dPT6+qD6Pc/Ykbd989efg6410WEOz5RlInQHzb4/I6Ytm98nJ3eaRk++qaegzKx5f9WlQifoi+ddoP80w2wrgLtEuZqsjIqdPiI3i3lU5fHqkjsq6lojEEAw7j5+nq9ev7au1F0NnE5zeE+mwBufULqgp0/ZNR0VGWbdgehppCTGm2k/tqvASbRGsys+MdCghRyXqABfMUE3yQNHXq80M7WsjsjQOcN/qHOKiLbxUalxZuavCS2yUhZV5mZB3DSCMfUPe+izEpcFV90cshCiLoHCWueTkrgqPec2Kh0El6v4EzFC7TNB06PQebWYYgfp0f7KS47hz2Qze23OKuubOiMYyGKXHPCzLzSAxNhqSsmDaYuMm6vPVcOi/YNkDEJcS0VCcDitnmzuprDP+9VDf2sWBU83jsj4NKlFfSsAMteZyM1TD4S4BRFhk48Px/cJ8evx+Xt16PNKhXEZdcydHzrZcWre0F8PJndqNzmhs/w2IKFj5aKQjuWCsYAYzgbJKLcbxYLs1EMF4JsYLIb4QQuwTQhwUQvxbOAKLCNmrNSsro862+uMugWlLIDHy9bg8axL/Y+4U/rC9htYuYz2ku3AB959p2YtB+qDaFaGoBqH9POz5g2Zamzo10tEwIyORfFuSKfZTuyq8pCea1Kw4CIKZUXcBxVLKRcBi4AYhxCp9w4oQMfGalZXRE3VnkzYjjHDZoz/rrs6nubOXt3YaS1ZeesyDNTmWuVP7ycZnrNBahhrtc975MvS0h1UuPhxFDhvbq+rp6jVuX5f+snHTmRUHSTCeiVJKGShSxfT9McfThdFgL9YsrRqNlXAuodqlzQgNlKiXZmewPDeDl8uq6fUZYy+63y8pq9Tcxi+RjUfHai7eRkrUPZ3wxYvg+JpmH2YQnA4rnT1+dh03rpy8oq6Vc81d48LEdjCCqlELIaKEEHuBOuBvUsodAxyzTghRLoQo93iMv1QalFl9pqHvfB8aayMby2C4S7QZ4YzlkY7kEtYV2TnV2MEHX56JdCgAHD7bjLe1e+B9tfZiaKiG8wbZA77vTc0WLsTu4mNlVX4WMVHCsHXqam8bP3prL1EWMS73TwcIKlFLKX1SysXADGCFEGL+AMdskFIuk1Ius9lM/IbZZsM3X4Zzh+CFQu0JvNFwf6rNCHWyZBot1145iXxbEhsMIisPSKAH3AlgpP4ufj9sew6mLtbaARiIpLholmZnUGrA/dTv7j7JLc+4OHG+g+fvXsq09IRIh6QbIzW3bQQ+A27QJRqjsOAOeLQUMvPhrfvg/aegpyPSUWmcr9Kk4wYqewSwWAQPO/M5eLqZbQZQtLkqPFw5JYVJqfGX/zLLDmnZxih/HPsr1FdqzZciuCd+MIpm2zh0phlPizHk5K1dvfzoT3v50Vv7mDctjb8+6eRr86ZEOixdCWbXh00Ikd739wTgOuCI3oFFnMx8ePATbSm667fwUjHUHY50VBcTiwETNcA/LJmONTmOFyMsK+/o9rGzumHwfbVC9MnJS8HXE97gvsqWZyA9G+bcGtk4BiHwHm6pjHz548CpJr7+bBl/2XuKJ6918MbDK8f1TDpAMDPqqcBmIcR+YCdajXqTvmEZhOhY+NrP4Z53tPrhhrVQ/luI5LLevVmbCWbZIxfDEMTHRPG9NTl8fszDkbPNEYtjR3U93T7/0HVLezF0NWuS7Uhx4gs4sR1W/wCijOnjOG9aGhmJMZRGcJuelJKXy6r5h99soaPbxxsPr+KH188eV+YAQxHMro/9UsolUsqFUsr5UsqfhSMwQzHrOnh0C2Svgk1Pwdv3axZJ4cbXo80AZ+nrNj5W7lmVQ0JMVESbNbkqvMRGW1iRN8Q+87wiEJbIlj+2PA3x6bDknsjFMAxRFkGhwxYxOXl9axcPvrqTn286xNWzbfz1Saf5XOTHyMS4HYWClMlwz7tw3b/BkQ/gBac2Gwonp3ZpM0CDlj0CpCfG8u3lM/nvvac50xSZ2r6rwsPKvEziY6IGPygxE6YtjVyi9lZq36XlD0FsUmRiCBKnw4qnpYuj58LbfGur28uNT7vYUlnPv359Li/dt4yMJGM9RA8HKlGPBIsFCp+CBz/WZrSv3AClvwJ/mMQA7hJtBphXFJ7zjYHvF+bhl5JXtxwP+7nPNnVy7FxrcH0f7MXaDbAjAvuEt/8aomJh5SPhP/cICbyXrmPhqVP3+vz86uOj3L1xB8nx0bz3+Bq+V5CHMPBKUk9Uoh4NM5bBoy6YeyuU/Bx+fxs0h2HvsLsEpl8FCRn6n2uMzMxM5KYFU3ljRy0tneF9WHfRjimIbaL2YpB+raQUTlo9sPcNWHQXJE8K77lHwdS0BByTksNSpz7Z0M63N2znuc2V3HnVDDY9Uci8aeNTGh4sKlGPlvg0uOMV+MazcGInvFAAxz7R73wdDdrMz+Blj/6sK8qnpauXN78Ir3DIVeHFmhzHlVOC6D43YxnEpoS//LHzJejtNJRcfDicDhtfVJ+ns0e/FeRfvzzDTU+7OHq2hafvWsx/3LFI63o4wVGJeiwIAUvvg0c+h5Sp8Mad8NG/aO7Roaa6VJv5mShRL5yRzqr8TF4pO053b3hk5QHZeJHDGtwyOSpGKyVVloRvN093O3zxElxxU8RMH0aDc7aVrl4/O4+H3nqts8fHv7z3JY+9vps8axIfrC/k1sXTQ34es6ISdSiwXQEPfQrLH9bqji9fD/Xu0J7DXQJxqVrpw0Q8UmTnbHMn7+87HZbzHTrTzPm2bopG0u5yVjE01YZPTr73dc32zWBy8eFYmZdJbJQl5Ka3x8618I3nynhjRy2PFOXz9qNryMky9sPVcKMSdaiIiYebfwXffh0aauDFItj3p9CMLaU248sripg102i55gobsycn85IrPLLyz/ukzgWzRtCg54KcPAzlD79Pk4vPWK5t9zQRibHRLMsNnZxcSsnrO2r4+rNlnG/r5rUHV/CTm+YQG63S0ldR70iomXMLPLYFpiyE99bBe49C1xi3NJ2v0mZ89rWhiTGMCKHJyo+cbQlLYx9XhYe5U1OxpcQF/6LMfMjIDU+iPvy+1gJgjTHl4sPhdNg4crZlzG4+Te09PP7Gbn763gFW5GXy4ZNOrh6nTf9DgUrUepA2A+5/H675Cez/E7x4NZzeO/rxKj/VfpqoPt2fWxdPZ3JqHBtKQ1wO+gptXb3sqmnQTGxHir1Yfzm5lLD1Ge3GcOXN+p1HRy5s0xvDTXdXzXluesbFJwfP8eMbr+S1B1YwKWWAfiyKC6hErRdR0XDNj+H+TVpDp43XwbbfjO6BlbtEm/Fl5oc8zHAQG23he2vy2FJZz4FT+tlf7aiup8cnKRpNu0t7MXS3aoYMelGzVdu5s/pxsAwhxDEwc6emkpUUOyrXF59f8uvNlXzrxe1YLPD2o6t59Gr7pb3CFQOiErXe5BZopRDH9fDxT+CNb0PbCGYjvd1w3GXa2XSA767MJilWX1l56TEv8TEWrsoZxT7zXKfmVRhYvejB1mcgMQsW363fOXTGYhEUOqyUVXrx+4OfdJxr7uTel3fwy4+PctOCqXyw3smSbOPrAYyCStThIDET7noDbvwlVH0GzxcEL7A4uVOb6Zk8UaclxPCdFdl88OUZTja063IOTTaeNbRsfDAS0rU91XrVqT1H4dhHsGIdxJi725vTYcPb2s3hIJtulRw5x41Pu9hT28h/fHMhz9y1mNR4cz0UjzQqUYcLIWDlOnj4U4hLgde+AZ/+HHzDmMG6S7SZnglk48PxYGEeAnil7HjIxz7V2IHb0xacbHww7MVweo9mMhtqtj6rGScvfzj0Y4eZoiDr1F29Pn6+6RAPvlrOpJQ43n+igG8tnzlhZeBjQSXqcDNlgSaQWXI3uH4Fr940tOWXu0TbyhVvfgnttPQEvr5oGn/cWUtTe2gf2pX11UxHtH/6q9iLAamtekJJy1ntofKSuyHJ/F3fJqXGc+WUlCHr1NXeNr75/FZeLqvm/tU5/OXxAmZNCkIpqhgQlagjQWwS3Prr4S2/2s9rMzyTlz3687Azn/ZuH3/YURPScUsrvExOjcMxKXn0g0xbCnFpoS9/7HhR202y6h9DO24EcTqs7KxuoKP7cjl5wCLrZEMHG+69in+7df7oylGKC6hEHUkW3KE1d8qaNbDlV9VngBxXiXrutFScDiuvbj1OV29oekb4/JItlV6cDtvYltVR0ZBfpJkzhEqc09UK5S/DnK8b1uxhNDgdNrp9fnZUX7Rcu8Qia3oare4i4QAACsNJREFUH64f/xZZ4SIYK66ZQojNQojDQoiDQognwxHYhCEzDx74CAqe1Cy/Nqy9aPnlLtFKHtOWRDbGELOuKB9PSxf/tSc0svIDp5pobO8ZW306gL0Ymk+Ct2LsYwHs+T10Nmmf7zhiRV4msdEX5eRfnmzilmdc/GXvKZ66zsGbD6+aEBZZ4SKYGXUv8E9SyjnAKuBxIcRcfcOaYETHwvU/04wJ2r2w4Roof0Wb2eVdbViLptFSOMvK3KmpbHBVjWiL12C4KjwIoY07ZkIpJ/f1anvns9doO0rGEfExUazMy6T0mIeNripuf34LnT1+3nx4FU9dN5sotTc6pARjxXVGSrm77+8twGFAtbXSg1nXwmNbIWcNbPqhNrMbR2WPAEII1hXlU1nXyuajdWMer7TCy/xpaWQlj0A2PhgZuZBpD02iPvQXTfpfYK7mS8HidFipqGvlFx8c5porJvHXJ52snGAWWeFiRDVqIUQusATYMcDv1gkhyoUQ5R5P5EwwTU/yJLj7HW2GPWkuXHFjpCPShZsXTmVaWvyY3cpbu3rZXTOE2/hosBdrIqOxtKuVUvNDtM4Gx/8IXWwG4sb5U5k1KZmf3TqPDfdeNSEtssJF0IlaCJEMvAM8JaW8bKe7lHKDlHKZlHKZzaaaq4wJi0Wraf7jNkgZnw9jYqIsPFiYxxfV59l7YvRGwdvd9fT6ZXBuLsFiL4ae9rF5YlaXwtn9mru4ZXw+s5+Zmcjff3Q1963OVXujdSaob5AQIgYtSb8upXxX35AUE4W7VmSTEh/NS2OYVZdWeEiMjWJpTnroAsstBEv02MofW5+BpEmw8Nuhi0sxYQlm14cAXgYOSyn/P/1DUkwUkuOiuXtlDn89cIba+tHJyl0VXlblZxEXHcJ9uvGpMGPF6BP1uYNQ+XfNtDZGdYVTjJ1gZtQFwL1AsRBib9+fm3SOSzFBeKAglyiLYGPZyGfVJ863U+0do2x8MOzFcGbfyBpoBdj6LMQkwbIHQx+XYkISzK6PMimlkFIulFIu7vvzYTiCU4x/JqfGc+vi6bxVfoLzbd0jem1gD29I69MBRisnbzoFX74NS+/VmnEpFCFgfD7lUJiKdUX5dPb4+cP2kcnKXRUepqXFY7fp4K83bTHEp4+8/LHjBW3HxziSiysij0rUiogze3IKa6+w8drW43T2BCcr7/X5QyMbHwxLFORfoyXqYOXknc2w61WYdxtk5IQ+JsWERSVqhSFYV2Snvq2bd3afDOr4/aeaaO7sHZ3tVrDYi6HlDHiOBHf8rlehqxnWPKFfTIoJiUrUCkOwKj+TBdPT2OiqxheErNx1zIsQUGDXM1H3mQkHU/7o7Ybtz2tOMeOsN4si8qhErTAEAVl5tbeNvx8+N+zxrgoPC6en6auGS8+GLEdwifrgu9Byetw1X1IYA5WoFYbhxvlTmJGRMKyvYnNnD3tONOqz2+Or2Ivh+Bbo6Rz8GClhyzOa5H/WdfrHpJhwqEStMAzRURYeKsxjV00Du2oGt8Pa5q7H55djc3MJllnXQm8HnNg++DHuT6HuoFabVlJqhQ6oRK0wFN9aPpO0hBhe/HzwWbWrwkNSbBRLskMoGx+MnAKwxAxd/tjyDKRMhfl36B+PYkKiErXCUCTGRnPvqhz+dvgcVZ7WAY9xVXhZbbcSExWGr29cMmSvGjxRn94L1Z/Dyke1vuIKhQ6oRK0wHPevySUmysLGsurLfldT30ZNfTtFem7L+yr2tXD2S2gdoHf2tucgNgWWPRC+eBQTDpWoFYbDlhLHN5dO58+7TuJtvbQndKmesvHBCJg3fFVO3lgLB96Fq+4fFy7xCuOiErXCkDzkzKfH5+d3W49f8u+uYx5mZCSQm5UYvmCmLIKETKj89NJ/3/689vBw1WPhi0UxIVGJWmFI7LZkrpszmd9tr6G9uxeAHp+fbe56/WTjg2GxaOWP/nLyjgbY9Zr2ADFtRvhiUUxIVKJWGJZ1Rfk0tvfwdrkmK993opGWrl6K9GhrOhz2Ymir03pNg2Y+3NMGa34Q/lgUEw6VqBWGZVlOBkuy09lYVoXPLymt8GIRsEZP2fhg5PeTk/d2wY4XteQ9ZUH4Y1FMOFSiVhgWIQSPFOVz4nwHHx04i6vCw6KZ6aQlxoQ/mLTpYLtSS9T734LWc7BmfLqLK4xHMFZcrwgh6oQQB8IRkELRn+vnTiE3K5FnPq1gX7hk44NhL4aarZq7+JQFWhtUhSIMBDOjfhW4Qec4FIoBibIIvu/M5+i5FvySyNSnA9iLwdcF9RXabFrJxRVhIhgrrlJg8MYLCoXO3HnVDDKTYkmJi2bRzDDIxgcjZw1ExULqDJj3D5GLQzHhiA7VQEKIdcA6gOzs7FANq1AQHxPF/759AY0dPeGRjQ9GbBLc8P9CRi5ERaBOrpiwCBmEzZAQIhfYJKWcH8ygy5Ytk+Xl5WOLTKFQKCYQQohdUsplA/1O7fpQKBQKg6MStUKhUBicYLbnvQlsA64QQpwUQnxf/7AUCoVCEWDYh4lSyu+EIxCFQqFQDIwqfSgUCoXBUYlaoVAoDI5K1AqFQmFwVKJWKBQKgxOU4GXEgwrhAWpCPnB4sQLeSAdhENR7cSnq/bgU9X5cZCzvRY6UcsCuY7ok6vGAEKJ8MJXQREO9F5ei3o9LUe/HRfR6L1TpQ6FQKAyOStQKhUJhcFSiHpwNkQ7AQKj34lLU+3Ep6v24iC7vhapRKxQKhcFRM2qFQqEwOCpRKxQKhcFRibofQoiZQojNQojDQoiDQognIx1TpBFCRAkh9gghNkU6lkgjhEgXQvxZCHGk7zuyOtIxRRIhxA/7rpMDQog3hRDxkY4pnAxk/C2EyBRC/E0IUdH3MyMU51KJ+lJ6gX+SUs4BVgGPCyHmRjimSPMkcDjSQRiEp4GPpJRXAouYwO+LEGI6sB5Y1uf8FAXcFdmows6rXG78/WPgUymlA/i077/HjErU/ZBSnpFS7u77ewvahTg9slFFDiHEDOBmYGOkY4k0QohUoAh4GUBK2S2lbIxsVBEnGkgQQkQDicDpCMcTVgYx/r4VeK3v768Bt4XiXCpRD0KfT+QSYEdkI4ko/wf4Z8Af6UAMQD7gAX7bVwraKIRIinRQkUJKeQr4FVALnAGapJSfRDYqQzBZSnkGtIkfMCkUg6pEPQBCiGTgHeApKWVzpOOJBEKIW4A6KeWuSMdiEKKBpcDzUsolQBshWtaakb7a661AHjANSBJC3BPZqMYvKlF/BSFEDFqSfl1K+W6k44kg/39796tSQRBHcfx7isFsEQw2X0G8Rbxmm1EuPoAPoMVq8ikURC6CBqPdooKgTeW6wT+PYDiGXeE2y4UZ2PMpu0yY/ZU57M7sMANgS9IbcAZsSDopW1JRDdDY/vvCGtMGd19tAq+2v23/ABfAWuGaavApaRGgu37NotME9RRJop2DfLZ9XLqekmzv216yvUy7SHRju7dvTLY/gHdJK13TEHgqWFJpE2BV0nw3bob0eHF1yhUw6u5HwOUsOv33zMSeGQA7wKOkh67twPZ1wZqiHnvAqaQ54AXYLVxPMbZvJY2BO9q/pe7p2Vby7uDvdWBBUgMcAkfAeXcI+ATYnsmzsoU8IqJumfqIiKhcgjoionIJ6oiIyiWoIyIql6COiKhcgjoionIJ6oiIyv0Csya/uZ5cHLY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699" name="Picture 3" descr="C:\Users\ArjunBala\Desktop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2743" y="1439168"/>
            <a:ext cx="3998675" cy="27394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Plot – Export graphs/plots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can export/save our plots on a drive using </a:t>
            </a:r>
            <a:r>
              <a:rPr lang="en-IN" dirty="0" err="1" smtClean="0">
                <a:latin typeface="Consolas" pitchFamily="49" charset="0"/>
              </a:rPr>
              <a:t>savefig</a:t>
            </a:r>
            <a:r>
              <a:rPr lang="en-IN" smtClean="0">
                <a:latin typeface="Consolas" pitchFamily="49" charset="0"/>
              </a:rPr>
              <a:t>() </a:t>
            </a:r>
            <a:r>
              <a:rPr lang="en-IN" smtClean="0"/>
              <a:t>method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Possible values for the format parameters are</a:t>
            </a:r>
          </a:p>
          <a:p>
            <a:pPr lvl="1"/>
            <a:r>
              <a:rPr lang="en-IN" dirty="0" err="1" smtClean="0"/>
              <a:t>png</a:t>
            </a:r>
            <a:endParaRPr lang="en-IN" dirty="0" smtClean="0"/>
          </a:p>
          <a:p>
            <a:pPr lvl="1"/>
            <a:r>
              <a:rPr lang="en-IN" dirty="0" err="1" smtClean="0"/>
              <a:t>svg</a:t>
            </a:r>
            <a:endParaRPr lang="en-IN" dirty="0" smtClean="0"/>
          </a:p>
          <a:p>
            <a:pPr lvl="1"/>
            <a:r>
              <a:rPr lang="en-IN" dirty="0" err="1" smtClean="0"/>
              <a:t>pdf</a:t>
            </a:r>
            <a:endParaRPr lang="en-IN" dirty="0" smtClean="0"/>
          </a:p>
          <a:p>
            <a:pPr lvl="1"/>
            <a:r>
              <a:rPr lang="en-IN" dirty="0" smtClean="0"/>
              <a:t>Etc...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4" y="1652115"/>
            <a:ext cx="6218138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 smtClean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 smtClean="0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 smtClean="0">
                <a:latin typeface="Consolas" pitchFamily="49" charset="0"/>
              </a:rPr>
              <a:t> inline</a:t>
            </a:r>
          </a:p>
          <a:p>
            <a:r>
              <a:rPr lang="en-US" sz="2000" dirty="0" smtClean="0">
                <a:latin typeface="Consolas" pitchFamily="49" charset="0"/>
              </a:rPr>
              <a:t>values1 = [5,8,9,4,1,6,7,2,3,8]</a:t>
            </a:r>
          </a:p>
          <a:p>
            <a:r>
              <a:rPr lang="en-US" sz="2000" dirty="0" smtClean="0">
                <a:latin typeface="Consolas" pitchFamily="49" charset="0"/>
              </a:rPr>
              <a:t>values2 = [8,3,2,7,6,1,4,9,8,5]</a:t>
            </a:r>
          </a:p>
          <a:p>
            <a:r>
              <a:rPr lang="en-US" sz="2000" dirty="0" err="1" smtClean="0">
                <a:latin typeface="Consolas" pitchFamily="49" charset="0"/>
              </a:rPr>
              <a:t>plt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plot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range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 smtClean="0">
                <a:latin typeface="Consolas" pitchFamily="49" charset="0"/>
              </a:rPr>
              <a:t>),values1)</a:t>
            </a:r>
          </a:p>
          <a:p>
            <a:r>
              <a:rPr lang="en-US" sz="2000" dirty="0" err="1" smtClean="0">
                <a:latin typeface="Consolas" pitchFamily="49" charset="0"/>
              </a:rPr>
              <a:t>plt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plot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range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 smtClean="0">
                <a:latin typeface="Consolas" pitchFamily="49" charset="0"/>
              </a:rPr>
              <a:t>),values2)</a:t>
            </a:r>
          </a:p>
          <a:p>
            <a:r>
              <a:rPr lang="en-US" sz="2000" i="1" dirty="0" smtClean="0">
                <a:solidFill>
                  <a:srgbClr val="408080"/>
                </a:solidFill>
                <a:latin typeface="Consolas" pitchFamily="49" charset="0"/>
              </a:rPr>
              <a:t>#</a:t>
            </a:r>
            <a:r>
              <a:rPr lang="en-US" sz="2000" i="1" dirty="0" err="1" smtClean="0">
                <a:solidFill>
                  <a:srgbClr val="408080"/>
                </a:solidFill>
                <a:latin typeface="Consolas" pitchFamily="49" charset="0"/>
              </a:rPr>
              <a:t>plt.show</a:t>
            </a:r>
            <a:r>
              <a:rPr lang="en-US" sz="2000" i="1" dirty="0" smtClean="0">
                <a:solidFill>
                  <a:srgbClr val="408080"/>
                </a:solidFill>
                <a:latin typeface="Consolas" pitchFamily="49" charset="0"/>
              </a:rPr>
              <a:t>()</a:t>
            </a:r>
            <a:endParaRPr lang="en-US" sz="2000" dirty="0" smtClean="0">
              <a:latin typeface="Consolas" pitchFamily="49" charset="0"/>
            </a:endParaRPr>
          </a:p>
          <a:p>
            <a:r>
              <a:rPr lang="en-US" sz="2000" dirty="0" err="1" smtClean="0">
                <a:latin typeface="Consolas" pitchFamily="49" charset="0"/>
              </a:rPr>
              <a:t>plt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savefig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SaveToPath.png'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008000"/>
                </a:solidFill>
                <a:latin typeface="Consolas" pitchFamily="49" charset="0"/>
              </a:rPr>
              <a:t>format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png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smtClean="0">
                <a:latin typeface="Consolas" pitchFamily="49" charset="0"/>
              </a:rPr>
              <a:t>)</a:t>
            </a:r>
            <a:endParaRPr lang="en-US" sz="2000" b="1" dirty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1652115"/>
            <a:ext cx="499993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32293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plotDemo1.py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7650" name="AutoShape 2" descr="data:image/png;base64,iVBORw0KGgoAAAANSUhEUgAAAWoAAAD4CAYAAADFAawfAAAABHNCSVQICAgIfAhkiAAAAAlwSFlzAAALEgAACxIB0t1+/AAAADh0RVh0U29mdHdhcmUAbWF0cGxvdGxpYiB2ZXJzaW9uMy4yLjIsIGh0dHA6Ly9tYXRwbG90bGliLm9yZy+WH4yJAAAgAElEQVR4nO3deXjb5ZXo8e8red8XKasTO05kIAlkMyGLJdrC9AJd6LSFodPSFlrSzqUs095n7nTmjzvbvc/c6dx5BtqZlhC2ToGWUuhMgdJ2WqaSQxKyQ8hixWvsLJYc77uk9/5hKwkQx7Ktn34/SefzPHkSYkU6yNbR+zt6z3uU1hohhBDWZTM7ACGEEFcmiVoIISxOErUQQlicJGohhLA4SdRCCGFxGUbcqcPh0FVVVUbctRBCpKT9+/cHtdbOy33NkERdVVXFvn37jLhrIYRISUqp1qm+JqUPIYSwOEnUQghhcZKohRDC4iRRCyGExUmiFkIIi4spUSulHlJKHVFKvauUetjooIQQQlw0baJWSq0G7gM2AmuAjyulXEYHJoQQYkIsK+prgN1a6yGtdQj4PfCHxoYlOvtGeGHfKSIROYZWiHQXS8PLEeB/K6XKgWHgNuAD3SxKqW3ANoClS5fGM8a088aJTv7HC4fpGhxjflEON9ZctllJCJEmpl1Ra62PAf8X+A3wOnAYCF3mdtu11rVa61qnUxLLbIyFIvzdK0e556m9OAuzybLbqPcHzA5LCGGymD5M1Fo/obVer7X2AOcBv7FhpZ+W4CCf+f6b7Khv5u5Nlfz8/q1cv6wUnz9odmhCCJPFuutj3uTvS4FPA88bGVS6eflgOx971Efb+SF+8IUN/O2nVpOTacftcnL8bD/n+kbMDlEIYaJY91H/TCl1FPgFcL/WutvAmNLG4GiIb75wiD/9yWFWLiritYfc3LJ6wYWvu10OAFlVC5HmYjo9T2vtNjqQdHOko5cHnj9Ia9cgD97k4sGPrCDD/t73zWsWFOEoyMLnD/DZDRUmRSqEMJshx5yKqWmteWpnC3//y+OU5Wfx3H2b2FRdftnb2myKuhUOfP4gkYjGZlMJjlYIYQXSQp5AXQOjfOWZffzNK0fx1Dh47SH3lEk6yu1y0jU4xtEzfQmKUghhNbKiTpA3G4M8/OND9AyN81efWMmXtlSh1PQr5Evr1KsXFxsdphDCgmRFbbBQOML/+/UJPr9jDwU5Gbx8/xa+vHVZTEkaYF5RDlcvKMQn+6mFSFuyojZQe/cQD//4EPtau7ljQwV/ffsq8rJm/pR7apw8vbOFobHQrP69ECK5yYraIK8fOcNtj/g4frafR+5ay3fuWDPrJOt2ORgLR9jTfD7OUQohkoEsz+JsZDzM375ylGf3tLGmophHP7eOyvL8Od3n9VVlZGfY8DUE+fBV8+IUqRAiWUiijqOGc/088NxBTpzr52uear710avIypj7RUtOpp2Ny8qkTi1EmpLSRxxorXluTxuf/F49XYOjPHPvRr592zVxSdJRHpcTf+cAZ3qH43afQojkIIl6jnqHx/nGcwf5i5ff4fqqMl57yG3IsaTumslteg3STi5EupHSxxzsb+3mwecPcq5vhD+/9Wq2uasN6x68an4hzsJsvP4Ad16/xJDHEEJYkyTqWQhHND/4fSP/9JsGFpXk8NOvb2bd0lJDH1Mphdvl4HfHOwlHNHZpJxcibUjpY4bO9Y3wxSf38J1fneDW1Qt49UG34Uk6yuNy0jM0zrunexPyeEIIa5AV9Qy8cbyTb/30MMNjYf7hM9dxR21FzB2G8bB1xcV28usqShL2uEIIc8mKOgajoYm90fc8vZd5hdn84oGt3Hn9koQmaQBnYTYrFxbhbZBtekKkE1lRT6M5OMgDzx/gSEcfX9pcybdvu4acTLtp8XhqnDxR38TAaIiCbPn2CZEOYh3F9adKqXeVUkeUUs8rpXKMDswKXj7Yzscf9dHePcz2uzfw17evNjVJA3hcDsbDmj1NXabGIYRInGkTtVJqMfAgUKu1Xg3YgbuMDsxMA5eMyFq1qJjXHnTz0VULpv+HCbChqpScTJuM5xIijcR67ZwB5CqlxoE84LRxIZmrb2ScT/3LTlqCgzx8s4tvfPiDI7LMlJ1hZ1N1OV5pJxfCUv71v06yq7GLp758fdxzxrT3prXuAP4RaAPOAL1a61+//3ZKqW1KqX1KqX2BQPImkWd3t9EUGOSpezby8M01lkrSUW6Xk6bAIO3dQ2aHIoSY9NtjnfSPhAzJGbGUPkqB24FlwCIgXyn1hfffTmu9XWtdq7WudTrj30KdCKOhME/tbMbtchjSBh4vnsmpL/VS/hDCEnqHxzl0qufCazPeYkn9NwPNWuuA1noceAnYYkg0Jvv3Q6fp7B9lm6fa7FCuaMW8AhYU5Uj5QwiL2NUYJBzRuA1a4MWSqNuATUqpPDWxcfgm4Jgh0ZgoEtE87m3imoVF1K0w5l0xXqLt5PX+iR8OIYS5vP4gBdkZrF1iTCNaLDXqPcCLwAHgncl/s92QaEz0+4YA/s4Btnlin2doJneNk76REG+395gdihBpTWuNtyHA5uXlZBr0mVZM96q1/l9a66u11qu11ndrrUcNicZEj3kbWVScw8evW2R2KDGpW+FAKWSbnhAma+0aor172LD6NEgLOQBvt/ewu+k899YtM+wdMd7K8rNYvahYpr4IYbLoa9DtMm4DQnJkJYM95m2iMDuDP0qyc57dLgcH2nroHxk3OxQh0pbXH2RJWS6V5XmGPUbaJ+q2riF++c4Z/njTUgpzMs0OZ0bcLifhiGZXo7STC2GG8XCEXY1duF1OQz/bSvtE/eTOZuw2xb1bl5kdyoxtqCwlL8sudWohTHLoVA8DoyFD69OQ5om6e3CMn+w9xe1rFzO/KPnOmcrKsLG5ulzq1EKYxNcQwG5TbF4uidowP9rdyvB42PINLlfidjlo6RqirUvayYVINK8/yNolJRTnGls2TdtEPTIe5pldLXzoKic18wvNDmfWop1QvpOyqhYikXqGxni7vQe3wWUPSONE/dKBDoIDY0m9mgaoduSzuCQXX4PUqYVIpJ0nu4hoY7flRaVloo5ENDt8TVy7uJjN1eVmhzMn0XbynY1BQuGI2eEIkTZ8/gCFORmsqSg2/LHSMlH/57FzNAUH2eapTop28em4XU76R0IclnZyIRJCa43PH2TrckdCjkJOy0S93dtERWkut662xtSWudq6ohylwCvlDyESoik4SEfPMO6axBzglnaJen9rN/tau/lK3TJLDgWYjZK8LK6rKJFtekIkiK9h4rXmSUB9GtIwUW/3NlKcm8mdtcnVLj4dj8vBoVM99A5LO7kQRvP5g1SV57GkzLi28UulVaJuDg7y66PnuHtTJfnZsY6LTA5ul5OInjjAXAhhnLFQhF1NXQnZ7RGVVol6h6+JTJuNL22pMjuUuFu3tIT8LDteaScXwlAH2roZGgsnZP90VNok6uDAKC/ub+fT6xfjLMw2O5y4y7Tb2LzcgbchgNYy9UUIo/j80bbxxG3tjWW47VVKqUOX/OpTSj2ciODi6Ye7WhkNRfiqO7kbXK7EU+OgvXuYVmknF8IwPn+Q9UtLEnraZiyjuE5orddqrdcCG4Ah4GXDI4uj4bEw/7arhZuvmc+KeQVmh2OY6CfQsvsj9cmsTHOcHxzjnY7ehNanYealj5uARq11qxHBGOXF/afoHhrnazem7moaoLI8jyVluVKnTmFaa55/q41r/+pX/Gx/u9nhpJ2dJ4NoDR6Dpo1PZaaJ+i7g+ct9QSm1TSm1Tym1LxCwzoouHNHsqG9m3dISaitLzQ7HUBPt5E52NXYxLu3kKad3eJxvPHeQb7/0DkNjYV55+7TZIaUdnz9AcW4m1y42vm38UjEnaqVUFvBJ4KeX+7rWervWulZrXet0Jvbd5kp+9e5ZWruG2OZOjXbx6XhcDgZGQxw6Je3kqeRAWzcfe9TH6++e5c9uuYq7N1Wyu+k8o6Gw2aGljYlp40HqVjiw2xKbS2ayor4VOKC1PmdUMPGmteYxbxNV5Xl8dFVqtItPZ/NyBzYF3gbrXNWI2YtENP/6Xye54we7APjp1zfz3z+0ghtrnAyPh9nf2m1yhOnjZOcAZ/tGErotL2omifpzTFH2sKq9Ld0cPtXDV9zVCX8HNEtxbiZrl5RInToFdPaNcPeTe/iH109wy+oFvPqgm/VLJ8p3m5aXk2FTMoYtgaKvqTqrJmqlVB7wB8BLxoYTX9u9jZTlZ3HHhgqzQ0kot8vJ2+099AyNmR2KmKU3TnRy6yM+9rd28/efvpbvfW7de6aIFGRnsL6yVHb4JJDPH6DamU9FaWLaxi8VU6LWWg9prcu11r1GBxQvJzv7+c9jnXxxcyU5mXazw0koT40DrScONhfJZSwU4e9eOco9T+3FWZjNL75Rx10bl1728xWPy8GRjj66BkZNiDS9jIbC7G7qStghTO+Xsp2Jj3ubyc6wcfemSrNDSbg1FSUUZmfIaivJtAQH+ewP3mRHfTN3b6rk5/dvxXWFMXHRvbz1J6X8YbT9Ld2MjEdMqU8DpNbJRJM6+0Z4+WAHd15fQXlB6rWLTyfDbmPLinJ8/iBa67TY7ZLsfn6wg798+R0y7DZ+8IUN3BLDWemrFxdTkpeJtyHI7WsXJyDK9OX1B8m0KzaZNBEqJVfUz+xqYTwS4at1qd3gciVul5OOnmGagoNmhyKuYHA0xLdeOMzDPznEykVFvPaQO6YkDWC3KbaucODzy/kuRvP5A6xfWmraqZspl6gHR0P8aHcbt6xaQJUj3+xwTHOhnVy26VnWkY5ePvHdel4+2M6DN7l4/r5NLC7JndF9eFwOOvtHaTg3YFCUIjgwyrun+xLejXiplEvUP9l7it7hce5L8unic7W0PI/K8jzZvmVBWmuerG/m0//6JkNjYZ67bxPf/IOaWU0ccsv5LobbOfkZgFn1aUixRB0KR3iivpnrq0ov7DdNZx6Xk11NXYyFpJ3cKs4PjvHVZ/bxN68cxVPj4LWH3HOqey4qyWXFvALZN28gb0OQ0rxMVi1KbNv4pVIqUb/6zhk6eobZ5lludiiW4HY5GBoLc6BNutes4M3GILc+4sXnD/JXn1jJ41+spSw/a87363Y52NPUxci4tJPH28S08QBbTWgbv1TKJGqtNY/7mljuzOemq+eZHY4lbF5ejt2m5LLYZKFwhP/36xN8fsce8rMzePn+LXx567K47cbxuJyMhiLsa5E35Hg7ca6fzv5RU+vTkEKJeldjF0c6+rjPXY0tTdrFp1OYk8n6pSV4G+Sy2CwdPcPctX033/3dST67voJffKMu7pfQN1SXkWmXN2Qj+BrMr09DCiXqx7xNOAqy+dQ62U96KbfLyZHTvdK9ZoLXj5zh1n/2cvxsP4/ctZbv3LHGkO1deVkZ1FaWSZ3aAF5/ANe8AhYWz2w3TrylRKI+fraP3zcE+PKW9GsXn47bNdlO3ijt5IkyMh7mL19+h6//6ABVjnxefbDO8IYUd42DY2f66OwfMfRx0snIeJi3ms8nfJrL5aREot7ubSIvy84X0rBdfDrXVZRQlJMh+6kTpOFcP7d/byfP7mnja55qXvz6FirLjd/PH903v1PayeNmb8t5RkMR3DXmlj0gBRL1md5h/uPQae6sXUJJ3tw/QU81dpuizuW40E4ujKG15rk9bXzye/V0DY7yzL0b+fZt15CVkZiX2MqFRZTlZ12oqYq58/mDZNlt3LCszOxQkj9RP72zhYjWfKVumdmhWJbb5eRs3wgnO6V7zQjREVl/8fI71FaW8dpDbm5M9Ew9m6JuhQOvP0hEBt/GhbchQG1VKXlZ5h+JlNSJun9knOf2tHHbtQtZUpb4M2KTRd2KiUs3+bAp/va3dnPbIz5+9e5Z/uctV/PDezcyrzDHlFjcLgfBgVGOn+035fFTSWffCMfP9luiPg2xDw4oUUq9qJQ6rpQ6ppTabHRgsXj+rTb6R0N8TRpcrmhJWR7VjnzZvhVH4YjmX944yZ2P7UKpiRFZf/Kh5aZuDZV28vipt0Db+KViXVE/Aryutb4aWAMcMy6k2IyFIjxZ38Lm6nKurTCvtTNZuF0Odjd1yTDUOOjsG+GLT+7hO786wa2rF/DaQ27WWeDIggXFOdTML5DzXeLA5w9Snp/FyoVFZocCxJColVJFgAd4AkBrPaa1Nn3E9Stvn+Zs3wjbbkzvw5di5XY5GRmPsF+61+ak3h+8MCLr/37mWr77uXUU5WRO/w8TxO1y8lbLeYbH5A15tiIRjc8fpM7lsEzzXCwr6mogADyllDqolNqhlPrAfiOl1Dal1D6l1L5AwNhLL601271N1Mwv4EMmt3Ymi83Ly8m0K6lTz0E4onnwxwcpzc/ilQfq+KPrLz8iy0yeGidjoQhvtZw3O5SkdfxsP8GBUcvUpyG2RJ0BrAe+r7VeBwwCf/7+G2mtt2uta7XWtU6nsf+DXn+Q42f7uc9dbbkXilXlZ2ewfqkMQ52LIx29nB8c44GPrGDFvKlHZJlpY1UZWRk22Tc/B9HXiFXq0xBbom4H2rXWeyb/+0UmErdptnsbmV+ULeOHZshT4+Td030E+qWdfDaiL+CtK6zzAn6/3Cw7G6vKpE49B15/gKvmFzK/yJzdO5czbaLWWp8FTimlrpr8q5uAo4ZGdQVHOnrZebKLe7YuS1gzQaqIrhCke212vP4gqxYV4bD4HE63y8GJc/2c65N28pkaHguzt7kbjwW6ES8Va6Z7AHhWKfU2sBb4P8aFdGWP+5ooyM7gj29YalYISWvVomJK8zLxSvljxgZGQxxo7bZU3XIqF7fpyRvyTO1p7mIsHLHc9zmmRK21PjRZf75Oa/0prbUpWwfau4d45e0z3HX9Ekt90p4sLg5DlXbymdrd2EUoovFYqG45lasXFOIoyJbPI2bB5w+SlWFjowXaxi+VVLWDJ+tbUMC90i4+ax6Xk0D/KCfOSffaTPj8AXIz7WyoMn+/9HRsNoXb5aBe2slnzOcPcMOyMsudwpk0ibp3aJwf723jE2sWsWiGk5rFRXWTK0I5vGdmfP4gm6rLyM6w1gt4Km6Xg67BMY6e6TM7lKRxtneEhnMDltrtEZU0ifrZt1oZGgtzn1saXObi4jBUuSyO1anzQzQFBy1Xt7yS6PkuUqeO3cVtedb7PidFoh4NhXlqZwtul4OVi6zR0pnM3C4HbzWfl2GoMYqe+2C1nQBXMq8oh6sXFOKV/dQx8/mDOAqyuXqB9fbIJ0Wi/veDpwn0j7LNI6vpeIgOQ90r3Wsx8fkDLCzOYbmzwOxQZsRT42Rf63mGxkJmh2J5kYim/mQQj8thySY6yyfqSESz3dfEyoVFFy7nxNxcHIYql8XTCUc09f4gbou+gK/E7XIwHtbsaZI35OkcPdPH+cExS0xzuRzLJ+o3TnRysnOAbR5pF4+XC8NQ5bJ4Wm+399A3ErJk3XI611eVkZ1hk88jYuC1eNep5RP1dm8Ti4pz+Nh1C80OJaV4apwcP9tPp3SvXZHPH0Qp676AryQn084N1eVy5RQDX0OQaxYWmTb0YTqWTtSHT/Wwp/k899YtI9Nu6VCTTnQLUr20k1+Rzx/g2sXFlOUn5zxOj8vByc4BTvcMmx2KZQ2OhtjXet7SzUyWzn7bvU0U5mRw10ZpF4+3lQuLKM/PkvLHFfSNjHOgrceS+2pjFS3Z1Muqekp7mrsYD2tLl7csm6jbuob45ZEzfP6GSgqyzR8umWpsk9PJ609K99pUdjV2EY5Y+wU8nZr5BcwrzJY69RV4G4LkZNqotXDXqWUT9RP1Tdhtinu2VpkdSspyu5wEB8Y4dla61y7H5w+Ql2VnvQXGbM2WUgq3y0n9ySBheUO+rIm28XLLtY1fypKJuntwjBf2tfOptYstdSZsqole0suHTZfn8wfZXF2e9Mfpemoc9AyN8+7pXrNDsZyOnmEaA4OWL29Z8ifw33a3Mjwe5j5pcDHU/KIcrppfKKesXUZr1yCtXUOWfwHHYqu0k0+pfvJn32PxkX6WS9Qj42GeebOFD1/lpGa+9Vo5U43b5WBvc7cMQ32faFKz+gs4Fo6CbFYtKpIPji/D6w8yvygb1zxrd51aLlH/7EA7XYNjbPMsNzuUtOCucTIWjrCnucvsUCzF5w+wuCSXZY4PzHFOSm6XkwNt3QyMSjt5VDii2XkyiNvltHwzXUyJWinVopR6Ryl1SCm1z6hgIhHNDl8z11UUs6naWgd3p6oLw1DlsviCUDjCmye78NQkX9v4VDyT7eS7G+UNOepIRy89Q+NJUd6ayYr6w1rrtVrrWqOC+c2xczQHB2W6eAJdHIYql8VRh9t76B9NzrbxqWyoKiUn0ybf50tEn4tkOEPIUqWP7d4mKkpzuXX1ArNDSStul4OGcwOc7ZV2cpjYV2tTsGV5udmhxE12hp1N0k7+Hl5/kNWLiyi3+LBiiD1Ra+DXSqn9Sqltl7uBUmqbUmqfUmpfIDDzd+3+kXEAvlq3jAxpF0+oi8NQZbUFE8/DdRUllOQlZ9v4VNwuJ03BQU6dHzI7FNMl07BiiD1Rb9VarwduBe5XSnnefwOt9fbJAbi1TufM/+cLczL52Z9s4Yubq2b8b8XcXLMwOgxVVlu9w+McOtVj6XMfZuvGGjnfJSo6rDgZ6tMQ+xTy05O/dwIvAxsNC8gmtelEU0rhkXZyAHY1Bonoid0wqWa5s4CFxTly5cTEsaa5mXY2VCZH1+m0iVopla+UKoz+GfgocMTowERiuWscnB8c493T6d1O7vUHKcjOYO2SErNDibuJdvKJ6eTp3k6ebMOKY1lRzwfqlVKHgbeAV7XWrxsblki0aPdaOh/eo7XG2xBg8/LylD1W1+1y0jcS4u32HrNDMc2p80M0J9mw4ml/GrXWTVrrNZO/Vmmt/3ciAhOJNa8wh2sWFqX1ZXFL1xDt3cMpWZ+O2rrCgVLp3U6ejF2nqblsELPicTnY39rNYJp2r0XfpJJppTVTZflZXLu4OK3fkH3+AIuKc1juTJ6uU0nU4gK3yzkxDDVN28m9DUGWlOVSWZ5ndiiGcrscHGjrubAlNp2EwpGkaRu/lCRqcUFtVenEMNSG9LssHg9H2NUYxJNkL+DZcLuchCOaXWnYTv52R+/EsGKLThufiiRqccHFYajpd1l8sK2HwbFwSpc9otYvLSUvy56WdWpfw+Sw4uWSqEUS87gcNAYG6UizYag+fwC7TbE5hdrGp5KVYWNzdXla7vDx+QNct7iY0iQbViyJWrzHxWGo6fUi9vqDrF1SQnFuptmhJITb5aC1a4jWrkGzQ0mYvpFxDp7qScqrJknU4j0uDkNNn8vinqEx3m5P7mnjMxXtvEyn8sfFYcXJ932WRC3eIzoMdWcaDUPdebILrVN7W977VTvyWVySm1afR/j8AfKz7KxLwmHFkqjFB0SHob7TkR7DUH3+AIU5GaypKDY7lISJtpO/ebKLUDhidjgJ4fMH2bw8OYcVJ1/EwnDRg9R9aTBjT2uNzx9k63JH2h2v66lx0j8a4nAatJNfHFacnFdN6fWTKWJSXpDN6sVFaVG/bApO7HBJtn218bBleTk2RVrsm49+5pKM9WmQRC2mEB2Gmurda9GrBk+SrrTmoiQvi+sqStKiTu1rSO5hxZKoxWW5XQ5CEc3upvNmh2Iorz9IVXkeS8pSu218Kh6Xg0OneugdTt035Imu0+QeViyJWlzWhspScjPtKb3aGg2F2dXYlbR1y3hw1ziJ6ImBCanq8KmJYcXJfNUkiVpc1sQw1LKUrlMfaO1heDyctHXLeFi7pISC7IyU3jfv9UeHFSfv91kStZiS2+WkOYWHofr8ATLSpG18Kpl2G5uXl+NtCKB1au6b9/kDrFlSQnFe8nadxpyolVJ2pdRBpdQrRgYkrMMzuRMiVVfVPn+Q9UtLKcxJ3hdwPHhcDtq7h2ntSr035N6hcQ4nadv4pWayon4IOGZUIMJ6UnkYatfAKEdO96Z12SMqmsRS8ZCmNyeHFSf71J6YErVSqgL4GLDD2HCElVwYhnoyyMh42Oxw4mpn42TbeBKNYzJKZXkeS8pyU3I/tdcfpDA7gzVJPqw41hX1PwN/BkzZa6qU2qaU2qeU2hcIpN47c7r61LrF9I+EeOlAh9mhxJWvIUBxbibXLk6ftvGpRM932dUYZDyF2slTaVjxtNErpT4OdGqt91/pdlrr7VrrWq11rdMpq5RUsbm6nNWLi9jhayKSIoc0RdvG61Y4sNuSc19tvHlcDgbHwhxsS5128pauocmu0+TPR7G8zWwFPqmUagF+DHxEKfUjQ6MSlqGUYptnOU3BQX5z7JzZ4cTFyc4BzvaNSH36EpuXT7xppdLnEd4LXafJ/32eNlFrrb+tta7QWlcBdwG/01p/wfDIhGXctnoBFaW5PO5tMjuUuIjuGa5LgRdwvBTnZrJ2SUlK7af2+QMsLcujsjw528YvldyFG5EQGXYbX6lbxr7Wbva3dpsdzpz5/AGqnflUlKZn2/hU3C4Hb7f30DM0ZnYoczYWikx2nabGm/GMErXW+r+01h83KhhhXXfWLqE4N5Pt3kazQ5mT0VCY3U1dSd1ObBS3y4nWE4MUkt3Btu6UGlYsK2oRk/zsDL6waSm/PnqOpsCA2eHM2v6WbkbGIymz0oqnNRXFFOZkpESd2ucPYrcptqxIja5TSdQiZl/aUkWmzcaO+mazQ5k1rz9Ipl2xqTo1XsDxlGG3sXW5A58/mPTt5D5/gHVLSihKka5TSdQiZvMKc/j0+sX8bH87wYFRs8OZFW9DgPVLS8nPzjA7FEty1zjo6BmmKZi808m7B8d4u6M3ZcoeIIlazNBX3dWMhiL8cFer2aHMWKB/lKNn+vCkwL5ao0Rr98k8hm1nY3Cy6zR1yluSqMWMrJhXwM3XzOffdrUwPJZcbeU7T05sPZMPEqe2pCyPqvK8pD6Iy9cQpCgng+tSqOtUErWYsW2earqHxvnp/lNmhzIjXn+A0rxMVi0qMjsUS3O7nOxq6mIslHzt5BNdpwG2rkitYcWp838iEub6qlLWLilhh2H5DlgAABAXSURBVK+ZcJK0lV9oG3c5sUnb+BW5XQ6GxsJJuWe+MTDI6d6RlKpPgyRqMQtKKb7mqabt/BC/eves2eHE5MS5fgL9o7ItLwabl5cnbTt5NOZU+z5Lohaz8tFVC6gsz+Mxb1NSbOXyTR7hmWovYCMU5mSyfmlJUtapff4gyxz5KTesWBK1mBW7TfHVumUcPtXDW83Wn1Tu9QdwzStgYXGu2aEkBbfLyZHTvXQl0TbMi8OKU+/NWBK1mLXPblhCWX4W2y1+WNPIeJi3ms+nXN3SSJ6ayXbyxuRpJ9/f2j05rDj1vs+SqMWs5WbZuXtTJb893snJzn6zw5nS3pbzjIYiKbWv1mjXLi6mODczqfZT+/xBMmyKTdVlZocSd5KoxZx8cXMl2Rk2Hvdat63c5w+SZbdxw7LUewEbxW5T1K1IrnZynz+QssOKJVGLOSkvyOaO2gpePthBZ9+I2eFclrchQG1VKXlZ0jY+E26Xg7N9I5zstP4hXF0Doxzp6EvJ+jRIohZx8JW6asYjEZ5+s8XsUD6gs2+E42f7U7JuabToYIVkGCZQP9l1mgpjty4nlpmJOUqpt5RSh5VS7yql/joRgYnkscyRz39buYAf7W5lYDRkdjjvceEFnKIrLSNVlOZR7cxPiv3UPn+QkrzUHVYcy4p6FPiI1noNsBa4RSm1ydiwRLLZdmM1fSMhXthrrbZyb0MAR0EWKxdK2/hseFxOdjd1MRqy7rkul7aNp+qw4lhmJmqtdbRIlTn5Kzk+XRAJs35pKddXlfJEfTOhsDXOiIhENPUnJ6aNS9v47LhdDkbGI+xvsW47ub9zgHN9oykxxHYqMdWolVJ2pdQhoBP4jdZ6z2Vus00ptU8ptS8QsP6lkoi/bZ7ldPQM8+o7Z8wOBYBjZ/sIDoxJfXoONlWXk2lXlq1TNwcH+eYLh7DbVEp/n2NK1FrrsNZ6LVABbFRKrb7MbbZrrWu11rVOZ+o+YWJqN109j2pnPtst0lYebYGW+vTs5WdnsH5pKV4L7qd+6UA7H3/Ux6nzw3z/8+tZVJK6XaczHW7bA/wXcIsh0YikZrMp7nNX8+7pPnZZoKPN5w9w9YJC5hXlmB1KUvPUODl6po9AvzXayQdGQ3zzJ4f45guHWbWomF8+5OajqxaYHZahYtn14VRKlUz+ORe4GThudGAiOf3husU4CrJ5zOS28uGxMHubu2U1HQfR5zA6eMFMRzp6+cR36/n5oQ4eusnFc/fdkNIr6ahYVtQLgTeUUm8De5moUb9ibFgiWeVk2vnylkp+3xDg+Nk+0+LY09zFWDiS0nXLRFm1qJjSvEy8Jm7T01rzRH0zf/ivOxkeC/PcfZv40z+oSanhAFcSy66Pt7XW67TW12mtV2ut/yYRgYnk9YVNleRm2k09rMnnD5KVYWOjtI3Pmd2mqHM5TWsn7xoY5d6n9/K3rxzlxhonv3zInXZT5NPj7UgkVEleFn90/RL+49BpzvQOmxKDzx/ghmVl5GTaTXn8VON2OQj0j3LiXGIP33qzMcitj/jYebKLv/rESh7/Yi2l+VkJjcEKJFELQ3ylbhkRrXl6Z0vCH/ts7wgN5wakPh1H0ecyOoDBaKFwhH/81Qk+v2MPBTkZvHz/Fr68dRlKped+eEnUwhBLyvK47dqFPLenjf6R8YQ+9sVxTFKfjpeFxbm45hUkpE7d3j3EH23fzffeOMkdGyp45YE6Vi1KzdbwWEmiFobZ5qmmfzTE82+1JfRxff4gjoJsrl5QmNDHTXVul5O3ms8zMm5cO/kv3znDbY/4OHG2n0fuWss/fHaNnHqIJGphoOsqSthUXcaT9S2MhRLTVh5tG/e4HGl7mWwUd42D0VCEvS3xH702Mh7mL15+hz959gDLHPm8+mAdt69dHPfHSVaSqIWhvuZZztm+EX5x+HRCHu/omT7OD47hSdHjLs10w7Iysuy2uA+9bTjXzye/V89ze9r4mqean359C5Xl+XF9jGQniVoY6kNXOamZX8DjvsS0lf9+stV56wr5IDHe8rIyqK2KXzu51ppn97Tyie/Wc35wjGfu3ci3b7uGrAxJS+8nz4gwlFITbeXHz/Yn5GAfnz/AyoVFOAuzDX+sdOR2OTl+tn/O03x6h8a5/7kD/OXLR9i4rIzXHnJzo1wFTUkStTDc7WsXM78om+3eRkMfZ3A0xP7Wbhlia6AL2/Tm8Ka7v/U8tz3q49fvnuPPb72aZ+7ZyLxCOY/lSiRRC8NlZdj48pZl7DzZxZGOXsMeZ09zF+NhjUe25Rlm5cIiyvOzZjX1JRzR/MsbJ7nzsd3YbPDTr2/m6zcul7PCYyCJWiTEH9+wlPwsY9vKvQ1BcjJtbKgsNewx0p3NpqhzOag/GSQSif0zh3N9I9z9xB6+86sT3HbtQl590M26pfJ9ipUkapEQxbmZfG7jUl595wzt3UOGPMZE23i5tI0bzO1yEhwY41iMh2797vg5bn3Ex8G2Hv7hM9fx6F1rKcrJNDjK1CKJWiTMvXXLUMCT9S1xv++OnmEaA4PSNp4Anhjr1KOhMH/7ylHufXof8wqz+cUDW7nz+iWyv30WJFGLhFlUkssn1izix3vb6B2Kb1t5/WTNVPZPG29eUQ5XLyi8Yp26OTjIZ77/Jk/UN/OlzZX8/P6trJgnnaKzJYlaJNR97mqGxsL8aE9rXO/X6w8yvygb17yCuN6vuDy3y8He5m6Gxz7YTh4dkdXePcz2uzfw17evlnLUHEmiFgm1clERbpeDp99sYTQUnzMjwhHNzpNB3C6nXFYniNvlZCwcYU/zxZFr7xmRtbiY1x5M/RFZiRLLKK4lSqk3lFLHlFLvKqUeSkRgInVt81QT6B/l3w/Gp638SEcvPUPjUp9OoI3LysjKuNhO/k57Lx9/1MfPD3Xw8M0unr9vU1qMyEqUWFbUIeBbWutrgE3A/UqplcaGJVJZ3QoHKxcWsd3XNKMtXlPx+QMoNXG/IjFyMu3csKwMb0OAHb4mPv39nYyMR3j+vk08fHMNdtkbHVexjOI6o7U+MPnnfuAYIMdaiVlTSrHNU83JzgHeONE55/vz+oOsXlRMeYG0jSeS2+XA3znA3716jA9dNY9fPuTmhjQbkZUoM6pRK6WqgHXAnst8bZtSap9Sal8gYN4QTJEcPnbdQhYV58x5WvnAaIgDrTJt3Ay3rl7IinkF/M3tq9h+94a0HJGVKDEnaqVUAfAz4GGt9Qd2umutt2uta7XWtU6nbJESV5Zpt3Fv3TLeaj7PoVM9s76f3Y1dhCJaprmYYElZHv/5zRv54uYq+RDXYDElaqVUJhNJ+lmt9UvGhiTSxV0bl1KYk8Hjc1hVe/0B8rLsrK8siWNkQlhLLLs+FPAEcExr/U/GhyTSRUF2Bp+/oZJfHjlDW9fs2sp9/iCbqsvJzpB9uiJ1xbKi3grcDXxEKXVo8tdtBscl0sQ9W6uw2xQ76me+qj51fojmoLSNi9Q37dRIrXU9IAUoYYj5RTncvnYxL+w7xcM311A2gw+kont4pT4tUp10JgrTbfNUMzIe4Ue7Z9ZW7vMHWFScw3KnzNcTqU0StTBdzfxCPnyVk2febGFkPLa28lA4Im3jIm1IohaWsM2znK7BMX52oD2m27/d0UvfSEjGbom0IIlaWMKm6jKuXVzMDl8z4Rjayn0NQZSCrcslUYvUJ4laWEK0rbw5OMh/Hjs37e19/gDXLS6WbjiRFiRRC8u4dfUCKkpzp52r2DcyzsFTPbLbQ6QNSdTCMjLsNr5at4z9rd3sbz0/5e12NXYRjmiZ5iLShiRqYSl3Xr+E4txMHvv91Ktqnz9AfpaddUulbVykB0nUwlLysjK4e1Mlvzl2jqbAwGVv4/MH2bzcQaZdfnxFepCfdGE5X9pSRabdxo765g98rbVrkNauITyyLU+kEUnUwnKchdl8Zv1iXtzfTnBg9D1f80rbuEhDkqiFJX3VXc14OMIP32x5z9/7GgJUlOZSVZ5nTmBCmEAStbCk5c4Cbr5mPj/c3crQWAiA8XCEXY1d0jYu0o4kamFZ2zzV9AyN89N9E23lh0/10D8awiPHmoo0I4laWFZtZSnrlpawo76JcETj9QexKdgibeMizUiiFpallOJrnmpOnR/m9SNn8fkDrFlSQnFeptmhCZFQsYzielIp1amUOpKIgIS41B+sXEBVeR6P/tbPYWkbF2kqlhX108AtBschxGXZbYqvuKs5ca6fiEbq0yItTZuotdZeYOqDF4Qw2B0bKijLz6IwO4M1S6RtXKSfaWcmxkoptQ3YBrB06dJ43a0Q5GTa+ftPX0vP8Li0jYu0FLdErbXeDmwHqK2tnf7kdyFm4KOrFpgdghCmkeWJEEJYnCRqIYSwuFi25z0P7AKuUkq1K6W+YnxYQgghoqatUWutP5eIQIQQQlyelD6EEMLiJFELIYTFSaIWQgiLk0QthBAWp7SOf2+KUioAtMb9jhPLAQTNDsIi5Ll4L3k+3kuej4vm8lxUaq0ve+qYIYk6FSil9mmta82OwwrkuXgveT7eS56Pi4x6LqT0IYQQFieJWgghLE4S9dS2mx2Ahchz8V7yfLyXPB8XGfJcSI1aCCEsTlbUQghhcZKohRDC4iRRX0IptUQp9YZS6phS6l2l1ENmx2Q2pZRdKXVQKfWK2bGYTSlVopR6USl1fPJnZLPZMZlJKfWnk6+TI0qp55VSOWbHlEiXG/ytlCpTSv1GKeWf/L00Ho8lifq9QsC3tNbXAJuA+5VSK02OyWwPAcfMDsIiHgFe11pfDawhjZ8XpdRi4EGgVmu9GrADd5kbVcI9zQcHf/858FuttQv47eR/z5kk6ktorc9orQ9M/rmfiRfiYnOjMo9SqgL4GLDD7FjMppQqAjzAEwBa6zGtdY+5UZkuA8hVSmUAecBpk+NJqCkGf98OPDP552eAT8XjsSRRT0EpVQWsA/aYG4mp/hn4MyBidiAWUA0EgKcmS0E7lFL5ZgdlFq11B/CPQBtwBujVWv/a3KgsYb7W+gxMLPyAefG4U0nUl6GUKgB+Bjyste4zOx4zKKU+DnRqrfebHYtFZADrge9rrdcBg8TpsjYZTdZebweWAYuAfKXUF8yNKnVJon4fpVQmE0n6Wa31S2bHY6KtwCeVUi3Aj4GPKKV+ZG5IpmoH2rXW0SusF5lI3OnqZqBZax3QWo8DLwFbTI7JCs4ppRYCTP7eGY87lUR9CaWUYqIGeUxr/U9mx2MmrfW3tdYVWusqJj4k+p3WOm1XTFrrs8AppdRVk391E3DUxJDM1gZsUkrlTb5ubiKNP1y9xH8AX5r885eAf4/HnU47MzHNbAXuBt5RSh2a/Lu/0Fq/ZmJMwjoeAJ5VSmUBTcA9JsdjGq31HqXUi8ABJnZLHSTNWsknB39/CHAopdqB/wX8PfDC5BDwNuCOuDyWtJALIYS1SelDCCEsThK1EEJYnCRqIYSwOEnUQghhcZKohRDC4iRRCyGExUmiFkIIi/v/IUdYqCRPbH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2" name="AutoShape 4" descr="data:image/png;base64,iVBORw0KGgoAAAANSUhEUgAAAWoAAAD4CAYAAADFAawfAAAABHNCSVQICAgIfAhkiAAAAAlwSFlzAAALEgAACxIB0t1+/AAAADh0RVh0U29mdHdhcmUAbWF0cGxvdGxpYiB2ZXJzaW9uMy4yLjIsIGh0dHA6Ly9tYXRwbG90bGliLm9yZy+WH4yJAAAgAElEQVR4nO3deXjb5ZXo8e8red8XKasTO05kIAlkMyGLJdrC9AJd6LSFodPSFlrSzqUs095n7nTmjzvbvc/c6dx5BtqZlhC2ToGWUuhMgdJ2WqaSQxKyQ8hixWvsLJYc77uk9/5hKwkQx7Ktn34/SefzPHkSYkU6yNbR+zt6z3uU1hohhBDWZTM7ACGEEFcmiVoIISxOErUQQlicJGohhLA4SdRCCGFxGUbcqcPh0FVVVUbctRBCpKT9+/cHtdbOy33NkERdVVXFvn37jLhrIYRISUqp1qm+JqUPIYSwOEnUQghhcZKohRDC4iRRCyGExUmiFkIIi4spUSulHlJKHVFKvauUetjooIQQQlw0baJWSq0G7gM2AmuAjyulXEYHJoQQYkIsK+prgN1a6yGtdQj4PfCHxoYlOvtGeGHfKSIROYZWiHQXS8PLEeB/K6XKgWHgNuAD3SxKqW3ANoClS5fGM8a088aJTv7HC4fpGhxjflEON9ZctllJCJEmpl1Ra62PAf8X+A3wOnAYCF3mdtu11rVa61qnUxLLbIyFIvzdK0e556m9OAuzybLbqPcHzA5LCGGymD5M1Fo/obVer7X2AOcBv7FhpZ+W4CCf+f6b7Khv5u5Nlfz8/q1cv6wUnz9odmhCCJPFuutj3uTvS4FPA88bGVS6eflgOx971Efb+SF+8IUN/O2nVpOTacftcnL8bD/n+kbMDlEIYaJY91H/TCl1FPgFcL/WutvAmNLG4GiIb75wiD/9yWFWLiritYfc3LJ6wYWvu10OAFlVC5HmYjo9T2vtNjqQdHOko5cHnj9Ia9cgD97k4sGPrCDD/t73zWsWFOEoyMLnD/DZDRUmRSqEMJshx5yKqWmteWpnC3//y+OU5Wfx3H2b2FRdftnb2myKuhUOfP4gkYjGZlMJjlYIYQXSQp5AXQOjfOWZffzNK0fx1Dh47SH3lEk6yu1y0jU4xtEzfQmKUghhNbKiTpA3G4M8/OND9AyN81efWMmXtlSh1PQr5Evr1KsXFxsdphDCgmRFbbBQOML/+/UJPr9jDwU5Gbx8/xa+vHVZTEkaYF5RDlcvKMQn+6mFSFuyojZQe/cQD//4EPtau7ljQwV/ffsq8rJm/pR7apw8vbOFobHQrP69ECK5yYraIK8fOcNtj/g4frafR+5ay3fuWDPrJOt2ORgLR9jTfD7OUQohkoEsz+JsZDzM375ylGf3tLGmophHP7eOyvL8Od3n9VVlZGfY8DUE+fBV8+IUqRAiWUiijqOGc/088NxBTpzr52uear710avIypj7RUtOpp2Ny8qkTi1EmpLSRxxorXluTxuf/F49XYOjPHPvRr592zVxSdJRHpcTf+cAZ3qH43afQojkIIl6jnqHx/nGcwf5i5ff4fqqMl57yG3IsaTumslteg3STi5EupHSxxzsb+3mwecPcq5vhD+/9Wq2uasN6x68an4hzsJsvP4Ad16/xJDHEEJYkyTqWQhHND/4fSP/9JsGFpXk8NOvb2bd0lJDH1Mphdvl4HfHOwlHNHZpJxcibUjpY4bO9Y3wxSf38J1fneDW1Qt49UG34Uk6yuNy0jM0zrunexPyeEIIa5AV9Qy8cbyTb/30MMNjYf7hM9dxR21FzB2G8bB1xcV28usqShL2uEIIc8mKOgajoYm90fc8vZd5hdn84oGt3Hn9koQmaQBnYTYrFxbhbZBtekKkE1lRT6M5OMgDzx/gSEcfX9pcybdvu4acTLtp8XhqnDxR38TAaIiCbPn2CZEOYh3F9adKqXeVUkeUUs8rpXKMDswKXj7Yzscf9dHePcz2uzfw17evNjVJA3hcDsbDmj1NXabGIYRInGkTtVJqMfAgUKu1Xg3YgbuMDsxMA5eMyFq1qJjXHnTz0VULpv+HCbChqpScTJuM5xIijcR67ZwB5CqlxoE84LRxIZmrb2ScT/3LTlqCgzx8s4tvfPiDI7LMlJ1hZ1N1OV5pJxfCUv71v06yq7GLp758fdxzxrT3prXuAP4RaAPOAL1a61+//3ZKqW1KqX1KqX2BQPImkWd3t9EUGOSpezby8M01lkrSUW6Xk6bAIO3dQ2aHIoSY9NtjnfSPhAzJGbGUPkqB24FlwCIgXyn1hfffTmu9XWtdq7WudTrj30KdCKOhME/tbMbtchjSBh4vnsmpL/VS/hDCEnqHxzl0qufCazPeYkn9NwPNWuuA1noceAnYYkg0Jvv3Q6fp7B9lm6fa7FCuaMW8AhYU5Uj5QwiL2NUYJBzRuA1a4MWSqNuATUqpPDWxcfgm4Jgh0ZgoEtE87m3imoVF1K0w5l0xXqLt5PX+iR8OIYS5vP4gBdkZrF1iTCNaLDXqPcCLwAHgncl/s92QaEz0+4YA/s4Btnlin2doJneNk76REG+395gdihBpTWuNtyHA5uXlZBr0mVZM96q1/l9a66u11qu11ndrrUcNicZEj3kbWVScw8evW2R2KDGpW+FAKWSbnhAma+0aor172LD6NEgLOQBvt/ewu+k899YtM+wdMd7K8rNYvahYpr4IYbLoa9DtMm4DQnJkJYM95m2iMDuDP0qyc57dLgcH2nroHxk3OxQh0pbXH2RJWS6V5XmGPUbaJ+q2riF++c4Z/njTUgpzMs0OZ0bcLifhiGZXo7STC2GG8XCEXY1duF1OQz/bSvtE/eTOZuw2xb1bl5kdyoxtqCwlL8sudWohTHLoVA8DoyFD69OQ5om6e3CMn+w9xe1rFzO/KPnOmcrKsLG5ulzq1EKYxNcQwG5TbF4uidowP9rdyvB42PINLlfidjlo6RqirUvayYVINK8/yNolJRTnGls2TdtEPTIe5pldLXzoKic18wvNDmfWop1QvpOyqhYikXqGxni7vQe3wWUPSONE/dKBDoIDY0m9mgaoduSzuCQXX4PUqYVIpJ0nu4hoY7flRaVloo5ENDt8TVy7uJjN1eVmhzMn0XbynY1BQuGI2eEIkTZ8/gCFORmsqSg2/LHSMlH/57FzNAUH2eapTop28em4XU76R0IclnZyIRJCa43PH2TrckdCjkJOy0S93dtERWkut662xtSWudq6ohylwCvlDyESoik4SEfPMO6axBzglnaJen9rN/tau/lK3TJLDgWYjZK8LK6rKJFtekIkiK9h4rXmSUB9GtIwUW/3NlKcm8mdtcnVLj4dj8vBoVM99A5LO7kQRvP5g1SV57GkzLi28UulVaJuDg7y66PnuHtTJfnZsY6LTA5ul5OInjjAXAhhnLFQhF1NXQnZ7RGVVol6h6+JTJuNL22pMjuUuFu3tIT8LDteaScXwlAH2roZGgsnZP90VNok6uDAKC/ub+fT6xfjLMw2O5y4y7Tb2LzcgbchgNYy9UUIo/j80bbxxG3tjWW47VVKqUOX/OpTSj2ciODi6Ye7WhkNRfiqO7kbXK7EU+OgvXuYVmknF8IwPn+Q9UtLEnraZiyjuE5orddqrdcCG4Ah4GXDI4uj4bEw/7arhZuvmc+KeQVmh2OY6CfQsvsj9cmsTHOcHxzjnY7ehNanYealj5uARq11qxHBGOXF/afoHhrnazem7moaoLI8jyVluVKnTmFaa55/q41r/+pX/Gx/u9nhpJ2dJ4NoDR6Dpo1PZaaJ+i7g+ct9QSm1TSm1Tym1LxCwzoouHNHsqG9m3dISaitLzQ7HUBPt5E52NXYxLu3kKad3eJxvPHeQb7/0DkNjYV55+7TZIaUdnz9AcW4m1y42vm38UjEnaqVUFvBJ4KeX+7rWervWulZrXet0Jvbd5kp+9e5ZWruG2OZOjXbx6XhcDgZGQxw6Je3kqeRAWzcfe9TH6++e5c9uuYq7N1Wyu+k8o6Gw2aGljYlp40HqVjiw2xKbS2ayor4VOKC1PmdUMPGmteYxbxNV5Xl8dFVqtItPZ/NyBzYF3gbrXNWI2YtENP/6Xye54we7APjp1zfz3z+0ghtrnAyPh9nf2m1yhOnjZOcAZ/tGErotL2omifpzTFH2sKq9Ld0cPtXDV9zVCX8HNEtxbiZrl5RInToFdPaNcPeTe/iH109wy+oFvPqgm/VLJ8p3m5aXk2FTMoYtgaKvqTqrJmqlVB7wB8BLxoYTX9u9jZTlZ3HHhgqzQ0kot8vJ2+099AyNmR2KmKU3TnRy6yM+9rd28/efvpbvfW7de6aIFGRnsL6yVHb4JJDPH6DamU9FaWLaxi8VU6LWWg9prcu11r1GBxQvJzv7+c9jnXxxcyU5mXazw0koT40DrScONhfJZSwU4e9eOco9T+3FWZjNL75Rx10bl1728xWPy8GRjj66BkZNiDS9jIbC7G7qStghTO+Xsp2Jj3ubyc6wcfemSrNDSbg1FSUUZmfIaivJtAQH+ewP3mRHfTN3b6rk5/dvxXWFMXHRvbz1J6X8YbT9Ld2MjEdMqU8DpNbJRJM6+0Z4+WAHd15fQXlB6rWLTyfDbmPLinJ8/iBa67TY7ZLsfn6wg798+R0y7DZ+8IUN3BLDWemrFxdTkpeJtyHI7WsXJyDK9OX1B8m0KzaZNBEqJVfUz+xqYTwS4at1qd3gciVul5OOnmGagoNmhyKuYHA0xLdeOMzDPznEykVFvPaQO6YkDWC3KbaucODzy/kuRvP5A6xfWmraqZspl6gHR0P8aHcbt6xaQJUj3+xwTHOhnVy26VnWkY5ePvHdel4+2M6DN7l4/r5NLC7JndF9eFwOOvtHaTg3YFCUIjgwyrun+xLejXiplEvUP9l7it7hce5L8unic7W0PI/K8jzZvmVBWmuerG/m0//6JkNjYZ67bxPf/IOaWU0ccsv5LobbOfkZgFn1aUixRB0KR3iivpnrq0ov7DdNZx6Xk11NXYyFpJ3cKs4PjvHVZ/bxN68cxVPj4LWH3HOqey4qyWXFvALZN28gb0OQ0rxMVi1KbNv4pVIqUb/6zhk6eobZ5lludiiW4HY5GBoLc6BNutes4M3GILc+4sXnD/JXn1jJ41+spSw/a87363Y52NPUxci4tJPH28S08QBbTWgbv1TKJGqtNY/7mljuzOemq+eZHY4lbF5ejt2m5LLYZKFwhP/36xN8fsce8rMzePn+LXx567K47cbxuJyMhiLsa5E35Hg7ca6fzv5RU+vTkEKJeldjF0c6+rjPXY0tTdrFp1OYk8n6pSV4G+Sy2CwdPcPctX033/3dST67voJffKMu7pfQN1SXkWmXN2Qj+BrMr09DCiXqx7xNOAqy+dQ62U96KbfLyZHTvdK9ZoLXj5zh1n/2cvxsP4/ctZbv3LHGkO1deVkZ1FaWSZ3aAF5/ANe8AhYWz2w3TrylRKI+fraP3zcE+PKW9GsXn47bNdlO3ijt5IkyMh7mL19+h6//6ABVjnxefbDO8IYUd42DY2f66OwfMfRx0snIeJi3ms8nfJrL5aREot7ubSIvy84X0rBdfDrXVZRQlJMh+6kTpOFcP7d/byfP7mnja55qXvz6FirLjd/PH903v1PayeNmb8t5RkMR3DXmlj0gBRL1md5h/uPQae6sXUJJ3tw/QU81dpuizuW40E4ujKG15rk9bXzye/V0DY7yzL0b+fZt15CVkZiX2MqFRZTlZ12oqYq58/mDZNlt3LCszOxQkj9RP72zhYjWfKVumdmhWJbb5eRs3wgnO6V7zQjREVl/8fI71FaW8dpDbm5M9Ew9m6JuhQOvP0hEBt/GhbchQG1VKXlZ5h+JlNSJun9knOf2tHHbtQtZUpb4M2KTRd2KiUs3+bAp/va3dnPbIz5+9e5Z/uctV/PDezcyrzDHlFjcLgfBgVGOn+035fFTSWffCMfP9luiPg2xDw4oUUq9qJQ6rpQ6ppTabHRgsXj+rTb6R0N8TRpcrmhJWR7VjnzZvhVH4YjmX944yZ2P7UKpiRFZf/Kh5aZuDZV28vipt0Db+KViXVE/Aryutb4aWAMcMy6k2IyFIjxZ38Lm6nKurTCvtTNZuF0Odjd1yTDUOOjsG+GLT+7hO786wa2rF/DaQ27WWeDIggXFOdTML5DzXeLA5w9Snp/FyoVFZocCxJColVJFgAd4AkBrPaa1Nn3E9Stvn+Zs3wjbbkzvw5di5XY5GRmPsF+61+ak3h+8MCLr/37mWr77uXUU5WRO/w8TxO1y8lbLeYbH5A15tiIRjc8fpM7lsEzzXCwr6mogADyllDqolNqhlPrAfiOl1Dal1D6l1L5AwNhLL601271N1Mwv4EMmt3Ymi83Ly8m0K6lTz0E4onnwxwcpzc/ilQfq+KPrLz8iy0yeGidjoQhvtZw3O5SkdfxsP8GBUcvUpyG2RJ0BrAe+r7VeBwwCf/7+G2mtt2uta7XWtU6nsf+DXn+Q42f7uc9dbbkXilXlZ2ewfqkMQ52LIx29nB8c44GPrGDFvKlHZJlpY1UZWRk22Tc/B9HXiFXq0xBbom4H2rXWeyb/+0UmErdptnsbmV+ULeOHZshT4+Td030E+qWdfDaiL+CtK6zzAn6/3Cw7G6vKpE49B15/gKvmFzK/yJzdO5czbaLWWp8FTimlrpr8q5uAo4ZGdQVHOnrZebKLe7YuS1gzQaqIrhCke212vP4gqxYV4bD4HE63y8GJc/2c65N28pkaHguzt7kbjwW6ES8Va6Z7AHhWKfU2sBb4P8aFdGWP+5ooyM7gj29YalYISWvVomJK8zLxSvljxgZGQxxo7bZU3XIqF7fpyRvyTO1p7mIsHLHc9zmmRK21PjRZf75Oa/0prbUpWwfau4d45e0z3HX9Ekt90p4sLg5DlXbymdrd2EUoovFYqG45lasXFOIoyJbPI2bB5w+SlWFjowXaxi+VVLWDJ+tbUMC90i4+ax6Xk0D/KCfOSffaTPj8AXIz7WyoMn+/9HRsNoXb5aBe2slnzOcPcMOyMsudwpk0ibp3aJwf723jE2sWsWiGk5rFRXWTK0I5vGdmfP4gm6rLyM6w1gt4Km6Xg67BMY6e6TM7lKRxtneEhnMDltrtEZU0ifrZt1oZGgtzn1saXObi4jBUuSyO1anzQzQFBy1Xt7yS6PkuUqeO3cVtedb7PidFoh4NhXlqZwtul4OVi6zR0pnM3C4HbzWfl2GoMYqe+2C1nQBXMq8oh6sXFOKV/dQx8/mDOAqyuXqB9fbIJ0Wi/veDpwn0j7LNI6vpeIgOQ90r3Wsx8fkDLCzOYbmzwOxQZsRT42Rf63mGxkJmh2J5kYim/mQQj8thySY6yyfqSESz3dfEyoVFFy7nxNxcHIYql8XTCUc09f4gbou+gK/E7XIwHtbsaZI35OkcPdPH+cExS0xzuRzLJ+o3TnRysnOAbR5pF4+XC8NQ5bJ4Wm+399A3ErJk3XI611eVkZ1hk88jYuC1eNep5RP1dm8Ti4pz+Nh1C80OJaV4apwcP9tPp3SvXZHPH0Qp676AryQn084N1eVy5RQDX0OQaxYWmTb0YTqWTtSHT/Wwp/k899YtI9Nu6VCTTnQLUr20k1+Rzx/g2sXFlOUn5zxOj8vByc4BTvcMmx2KZQ2OhtjXet7SzUyWzn7bvU0U5mRw10ZpF4+3lQuLKM/PkvLHFfSNjHOgrceS+2pjFS3Z1Muqekp7mrsYD2tLl7csm6jbuob45ZEzfP6GSgqyzR8umWpsk9PJ609K99pUdjV2EY5Y+wU8nZr5BcwrzJY69RV4G4LkZNqotXDXqWUT9RP1Tdhtinu2VpkdSspyu5wEB8Y4dla61y7H5w+Ql2VnvQXGbM2WUgq3y0n9ySBheUO+rIm28XLLtY1fypKJuntwjBf2tfOptYstdSZsqole0suHTZfn8wfZXF2e9Mfpemoc9AyN8+7pXrNDsZyOnmEaA4OWL29Z8ifw33a3Mjwe5j5pcDHU/KIcrppfKKesXUZr1yCtXUOWfwHHYqu0k0+pfvJn32PxkX6WS9Qj42GeebOFD1/lpGa+9Vo5U43b5WBvc7cMQ32faFKz+gs4Fo6CbFYtKpIPji/D6w8yvygb1zxrd51aLlH/7EA7XYNjbPMsNzuUtOCucTIWjrCnucvsUCzF5w+wuCSXZY4PzHFOSm6XkwNt3QyMSjt5VDii2XkyiNvltHwzXUyJWinVopR6Ryl1SCm1z6hgIhHNDl8z11UUs6naWgd3p6oLw1DlsviCUDjCmye78NQkX9v4VDyT7eS7G+UNOepIRy89Q+NJUd6ayYr6w1rrtVrrWqOC+c2xczQHB2W6eAJdHIYql8VRh9t76B9NzrbxqWyoKiUn0ybf50tEn4tkOEPIUqWP7d4mKkpzuXX1ArNDSStul4OGcwOc7ZV2cpjYV2tTsGV5udmhxE12hp1N0k7+Hl5/kNWLiyi3+LBiiD1Ra+DXSqn9Sqltl7uBUmqbUmqfUmpfIDDzd+3+kXEAvlq3jAxpF0+oi8NQZbUFE8/DdRUllOQlZ9v4VNwuJ03BQU6dHzI7FNMl07BiiD1Rb9VarwduBe5XSnnefwOt9fbJAbi1TufM/+cLczL52Z9s4Yubq2b8b8XcXLMwOgxVVlu9w+McOtVj6XMfZuvGGjnfJSo6rDgZ6tMQ+xTy05O/dwIvAxsNC8gmtelEU0rhkXZyAHY1Bonoid0wqWa5s4CFxTly5cTEsaa5mXY2VCZH1+m0iVopla+UKoz+GfgocMTowERiuWscnB8c493T6d1O7vUHKcjOYO2SErNDibuJdvKJ6eTp3k6ebMOKY1lRzwfqlVKHgbeAV7XWrxsblki0aPdaOh/eo7XG2xBg8/LylD1W1+1y0jcS4u32HrNDMc2p80M0J9mw4ml/GrXWTVrrNZO/Vmmt/3ciAhOJNa8wh2sWFqX1ZXFL1xDt3cMpWZ+O2rrCgVLp3U6ejF2nqblsELPicTnY39rNYJp2r0XfpJJppTVTZflZXLu4OK3fkH3+AIuKc1juTJ6uU0nU4gK3yzkxDDVN28m9DUGWlOVSWZ5ndiiGcrscHGjrubAlNp2EwpGkaRu/lCRqcUFtVenEMNSG9LssHg9H2NUYxJNkL+DZcLuchCOaXWnYTv52R+/EsGKLThufiiRqccHFYajpd1l8sK2HwbFwSpc9otYvLSUvy56WdWpfw+Sw4uWSqEUS87gcNAYG6UizYag+fwC7TbE5hdrGp5KVYWNzdXla7vDx+QNct7iY0iQbViyJWrzHxWGo6fUi9vqDrF1SQnFuptmhJITb5aC1a4jWrkGzQ0mYvpFxDp7qScqrJknU4j0uDkNNn8vinqEx3m5P7mnjMxXtvEyn8sfFYcXJ932WRC3eIzoMdWcaDUPdebILrVN7W977VTvyWVySm1afR/j8AfKz7KxLwmHFkqjFB0SHob7TkR7DUH3+AIU5GaypKDY7lISJtpO/ebKLUDhidjgJ4fMH2bw8OYcVJ1/EwnDRg9R9aTBjT2uNzx9k63JH2h2v66lx0j8a4nAatJNfHFacnFdN6fWTKWJSXpDN6sVFaVG/bApO7HBJtn218bBleTk2RVrsm49+5pKM9WmQRC2mEB2Gmurda9GrBk+SrrTmoiQvi+sqStKiTu1rSO5hxZKoxWW5XQ5CEc3upvNmh2Iorz9IVXkeS8pSu218Kh6Xg0OneugdTt035Imu0+QeViyJWlzWhspScjPtKb3aGg2F2dXYlbR1y3hw1ziJ6ImBCanq8KmJYcXJfNUkiVpc1sQw1LKUrlMfaO1heDyctHXLeFi7pISC7IyU3jfv9UeHFSfv91kStZiS2+WkOYWHofr8ATLSpG18Kpl2G5uXl+NtCKB1au6b9/kDrFlSQnFe8nadxpyolVJ2pdRBpdQrRgYkrMMzuRMiVVfVPn+Q9UtLKcxJ3hdwPHhcDtq7h2ntSr035N6hcQ4nadv4pWayon4IOGZUIMJ6UnkYatfAKEdO96Z12SMqmsRS8ZCmNyeHFSf71J6YErVSqgL4GLDD2HCElVwYhnoyyMh42Oxw4mpn42TbeBKNYzJKZXkeS8pyU3I/tdcfpDA7gzVJPqw41hX1PwN/BkzZa6qU2qaU2qeU2hcIpN47c7r61LrF9I+EeOlAh9mhxJWvIUBxbibXLk6ftvGpRM932dUYZDyF2slTaVjxtNErpT4OdGqt91/pdlrr7VrrWq11rdMpq5RUsbm6nNWLi9jhayKSIoc0RdvG61Y4sNuSc19tvHlcDgbHwhxsS5128pauocmu0+TPR7G8zWwFPqmUagF+DHxEKfUjQ6MSlqGUYptnOU3BQX5z7JzZ4cTFyc4BzvaNSH36EpuXT7xppdLnEd4LXafJ/32eNlFrrb+tta7QWlcBdwG/01p/wfDIhGXctnoBFaW5PO5tMjuUuIjuGa5LgRdwvBTnZrJ2SUlK7af2+QMsLcujsjw528YvldyFG5EQGXYbX6lbxr7Wbva3dpsdzpz5/AGqnflUlKZn2/hU3C4Hb7f30DM0ZnYoczYWikx2nabGm/GMErXW+r+01h83KhhhXXfWLqE4N5Pt3kazQ5mT0VCY3U1dSd1ObBS3y4nWE4MUkt3Btu6UGlYsK2oRk/zsDL6waSm/PnqOpsCA2eHM2v6WbkbGIymz0oqnNRXFFOZkpESd2ucPYrcptqxIja5TSdQiZl/aUkWmzcaO+mazQ5k1rz9Ipl2xqTo1XsDxlGG3sXW5A58/mPTt5D5/gHVLSihKka5TSdQiZvMKc/j0+sX8bH87wYFRs8OZFW9DgPVLS8nPzjA7FEty1zjo6BmmKZi808m7B8d4u6M3ZcoeIIlazNBX3dWMhiL8cFer2aHMWKB/lKNn+vCkwL5ao0Rr98k8hm1nY3Cy6zR1yluSqMWMrJhXwM3XzOffdrUwPJZcbeU7T05sPZMPEqe2pCyPqvK8pD6Iy9cQpCgng+tSqOtUErWYsW2earqHxvnp/lNmhzIjXn+A0rxMVi0qMjsUS3O7nOxq6mIslHzt5BNdpwG2rkitYcWp838iEub6qlLWLilhh2H5DlgAABAXSURBVK+ZcJK0lV9oG3c5sUnb+BW5XQ6GxsJJuWe+MTDI6d6RlKpPgyRqMQtKKb7mqabt/BC/eves2eHE5MS5fgL9o7ItLwabl5cnbTt5NOZU+z5Lohaz8tFVC6gsz+Mxb1NSbOXyTR7hmWovYCMU5mSyfmlJUtapff4gyxz5KTesWBK1mBW7TfHVumUcPtXDW83Wn1Tu9QdwzStgYXGu2aEkBbfLyZHTvXQl0TbMi8OKU+/NWBK1mLXPblhCWX4W2y1+WNPIeJi3ms+nXN3SSJ6ayXbyxuRpJ9/f2j05rDj1vs+SqMWs5WbZuXtTJb893snJzn6zw5nS3pbzjIYiKbWv1mjXLi6mODczqfZT+/xBMmyKTdVlZocSd5KoxZx8cXMl2Rk2Hvdat63c5w+SZbdxw7LUewEbxW5T1K1IrnZynz+QssOKJVGLOSkvyOaO2gpePthBZ9+I2eFclrchQG1VKXlZ0jY+E26Xg7N9I5zstP4hXF0Doxzp6EvJ+jRIohZx8JW6asYjEZ5+s8XsUD6gs2+E42f7U7JuabToYIVkGCZQP9l1mgpjty4nlpmJOUqpt5RSh5VS7yql/joRgYnkscyRz39buYAf7W5lYDRkdjjvceEFnKIrLSNVlOZR7cxPiv3UPn+QkrzUHVYcy4p6FPiI1noNsBa4RSm1ydiwRLLZdmM1fSMhXthrrbZyb0MAR0EWKxdK2/hseFxOdjd1MRqy7rkul7aNp+qw4lhmJmqtdbRIlTn5Kzk+XRAJs35pKddXlfJEfTOhsDXOiIhENPUnJ6aNS9v47LhdDkbGI+xvsW47ub9zgHN9oykxxHYqMdWolVJ2pdQhoBP4jdZ6z2Vus00ptU8ptS8QsP6lkoi/bZ7ldPQM8+o7Z8wOBYBjZ/sIDoxJfXoONlWXk2lXlq1TNwcH+eYLh7DbVEp/n2NK1FrrsNZ6LVABbFRKrb7MbbZrrWu11rVOZ+o+YWJqN109j2pnPtst0lYebYGW+vTs5WdnsH5pKV4L7qd+6UA7H3/Ux6nzw3z/8+tZVJK6XaczHW7bA/wXcIsh0YikZrMp7nNX8+7pPnZZoKPN5w9w9YJC5hXlmB1KUvPUODl6po9AvzXayQdGQ3zzJ4f45guHWbWomF8+5OajqxaYHZahYtn14VRKlUz+ORe4GThudGAiOf3husU4CrJ5zOS28uGxMHubu2U1HQfR5zA6eMFMRzp6+cR36/n5oQ4eusnFc/fdkNIr6ahYVtQLgTeUUm8De5moUb9ibFgiWeVk2vnylkp+3xDg+Nk+0+LY09zFWDiS0nXLRFm1qJjSvEy8Jm7T01rzRH0zf/ivOxkeC/PcfZv40z+oSanhAFcSy66Pt7XW67TW12mtV2ut/yYRgYnk9YVNleRm2k09rMnnD5KVYWOjtI3Pmd2mqHM5TWsn7xoY5d6n9/K3rxzlxhonv3zInXZT5NPj7UgkVEleFn90/RL+49BpzvQOmxKDzx/ghmVl5GTaTXn8VON2OQj0j3LiXGIP33qzMcitj/jYebKLv/rESh7/Yi2l+VkJjcEKJFELQ3ylbhkRrXl6Z0vCH/ts7wgN5wakPh1H0ecyOoDBaKFwhH/81Qk+v2MPBTkZvHz/Fr68dRlKped+eEnUwhBLyvK47dqFPLenjf6R8YQ+9sVxTFKfjpeFxbm45hUkpE7d3j3EH23fzffeOMkdGyp45YE6Vi1KzdbwWEmiFobZ5qmmfzTE82+1JfRxff4gjoJsrl5QmNDHTXVul5O3ms8zMm5cO/kv3znDbY/4OHG2n0fuWss/fHaNnHqIJGphoOsqSthUXcaT9S2MhRLTVh5tG/e4HGl7mWwUd42D0VCEvS3xH702Mh7mL15+hz959gDLHPm8+mAdt69dHPfHSVaSqIWhvuZZztm+EX5x+HRCHu/omT7OD47hSdHjLs10w7Iysuy2uA+9bTjXzye/V89ze9r4mqean359C5Xl+XF9jGQniVoY6kNXOamZX8DjvsS0lf9+stV56wr5IDHe8rIyqK2KXzu51ppn97Tyie/Wc35wjGfu3ci3b7uGrAxJS+8nz4gwlFITbeXHz/Yn5GAfnz/AyoVFOAuzDX+sdOR2OTl+tn/O03x6h8a5/7kD/OXLR9i4rIzXHnJzo1wFTUkStTDc7WsXM78om+3eRkMfZ3A0xP7Wbhlia6AL2/Tm8Ka7v/U8tz3q49fvnuPPb72aZ+7ZyLxCOY/lSiRRC8NlZdj48pZl7DzZxZGOXsMeZ09zF+NhjUe25Rlm5cIiyvOzZjX1JRzR/MsbJ7nzsd3YbPDTr2/m6zcul7PCYyCJWiTEH9+wlPwsY9vKvQ1BcjJtbKgsNewx0p3NpqhzOag/GSQSif0zh3N9I9z9xB6+86sT3HbtQl590M26pfJ9ipUkapEQxbmZfG7jUl595wzt3UOGPMZE23i5tI0bzO1yEhwY41iMh2797vg5bn3Ex8G2Hv7hM9fx6F1rKcrJNDjK1CKJWiTMvXXLUMCT9S1xv++OnmEaA4PSNp4Anhjr1KOhMH/7ylHufXof8wqz+cUDW7nz+iWyv30WJFGLhFlUkssn1izix3vb6B2Kb1t5/WTNVPZPG29eUQ5XLyi8Yp26OTjIZ77/Jk/UN/OlzZX8/P6trJgnnaKzJYlaJNR97mqGxsL8aE9rXO/X6w8yvygb17yCuN6vuDy3y8He5m6Gxz7YTh4dkdXePcz2uzfw17evlnLUHEmiFgm1clERbpeDp99sYTQUnzMjwhHNzpNB3C6nXFYniNvlZCwcYU/zxZFr7xmRtbiY1x5M/RFZiRLLKK4lSqk3lFLHlFLvKqUeSkRgInVt81QT6B/l3w/Gp638SEcvPUPjUp9OoI3LysjKuNhO/k57Lx9/1MfPD3Xw8M0unr9vU1qMyEqUWFbUIeBbWutrgE3A/UqplcaGJVJZ3QoHKxcWsd3XNKMtXlPx+QMoNXG/IjFyMu3csKwMb0OAHb4mPv39nYyMR3j+vk08fHMNdtkbHVexjOI6o7U+MPnnfuAYIMdaiVlTSrHNU83JzgHeONE55/vz+oOsXlRMeYG0jSeS2+XA3znA3716jA9dNY9fPuTmhjQbkZUoM6pRK6WqgHXAnst8bZtSap9Sal8gYN4QTJEcPnbdQhYV58x5WvnAaIgDrTJt3Ay3rl7IinkF/M3tq9h+94a0HJGVKDEnaqVUAfAz4GGt9Qd2umutt2uta7XWtU6nbJESV5Zpt3Fv3TLeaj7PoVM9s76f3Y1dhCJaprmYYElZHv/5zRv54uYq+RDXYDElaqVUJhNJ+lmt9UvGhiTSxV0bl1KYk8Hjc1hVe/0B8rLsrK8siWNkQlhLLLs+FPAEcExr/U/GhyTSRUF2Bp+/oZJfHjlDW9fs2sp9/iCbqsvJzpB9uiJ1xbKi3grcDXxEKXVo8tdtBscl0sQ9W6uw2xQ76me+qj51fojmoLSNi9Q37dRIrXU9IAUoYYj5RTncvnYxL+w7xcM311A2gw+kont4pT4tUp10JgrTbfNUMzIe4Ue7Z9ZW7vMHWFScw3KnzNcTqU0StTBdzfxCPnyVk2febGFkPLa28lA4Im3jIm1IohaWsM2znK7BMX52oD2m27/d0UvfSEjGbom0IIlaWMKm6jKuXVzMDl8z4Rjayn0NQZSCrcslUYvUJ4laWEK0rbw5OMh/Hjs37e19/gDXLS6WbjiRFiRRC8u4dfUCKkpzp52r2DcyzsFTPbLbQ6QNSdTCMjLsNr5at4z9rd3sbz0/5e12NXYRjmiZ5iLShiRqYSl3Xr+E4txMHvv91Ktqnz9AfpaddUulbVykB0nUwlLysjK4e1Mlvzl2jqbAwGVv4/MH2bzcQaZdfnxFepCfdGE5X9pSRabdxo765g98rbVrkNauITyyLU+kEUnUwnKchdl8Zv1iXtzfTnBg9D1f80rbuEhDkqiFJX3VXc14OMIP32x5z9/7GgJUlOZSVZ5nTmBCmEAStbCk5c4Cbr5mPj/c3crQWAiA8XCEXY1d0jYu0o4kamFZ2zzV9AyN89N9E23lh0/10D8awiPHmoo0I4laWFZtZSnrlpawo76JcETj9QexKdgibeMizUiiFpallOJrnmpOnR/m9SNn8fkDrFlSQnFeptmhCZFQsYzielIp1amUOpKIgIS41B+sXEBVeR6P/tbPYWkbF2kqlhX108AtBschxGXZbYqvuKs5ca6fiEbq0yItTZuotdZeYOqDF4Qw2B0bKijLz6IwO4M1S6RtXKSfaWcmxkoptQ3YBrB06dJ43a0Q5GTa+ftPX0vP8Li0jYu0FLdErbXeDmwHqK2tnf7kdyFm4KOrFpgdghCmkeWJEEJYnCRqIYSwuFi25z0P7AKuUkq1K6W+YnxYQgghoqatUWutP5eIQIQQQlyelD6EEMLiJFELIYTFSaIWQgiLk0QthBAWp7SOf2+KUioAtMb9jhPLAQTNDsIi5Ll4L3k+3kuej4vm8lxUaq0ve+qYIYk6FSil9mmta82OwwrkuXgveT7eS56Pi4x6LqT0IYQQFieJWgghLE4S9dS2mx2Ahchz8V7yfLyXPB8XGfJcSI1aCCEsTlbUQghhcZKohRDC4iRRX0IptUQp9YZS6phS6l2l1ENmx2Q2pZRdKXVQKfWK2bGYTSlVopR6USl1fPJnZLPZMZlJKfWnk6+TI0qp55VSOWbHlEiXG/ytlCpTSv1GKeWf/L00Ho8lifq9QsC3tNbXAJuA+5VSK02OyWwPAcfMDsIiHgFe11pfDawhjZ8XpdRi4EGgVmu9GrADd5kbVcI9zQcHf/858FuttQv47eR/z5kk6ktorc9orQ9M/rmfiRfiYnOjMo9SqgL4GLDD7FjMppQqAjzAEwBa6zGtdY+5UZkuA8hVSmUAecBpk+NJqCkGf98OPDP552eAT8XjsSRRT0EpVQWsA/aYG4mp/hn4MyBidiAWUA0EgKcmS0E7lFL5ZgdlFq11B/CPQBtwBujVWv/a3KgsYb7W+gxMLPyAefG4U0nUl6GUKgB+Bjyste4zOx4zKKU+DnRqrfebHYtFZADrge9rrdcBg8TpsjYZTdZebweWAYuAfKXUF8yNKnVJon4fpVQmE0n6Wa31S2bHY6KtwCeVUi3Aj4GPKKV+ZG5IpmoH2rXW0SusF5lI3OnqZqBZax3QWo8DLwFbTI7JCs4ppRYCTP7eGY87lUR9CaWUYqIGeUxr/U9mx2MmrfW3tdYVWusqJj4k+p3WOm1XTFrrs8AppdRVk391E3DUxJDM1gZsUkrlTb5ubiKNP1y9xH8AX5r885eAf4/HnU47MzHNbAXuBt5RSh2a/Lu/0Fq/ZmJMwjoeAJ5VSmUBTcA9JsdjGq31HqXUi8ABJnZLHSTNWsknB39/CHAopdqB/wX8PfDC5BDwNuCOuDyWtJALIYS1SelDCCEsThK1EEJYnCRqIYSwOEnUQghhcZKohRDC4iRRCyGExUmiFkIIi/v/IUdYqCRPbH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data:image/png;base64,iVBORw0KGgoAAAANSUhEUgAAAWoAAAD4CAYAAADFAawfAAAABHNCSVQICAgIfAhkiAAAAAlwSFlzAAALEgAACxIB0t1+/AAAADh0RVh0U29mdHdhcmUAbWF0cGxvdGxpYiB2ZXJzaW9uMy4yLjIsIGh0dHA6Ly9tYXRwbG90bGliLm9yZy+WH4yJAAAgAElEQVR4nO3deXjb5ZXo8e8red8XKasTO05kIAlkMyGLJdrC9AJd6LSFodPSFlrSzqUs095n7nTmjzvbvc/c6dx5BtqZlhC2ToGWUuhMgdJ2WqaSQxKyQ8hixWvsLJYc77uk9/5hKwkQx7Ktn34/SefzPHkSYkU6yNbR+zt6z3uU1hohhBDWZTM7ACGEEFcmiVoIISxOErUQQlicJGohhLA4SdRCCGFxGUbcqcPh0FVVVUbctRBCpKT9+/cHtdbOy33NkERdVVXFvn37jLhrIYRISUqp1qm+JqUPIYSwOEnUQghhcZKohRDC4iRRCyGExUmiFkIIi4spUSulHlJKHVFKvauUetjooIQQQlw0baJWSq0G7gM2AmuAjyulXEYHJoQQYkIsK+prgN1a6yGtdQj4PfCHxoYlOvtGeGHfKSIROYZWiHQXS8PLEeB/K6XKgWHgNuAD3SxKqW3ANoClS5fGM8a088aJTv7HC4fpGhxjflEON9ZctllJCJEmpl1Ra62PAf8X+A3wOnAYCF3mdtu11rVa61qnUxLLbIyFIvzdK0e556m9OAuzybLbqPcHzA5LCGGymD5M1Fo/obVer7X2AOcBv7FhpZ+W4CCf+f6b7Khv5u5Nlfz8/q1cv6wUnz9odmhCCJPFuutj3uTvS4FPA88bGVS6eflgOx971Efb+SF+8IUN/O2nVpOTacftcnL8bD/n+kbMDlEIYaJY91H/TCl1FPgFcL/WutvAmNLG4GiIb75wiD/9yWFWLiritYfc3LJ6wYWvu10OAFlVC5HmYjo9T2vtNjqQdHOko5cHnj9Ia9cgD97k4sGPrCDD/t73zWsWFOEoyMLnD/DZDRUmRSqEMJshx5yKqWmteWpnC3//y+OU5Wfx3H2b2FRdftnb2myKuhUOfP4gkYjGZlMJjlYIYQXSQp5AXQOjfOWZffzNK0fx1Dh47SH3lEk6yu1y0jU4xtEzfQmKUghhNbKiTpA3G4M8/OND9AyN81efWMmXtlSh1PQr5Evr1KsXFxsdphDCgmRFbbBQOML/+/UJPr9jDwU5Gbx8/xa+vHVZTEkaYF5RDlcvKMQn+6mFSFuyojZQe/cQD//4EPtau7ljQwV/ffsq8rJm/pR7apw8vbOFobHQrP69ECK5yYraIK8fOcNtj/g4frafR+5ay3fuWDPrJOt2ORgLR9jTfD7OUQohkoEsz+JsZDzM375ylGf3tLGmophHP7eOyvL8Od3n9VVlZGfY8DUE+fBV8+IUqRAiWUiijqOGc/088NxBTpzr52uear710avIypj7RUtOpp2Ny8qkTi1EmpLSRxxorXluTxuf/F49XYOjPHPvRr592zVxSdJRHpcTf+cAZ3qH43afQojkIIl6jnqHx/nGcwf5i5ff4fqqMl57yG3IsaTumslteg3STi5EupHSxxzsb+3mwecPcq5vhD+/9Wq2uasN6x68an4hzsJsvP4Ad16/xJDHEEJYkyTqWQhHND/4fSP/9JsGFpXk8NOvb2bd0lJDH1Mphdvl4HfHOwlHNHZpJxcibUjpY4bO9Y3wxSf38J1fneDW1Qt49UG34Uk6yuNy0jM0zrunexPyeEIIa5AV9Qy8cbyTb/30MMNjYf7hM9dxR21FzB2G8bB1xcV28usqShL2uEIIc8mKOgajoYm90fc8vZd5hdn84oGt3Hn9koQmaQBnYTYrFxbhbZBtekKkE1lRT6M5OMgDzx/gSEcfX9pcybdvu4acTLtp8XhqnDxR38TAaIiCbPn2CZEOYh3F9adKqXeVUkeUUs8rpXKMDswKXj7Yzscf9dHePcz2uzfw17evNjVJA3hcDsbDmj1NXabGIYRInGkTtVJqMfAgUKu1Xg3YgbuMDsxMA5eMyFq1qJjXHnTz0VULpv+HCbChqpScTJuM5xIijcR67ZwB5CqlxoE84LRxIZmrb2ScT/3LTlqCgzx8s4tvfPiDI7LMlJ1hZ1N1OV5pJxfCUv71v06yq7GLp758fdxzxrT3prXuAP4RaAPOAL1a61+//3ZKqW1KqX1KqX2BQPImkWd3t9EUGOSpezby8M01lkrSUW6Xk6bAIO3dQ2aHIoSY9NtjnfSPhAzJGbGUPkqB24FlwCIgXyn1hfffTmu9XWtdq7WudTrj30KdCKOhME/tbMbtchjSBh4vnsmpL/VS/hDCEnqHxzl0qufCazPeYkn9NwPNWuuA1noceAnYYkg0Jvv3Q6fp7B9lm6fa7FCuaMW8AhYU5Uj5QwiL2NUYJBzRuA1a4MWSqNuATUqpPDWxcfgm4Jgh0ZgoEtE87m3imoVF1K0w5l0xXqLt5PX+iR8OIYS5vP4gBdkZrF1iTCNaLDXqPcCLwAHgncl/s92QaEz0+4YA/s4Btnlin2doJneNk76REG+395gdihBpTWuNtyHA5uXlZBr0mVZM96q1/l9a66u11qu11ndrrUcNicZEj3kbWVScw8evW2R2KDGpW+FAKWSbnhAma+0aor172LD6NEgLOQBvt/ewu+k899YtM+wdMd7K8rNYvahYpr4IYbLoa9DtMm4DQnJkJYM95m2iMDuDP0qyc57dLgcH2nroHxk3OxQh0pbXH2RJWS6V5XmGPUbaJ+q2riF++c4Z/njTUgpzMs0OZ0bcLifhiGZXo7STC2GG8XCEXY1duF1OQz/bSvtE/eTOZuw2xb1bl5kdyoxtqCwlL8sudWohTHLoVA8DoyFD69OQ5om6e3CMn+w9xe1rFzO/KPnOmcrKsLG5ulzq1EKYxNcQwG5TbF4uidowP9rdyvB42PINLlfidjlo6RqirUvayYVINK8/yNolJRTnGls2TdtEPTIe5pldLXzoKic18wvNDmfWop1QvpOyqhYikXqGxni7vQe3wWUPSONE/dKBDoIDY0m9mgaoduSzuCQXX4PUqYVIpJ0nu4hoY7flRaVloo5ENDt8TVy7uJjN1eVmhzMn0XbynY1BQuGI2eEIkTZ8/gCFORmsqSg2/LHSMlH/57FzNAUH2eapTop28em4XU76R0IclnZyIRJCa43PH2TrckdCjkJOy0S93dtERWkut662xtSWudq6ohylwCvlDyESoik4SEfPMO6axBzglnaJen9rN/tau/lK3TJLDgWYjZK8LK6rKJFtekIkiK9h4rXmSUB9GtIwUW/3NlKcm8mdtcnVLj4dj8vBoVM99A5LO7kQRvP5g1SV57GkzLi28UulVaJuDg7y66PnuHtTJfnZsY6LTA5ul5OInjjAXAhhnLFQhF1NXQnZ7RGVVol6h6+JTJuNL22pMjuUuFu3tIT8LDteaScXwlAH2roZGgsnZP90VNok6uDAKC/ub+fT6xfjLMw2O5y4y7Tb2LzcgbchgNYy9UUIo/j80bbxxG3tjWW47VVKqUOX/OpTSj2ciODi6Ye7WhkNRfiqO7kbXK7EU+OgvXuYVmknF8IwPn+Q9UtLEnraZiyjuE5orddqrdcCG4Ah4GXDI4uj4bEw/7arhZuvmc+KeQVmh2OY6CfQsvsj9cmsTHOcHxzjnY7ehNanYealj5uARq11qxHBGOXF/afoHhrnazem7moaoLI8jyVluVKnTmFaa55/q41r/+pX/Gx/u9nhpJ2dJ4NoDR6Dpo1PZaaJ+i7g+ct9QSm1TSm1Tym1LxCwzoouHNHsqG9m3dISaitLzQ7HUBPt5E52NXYxLu3kKad3eJxvPHeQb7/0DkNjYV55+7TZIaUdnz9AcW4m1y42vm38UjEnaqVUFvBJ4KeX+7rWervWulZrXet0Jvbd5kp+9e5ZWruG2OZOjXbx6XhcDgZGQxw6Je3kqeRAWzcfe9TH6++e5c9uuYq7N1Wyu+k8o6Gw2aGljYlp40HqVjiw2xKbS2ayor4VOKC1PmdUMPGmteYxbxNV5Xl8dFVqtItPZ/NyBzYF3gbrXNWI2YtENP/6Xye54we7APjp1zfz3z+0ghtrnAyPh9nf2m1yhOnjZOcAZ/tGErotL2omifpzTFH2sKq9Ld0cPtXDV9zVCX8HNEtxbiZrl5RInToFdPaNcPeTe/iH109wy+oFvPqgm/VLJ8p3m5aXk2FTMoYtgaKvqTqrJmqlVB7wB8BLxoYTX9u9jZTlZ3HHhgqzQ0kot8vJ2+099AyNmR2KmKU3TnRy6yM+9rd28/efvpbvfW7de6aIFGRnsL6yVHb4JJDPH6DamU9FaWLaxi8VU6LWWg9prcu11r1GBxQvJzv7+c9jnXxxcyU5mXazw0koT40DrScONhfJZSwU4e9eOco9T+3FWZjNL75Rx10bl1728xWPy8GRjj66BkZNiDS9jIbC7G7qStghTO+Xsp2Jj3ubyc6wcfemSrNDSbg1FSUUZmfIaivJtAQH+ewP3mRHfTN3b6rk5/dvxXWFMXHRvbz1J6X8YbT9Ld2MjEdMqU8DpNbJRJM6+0Z4+WAHd15fQXlB6rWLTyfDbmPLinJ8/iBa67TY7ZLsfn6wg798+R0y7DZ+8IUN3BLDWemrFxdTkpeJtyHI7WsXJyDK9OX1B8m0KzaZNBEqJVfUz+xqYTwS4at1qd3gciVul5OOnmGagoNmhyKuYHA0xLdeOMzDPznEykVFvPaQO6YkDWC3KbaucODzy/kuRvP5A6xfWmraqZspl6gHR0P8aHcbt6xaQJUj3+xwTHOhnVy26VnWkY5ePvHdel4+2M6DN7l4/r5NLC7JndF9eFwOOvtHaTg3YFCUIjgwyrun+xLejXiplEvUP9l7it7hce5L8unic7W0PI/K8jzZvmVBWmuerG/m0//6JkNjYZ67bxPf/IOaWU0ccsv5LobbOfkZgFn1aUixRB0KR3iivpnrq0ov7DdNZx6Xk11NXYyFpJ3cKs4PjvHVZ/bxN68cxVPj4LWH3HOqey4qyWXFvALZN28gb0OQ0rxMVi1KbNv4pVIqUb/6zhk6eobZ5lludiiW4HY5GBoLc6BNutes4M3GILc+4sXnD/JXn1jJ41+spSw/a87363Y52NPUxci4tJPH28S08QBbTWgbv1TKJGqtNY/7mljuzOemq+eZHY4lbF5ejt2m5LLYZKFwhP/36xN8fsce8rMzePn+LXx567K47cbxuJyMhiLsa5E35Hg7ca6fzv5RU+vTkEKJeldjF0c6+rjPXY0tTdrFp1OYk8n6pSV4G+Sy2CwdPcPctX033/3dST67voJffKMu7pfQN1SXkWmXN2Qj+BrMr09DCiXqx7xNOAqy+dQ62U96KbfLyZHTvdK9ZoLXj5zh1n/2cvxsP4/ctZbv3LHGkO1deVkZ1FaWSZ3aAF5/ANe8AhYWz2w3TrylRKI+fraP3zcE+PKW9GsXn47bNdlO3ijt5IkyMh7mL19+h6//6ABVjnxefbDO8IYUd42DY2f66OwfMfRx0snIeJi3ms8nfJrL5aREot7ubSIvy84X0rBdfDrXVZRQlJMh+6kTpOFcP7d/byfP7mnja55qXvz6FirLjd/PH903v1PayeNmb8t5RkMR3DXmlj0gBRL1md5h/uPQae6sXUJJ3tw/QU81dpuizuW40E4ujKG15rk9bXzye/V0DY7yzL0b+fZt15CVkZiX2MqFRZTlZ12oqYq58/mDZNlt3LCszOxQkj9RP72zhYjWfKVumdmhWJbb5eRs3wgnO6V7zQjREVl/8fI71FaW8dpDbm5M9Ew9m6JuhQOvP0hEBt/GhbchQG1VKXlZ5h+JlNSJun9knOf2tHHbtQtZUpb4M2KTRd2KiUs3+bAp/va3dnPbIz5+9e5Z/uctV/PDezcyrzDHlFjcLgfBgVGOn+035fFTSWffCMfP9luiPg2xDw4oUUq9qJQ6rpQ6ppTabHRgsXj+rTb6R0N8TRpcrmhJWR7VjnzZvhVH4YjmX944yZ2P7UKpiRFZf/Kh5aZuDZV28vipt0Db+KViXVE/Aryutb4aWAMcMy6k2IyFIjxZ38Lm6nKurTCvtTNZuF0Odjd1yTDUOOjsG+GLT+7hO786wa2rF/DaQ27WWeDIggXFOdTML5DzXeLA5w9Snp/FyoVFZocCxJColVJFgAd4AkBrPaa1Nn3E9Stvn+Zs3wjbbkzvw5di5XY5GRmPsF+61+ak3h+8MCLr/37mWr77uXUU5WRO/w8TxO1y8lbLeYbH5A15tiIRjc8fpM7lsEzzXCwr6mogADyllDqolNqhlPrAfiOl1Dal1D6l1L5AwNhLL601271N1Mwv4EMmt3Ymi83Ly8m0K6lTz0E4onnwxwcpzc/ilQfq+KPrLz8iy0yeGidjoQhvtZw3O5SkdfxsP8GBUcvUpyG2RJ0BrAe+r7VeBwwCf/7+G2mtt2uta7XWtU6nsf+DXn+Q42f7uc9dbbkXilXlZ2ewfqkMQ52LIx29nB8c44GPrGDFvKlHZJlpY1UZWRk22Tc/B9HXiFXq0xBbom4H2rXWeyb/+0UmErdptnsbmV+ULeOHZshT4+Td030E+qWdfDaiL+CtK6zzAn6/3Cw7G6vKpE49B15/gKvmFzK/yJzdO5czbaLWWp8FTimlrpr8q5uAo4ZGdQVHOnrZebKLe7YuS1gzQaqIrhCke212vP4gqxYV4bD4HE63y8GJc/2c65N28pkaHguzt7kbjwW6ES8Va6Z7AHhWKfU2sBb4P8aFdGWP+5ooyM7gj29YalYISWvVomJK8zLxSvljxgZGQxxo7bZU3XIqF7fpyRvyTO1p7mIsHLHc9zmmRK21PjRZf75Oa/0prbUpWwfau4d45e0z3HX9Ekt90p4sLg5DlXbymdrd2EUoovFYqG45lasXFOIoyJbPI2bB5w+SlWFjowXaxi+VVLWDJ+tbUMC90i4+ax6Xk0D/KCfOSffaTPj8AXIz7WyoMn+/9HRsNoXb5aBe2slnzOcPcMOyMsudwpk0ibp3aJwf723jE2sWsWiGk5rFRXWTK0I5vGdmfP4gm6rLyM6w1gt4Km6Xg67BMY6e6TM7lKRxtneEhnMDltrtEZU0ifrZt1oZGgtzn1saXObi4jBUuSyO1anzQzQFBy1Xt7yS6PkuUqeO3cVtedb7PidFoh4NhXlqZwtul4OVi6zR0pnM3C4HbzWfl2GoMYqe+2C1nQBXMq8oh6sXFOKV/dQx8/mDOAqyuXqB9fbIJ0Wi/veDpwn0j7LNI6vpeIgOQ90r3Wsx8fkDLCzOYbmzwOxQZsRT42Rf63mGxkJmh2J5kYim/mQQj8thySY6yyfqSESz3dfEyoVFFy7nxNxcHIYql8XTCUc09f4gbou+gK/E7XIwHtbsaZI35OkcPdPH+cExS0xzuRzLJ+o3TnRysnOAbR5pF4+XC8NQ5bJ4Wm+399A3ErJk3XI611eVkZ1hk88jYuC1eNep5RP1dm8Ti4pz+Nh1C80OJaV4apwcP9tPp3SvXZHPH0Qp676AryQn084N1eVy5RQDX0OQaxYWmTb0YTqWTtSHT/Wwp/k899YtI9Nu6VCTTnQLUr20k1+Rzx/g2sXFlOUn5zxOj8vByc4BTvcMmx2KZQ2OhtjXet7SzUyWzn7bvU0U5mRw10ZpF4+3lQuLKM/PkvLHFfSNjHOgrceS+2pjFS3Z1Muqekp7mrsYD2tLl7csm6jbuob45ZEzfP6GSgqyzR8umWpsk9PJ609K99pUdjV2EY5Y+wU8nZr5BcwrzJY69RV4G4LkZNqotXDXqWUT9RP1Tdhtinu2VpkdSspyu5wEB8Y4dla61y7H5w+Ql2VnvQXGbM2WUgq3y0n9ySBheUO+rIm28XLLtY1fypKJuntwjBf2tfOptYstdSZsqole0suHTZfn8wfZXF2e9Mfpemoc9AyN8+7pXrNDsZyOnmEaA4OWL29Z8ifw33a3Mjwe5j5pcDHU/KIcrppfKKesXUZr1yCtXUOWfwHHYqu0k0+pfvJn32PxkX6WS9Qj42GeebOFD1/lpGa+9Vo5U43b5WBvc7cMQ32faFKz+gs4Fo6CbFYtKpIPji/D6w8yvygb1zxrd51aLlH/7EA7XYNjbPMsNzuUtOCucTIWjrCnucvsUCzF5w+wuCSXZY4PzHFOSm6XkwNt3QyMSjt5VDii2XkyiNvltHwzXUyJWinVopR6Ryl1SCm1z6hgIhHNDl8z11UUs6naWgd3p6oLw1DlsviCUDjCmye78NQkX9v4VDyT7eS7G+UNOepIRy89Q+NJUd6ayYr6w1rrtVrrWqOC+c2xczQHB2W6eAJdHIYql8VRh9t76B9NzrbxqWyoKiUn0ybf50tEn4tkOEPIUqWP7d4mKkpzuXX1ArNDSStul4OGcwOc7ZV2cpjYV2tTsGV5udmhxE12hp1N0k7+Hl5/kNWLiyi3+LBiiD1Ra+DXSqn9Sqltl7uBUmqbUmqfUmpfIDDzd+3+kXEAvlq3jAxpF0+oi8NQZbUFE8/DdRUllOQlZ9v4VNwuJ03BQU6dHzI7FNMl07BiiD1Rb9VarwduBe5XSnnefwOt9fbJAbi1TufM/+cLczL52Z9s4Yubq2b8b8XcXLMwOgxVVlu9w+McOtVj6XMfZuvGGjnfJSo6rDgZ6tMQ+xTy05O/dwIvAxsNC8gmtelEU0rhkXZyAHY1Bonoid0wqWa5s4CFxTly5cTEsaa5mXY2VCZH1+m0iVopla+UKoz+GfgocMTowERiuWscnB8c493T6d1O7vUHKcjOYO2SErNDibuJdvKJ6eTp3k6ebMOKY1lRzwfqlVKHgbeAV7XWrxsblki0aPdaOh/eo7XG2xBg8/LylD1W1+1y0jcS4u32HrNDMc2p80M0J9mw4ml/GrXWTVrrNZO/Vmmt/3ciAhOJNa8wh2sWFqX1ZXFL1xDt3cMpWZ+O2rrCgVLp3U6ejF2nqblsELPicTnY39rNYJp2r0XfpJJppTVTZflZXLu4OK3fkH3+AIuKc1juTJ6uU0nU4gK3yzkxDDVN28m9DUGWlOVSWZ5ndiiGcrscHGjrubAlNp2EwpGkaRu/lCRqcUFtVenEMNSG9LssHg9H2NUYxJNkL+DZcLuchCOaXWnYTv52R+/EsGKLThufiiRqccHFYajpd1l8sK2HwbFwSpc9otYvLSUvy56WdWpfw+Sw4uWSqEUS87gcNAYG6UizYag+fwC7TbE5hdrGp5KVYWNzdXla7vDx+QNct7iY0iQbViyJWrzHxWGo6fUi9vqDrF1SQnFuptmhJITb5aC1a4jWrkGzQ0mYvpFxDp7qScqrJknU4j0uDkNNn8vinqEx3m5P7mnjMxXtvEyn8sfFYcXJ932WRC3eIzoMdWcaDUPdebILrVN7W977VTvyWVySm1afR/j8AfKz7KxLwmHFkqjFB0SHob7TkR7DUH3+AIU5GaypKDY7lISJtpO/ebKLUDhidjgJ4fMH2bw8OYcVJ1/EwnDRg9R9aTBjT2uNzx9k63JH2h2v66lx0j8a4nAatJNfHFacnFdN6fWTKWJSXpDN6sVFaVG/bApO7HBJtn218bBleTk2RVrsm49+5pKM9WmQRC2mEB2Gmurda9GrBk+SrrTmoiQvi+sqStKiTu1rSO5hxZKoxWW5XQ5CEc3upvNmh2Iorz9IVXkeS8pSu218Kh6Xg0OneugdTt035Imu0+QeViyJWlzWhspScjPtKb3aGg2F2dXYlbR1y3hw1ziJ6ImBCanq8KmJYcXJfNUkiVpc1sQw1LKUrlMfaO1heDyctHXLeFi7pISC7IyU3jfv9UeHFSfv91kStZiS2+WkOYWHofr8ATLSpG18Kpl2G5uXl+NtCKB1au6b9/kDrFlSQnFe8nadxpyolVJ2pdRBpdQrRgYkrMMzuRMiVVfVPn+Q9UtLKcxJ3hdwPHhcDtq7h2ntSr035N6hcQ4nadv4pWayon4IOGZUIMJ6UnkYatfAKEdO96Z12SMqmsRS8ZCmNyeHFSf71J6YErVSqgL4GLDD2HCElVwYhnoyyMh42Oxw4mpn42TbeBKNYzJKZXkeS8pyU3I/tdcfpDA7gzVJPqw41hX1PwN/BkzZa6qU2qaU2qeU2hcIpN47c7r61LrF9I+EeOlAh9mhxJWvIUBxbibXLk6ftvGpRM932dUYZDyF2slTaVjxtNErpT4OdGqt91/pdlrr7VrrWq11rdMpq5RUsbm6nNWLi9jhayKSIoc0RdvG61Y4sNuSc19tvHlcDgbHwhxsS5128pauocmu0+TPR7G8zWwFPqmUagF+DHxEKfUjQ6MSlqGUYptnOU3BQX5z7JzZ4cTFyc4BzvaNSH36EpuXT7xppdLnEd4LXafJ/32eNlFrrb+tta7QWlcBdwG/01p/wfDIhGXctnoBFaW5PO5tMjuUuIjuGa5LgRdwvBTnZrJ2SUlK7af2+QMsLcujsjw528YvldyFG5EQGXYbX6lbxr7Wbva3dpsdzpz5/AGqnflUlKZn2/hU3C4Hb7f30DM0ZnYoczYWikx2nabGm/GMErXW+r+01h83KhhhXXfWLqE4N5Pt3kazQ5mT0VCY3U1dSd1ObBS3y4nWE4MUkt3Btu6UGlYsK2oRk/zsDL6waSm/PnqOpsCA2eHM2v6WbkbGIymz0oqnNRXFFOZkpESd2ucPYrcptqxIja5TSdQiZl/aUkWmzcaO+mazQ5k1rz9Ipl2xqTo1XsDxlGG3sXW5A58/mPTt5D5/gHVLSihKka5TSdQiZvMKc/j0+sX8bH87wYFRs8OZFW9DgPVLS8nPzjA7FEty1zjo6BmmKZi808m7B8d4u6M3ZcoeIIlazNBX3dWMhiL8cFer2aHMWKB/lKNn+vCkwL5ao0Rr98k8hm1nY3Cy6zR1yluSqMWMrJhXwM3XzOffdrUwPJZcbeU7T05sPZMPEqe2pCyPqvK8pD6Iy9cQpCgng+tSqOtUErWYsW2earqHxvnp/lNmhzIjXn+A0rxMVi0qMjsUS3O7nOxq6mIslHzt5BNdpwG2rkitYcWp838iEub6qlLWLilhh2H5DlgAABAXSURBVK+ZcJK0lV9oG3c5sUnb+BW5XQ6GxsJJuWe+MTDI6d6RlKpPgyRqMQtKKb7mqabt/BC/eves2eHE5MS5fgL9o7ItLwabl5cnbTt5NOZU+z5Lohaz8tFVC6gsz+Mxb1NSbOXyTR7hmWovYCMU5mSyfmlJUtapff4gyxz5KTesWBK1mBW7TfHVumUcPtXDW83Wn1Tu9QdwzStgYXGu2aEkBbfLyZHTvXQl0TbMi8OKU+/NWBK1mLXPblhCWX4W2y1+WNPIeJi3ms+nXN3SSJ6ayXbyxuRpJ9/f2j05rDj1vs+SqMWs5WbZuXtTJb893snJzn6zw5nS3pbzjIYiKbWv1mjXLi6mODczqfZT+/xBMmyKTdVlZocSd5KoxZx8cXMl2Rk2Hvdat63c5w+SZbdxw7LUewEbxW5T1K1IrnZynz+QssOKJVGLOSkvyOaO2gpePthBZ9+I2eFclrchQG1VKXlZ0jY+E26Xg7N9I5zstP4hXF0Doxzp6EvJ+jRIohZx8JW6asYjEZ5+s8XsUD6gs2+E42f7U7JuabToYIVkGCZQP9l1mgpjty4nlpmJOUqpt5RSh5VS7yql/joRgYnkscyRz39buYAf7W5lYDRkdjjvceEFnKIrLSNVlOZR7cxPiv3UPn+QkrzUHVYcy4p6FPiI1noNsBa4RSm1ydiwRLLZdmM1fSMhXthrrbZyb0MAR0EWKxdK2/hseFxOdjd1MRqy7rkul7aNp+qw4lhmJmqtdbRIlTn5Kzk+XRAJs35pKddXlfJEfTOhsDXOiIhENPUnJ6aNS9v47LhdDkbGI+xvsW47ub9zgHN9oykxxHYqMdWolVJ2pdQhoBP4jdZ6z2Vus00ptU8ptS8QsP6lkoi/bZ7ldPQM8+o7Z8wOBYBjZ/sIDoxJfXoONlWXk2lXlq1TNwcH+eYLh7DbVEp/n2NK1FrrsNZ6LVABbFRKrb7MbbZrrWu11rVOZ+o+YWJqN109j2pnPtst0lYebYGW+vTs5WdnsH5pKV4L7qd+6UA7H3/Ux6nzw3z/8+tZVJK6XaczHW7bA/wXcIsh0YikZrMp7nNX8+7pPnZZoKPN5w9w9YJC5hXlmB1KUvPUODl6po9AvzXayQdGQ3zzJ4f45guHWbWomF8+5OajqxaYHZahYtn14VRKlUz+ORe4GThudGAiOf3husU4CrJ5zOS28uGxMHubu2U1HQfR5zA6eMFMRzp6+cR36/n5oQ4eusnFc/fdkNIr6ahYVtQLgTeUUm8De5moUb9ibFgiWeVk2vnylkp+3xDg+Nk+0+LY09zFWDiS0nXLRFm1qJjSvEy8Jm7T01rzRH0zf/ivOxkeC/PcfZv40z+oSanhAFcSy66Pt7XW67TW12mtV2ut/yYRgYnk9YVNleRm2k09rMnnD5KVYWOjtI3Pmd2mqHM5TWsn7xoY5d6n9/K3rxzlxhonv3zInXZT5NPj7UgkVEleFn90/RL+49BpzvQOmxKDzx/ghmVl5GTaTXn8VON2OQj0j3LiXGIP33qzMcitj/jYebKLv/rESh7/Yi2l+VkJjcEKJFELQ3ylbhkRrXl6Z0vCH/ts7wgN5wakPh1H0ecyOoDBaKFwhH/81Qk+v2MPBTkZvHz/Fr68dRlKped+eEnUwhBLyvK47dqFPLenjf6R8YQ+9sVxTFKfjpeFxbm45hUkpE7d3j3EH23fzffeOMkdGyp45YE6Vi1KzdbwWEmiFobZ5qmmfzTE82+1JfRxff4gjoJsrl5QmNDHTXVul5O3ms8zMm5cO/kv3znDbY/4OHG2n0fuWss/fHaNnHqIJGphoOsqSthUXcaT9S2MhRLTVh5tG/e4HGl7mWwUd42D0VCEvS3xH702Mh7mL15+hz959gDLHPm8+mAdt69dHPfHSVaSqIWhvuZZztm+EX5x+HRCHu/omT7OD47hSdHjLs10w7Iysuy2uA+9bTjXzye/V89ze9r4mqean359C5Xl+XF9jGQniVoY6kNXOamZX8DjvsS0lf9+stV56wr5IDHe8rIyqK2KXzu51ppn97Tyie/Wc35wjGfu3ci3b7uGrAxJS+8nz4gwlFITbeXHz/Yn5GAfnz/AyoVFOAuzDX+sdOR2OTl+tn/O03x6h8a5/7kD/OXLR9i4rIzXHnJzo1wFTUkStTDc7WsXM78om+3eRkMfZ3A0xP7Wbhlia6AL2/Tm8Ka7v/U8tz3q49fvnuPPb72aZ+7ZyLxCOY/lSiRRC8NlZdj48pZl7DzZxZGOXsMeZ09zF+NhjUe25Rlm5cIiyvOzZjX1JRzR/MsbJ7nzsd3YbPDTr2/m6zcul7PCYyCJWiTEH9+wlPwsY9vKvQ1BcjJtbKgsNewx0p3NpqhzOag/GSQSif0zh3N9I9z9xB6+86sT3HbtQl590M26pfJ9ipUkapEQxbmZfG7jUl595wzt3UOGPMZE23i5tI0bzO1yEhwY41iMh2797vg5bn3Ex8G2Hv7hM9fx6F1rKcrJNDjK1CKJWiTMvXXLUMCT9S1xv++OnmEaA4PSNp4Anhjr1KOhMH/7ylHufXof8wqz+cUDW7nz+iWyv30WJFGLhFlUkssn1izix3vb6B2Kb1t5/WTNVPZPG29eUQ5XLyi8Yp26OTjIZ77/Jk/UN/OlzZX8/P6trJgnnaKzJYlaJNR97mqGxsL8aE9rXO/X6w8yvygb17yCuN6vuDy3y8He5m6Gxz7YTh4dkdXePcz2uzfw17evlnLUHEmiFgm1clERbpeDp99sYTQUnzMjwhHNzpNB3C6nXFYniNvlZCwcYU/zxZFr7xmRtbiY1x5M/RFZiRLLKK4lSqk3lFLHlFLvKqUeSkRgInVt81QT6B/l3w/Gp638SEcvPUPjUp9OoI3LysjKuNhO/k57Lx9/1MfPD3Xw8M0unr9vU1qMyEqUWFbUIeBbWutrgE3A/UqplcaGJVJZ3QoHKxcWsd3XNKMtXlPx+QMoNXG/IjFyMu3csKwMb0OAHb4mPv39nYyMR3j+vk08fHMNdtkbHVexjOI6o7U+MPnnfuAYIMdaiVlTSrHNU83JzgHeONE55/vz+oOsXlRMeYG0jSeS2+XA3znA3716jA9dNY9fPuTmhjQbkZUoM6pRK6WqgHXAnst8bZtSap9Sal8gYN4QTJEcPnbdQhYV58x5WvnAaIgDrTJt3Ay3rl7IinkF/M3tq9h+94a0HJGVKDEnaqVUAfAz4GGt9Qd2umutt2uta7XWtU6nbJESV5Zpt3Fv3TLeaj7PoVM9s76f3Y1dhCJaprmYYElZHv/5zRv54uYq+RDXYDElaqVUJhNJ+lmt9UvGhiTSxV0bl1KYk8Hjc1hVe/0B8rLsrK8siWNkQlhLLLs+FPAEcExr/U/GhyTSRUF2Bp+/oZJfHjlDW9fs2sp9/iCbqsvJzpB9uiJ1xbKi3grcDXxEKXVo8tdtBscl0sQ9W6uw2xQ76me+qj51fojmoLSNi9Q37dRIrXU9IAUoYYj5RTncvnYxL+w7xcM311A2gw+kont4pT4tUp10JgrTbfNUMzIe4Ue7Z9ZW7vMHWFScw3KnzNcTqU0StTBdzfxCPnyVk2febGFkPLa28lA4Im3jIm1IohaWsM2znK7BMX52oD2m27/d0UvfSEjGbom0IIlaWMKm6jKuXVzMDl8z4Rjayn0NQZSCrcslUYvUJ4laWEK0rbw5OMh/Hjs37e19/gDXLS6WbjiRFiRRC8u4dfUCKkpzp52r2DcyzsFTPbLbQ6QNSdTCMjLsNr5at4z9rd3sbz0/5e12NXYRjmiZ5iLShiRqYSl3Xr+E4txMHvv91Ktqnz9AfpaddUulbVykB0nUwlLysjK4e1Mlvzl2jqbAwGVv4/MH2bzcQaZdfnxFepCfdGE5X9pSRabdxo765g98rbVrkNauITyyLU+kEUnUwnKchdl8Zv1iXtzfTnBg9D1f80rbuEhDkqiFJX3VXc14OMIP32x5z9/7GgJUlOZSVZ5nTmBCmEAStbCk5c4Cbr5mPj/c3crQWAiA8XCEXY1d0jYu0o4kamFZ2zzV9AyN89N9E23lh0/10D8awiPHmoo0I4laWFZtZSnrlpawo76JcETj9QexKdgibeMizUiiFpallOJrnmpOnR/m9SNn8fkDrFlSQnFeptmhCZFQsYzielIp1amUOpKIgIS41B+sXEBVeR6P/tbPYWkbF2kqlhX108AtBschxGXZbYqvuKs5ca6fiEbq0yItTZuotdZeYOqDF4Qw2B0bKijLz6IwO4M1S6RtXKSfaWcmxkoptQ3YBrB06dJ43a0Q5GTa+ftPX0vP8Li0jYu0FLdErbXeDmwHqK2tnf7kdyFm4KOrFpgdghCmkeWJEEJYnCRqIYSwuFi25z0P7AKuUkq1K6W+YnxYQgghoqatUWutP5eIQIQQQlyelD6EEMLiJFELIYTFSaIWQgiLk0QthBAWp7SOf2+KUioAtMb9jhPLAQTNDsIi5Ll4L3k+3kuej4vm8lxUaq0ve+qYIYk6FSil9mmta82OwwrkuXgveT7eS56Pi4x6LqT0IYQQFieJWgghLE4S9dS2mx2Ahchz8V7yfLyXPB8XGfJcSI1aCCEsTlbUQghhcZKohRDC4iRRX0IptUQp9YZS6phS6l2l1ENmx2Q2pZRdKXVQKfWK2bGYTSlVopR6USl1fPJnZLPZMZlJKfWnk6+TI0qp55VSOWbHlEiXG/ytlCpTSv1GKeWf/L00Ho8lifq9QsC3tNbXAJuA+5VSK02OyWwPAcfMDsIiHgFe11pfDawhjZ8XpdRi4EGgVmu9GrADd5kbVcI9zQcHf/858FuttQv47eR/z5kk6ktorc9orQ9M/rmfiRfiYnOjMo9SqgL4GLDD7FjMppQqAjzAEwBa6zGtdY+5UZkuA8hVSmUAecBpk+NJqCkGf98OPDP552eAT8XjsSRRT0EpVQWsA/aYG4mp/hn4MyBidiAWUA0EgKcmS0E7lFL5ZgdlFq11B/CPQBtwBujVWv/a3KgsYb7W+gxMLPyAefG4U0nUl6GUKgB+Bjyste4zOx4zKKU+DnRqrfebHYtFZADrge9rrdcBg8TpsjYZTdZebweWAYuAfKXUF8yNKnVJon4fpVQmE0n6Wa31S2bHY6KtwCeVUi3Aj4GPKKV+ZG5IpmoH2rXW0SusF5lI3OnqZqBZax3QWo8DLwFbTI7JCs4ppRYCTP7eGY87lUR9CaWUYqIGeUxr/U9mx2MmrfW3tdYVWusqJj4k+p3WOm1XTFrrs8AppdRVk391E3DUxJDM1gZsUkrlTb5ubiKNP1y9xH8AX5r885eAf4/HnU47MzHNbAXuBt5RSh2a/Lu/0Fq/ZmJMwjoeAJ5VSmUBTcA9JsdjGq31HqXUi8ABJnZLHSTNWsknB39/CHAopdqB/wX8PfDC5BDwNuCOuDyWtJALIYS1SelDCCEsThK1EEJYnCRqIYSwOEnUQghhcZKohRDC4iRRCyGExUmiFkIIi/v/IUdYqCRPbH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8" name="AutoShape 2" descr="data:image/png;base64,iVBORw0KGgoAAAANSUhEUgAAAWoAAAD4CAYAAADFAawfAAAABHNCSVQICAgIfAhkiAAAAAlwSFlzAAALEgAACxIB0t1+/AAAADh0RVh0U29mdHdhcmUAbWF0cGxvdGxpYiB2ZXJzaW9uMy4yLjIsIGh0dHA6Ly9tYXRwbG90bGliLm9yZy+WH4yJAAAgAElEQVR4nOy9eXRc1Zm3++zSPE9Vnq2pXAbPA56lElhAPqYEmkBCwhQIGGiCIem1+ks6d63bneS79+tO+q6PIQGMIZAESCBAujEESJBBJU9YHvEslWTJs6pkzbOq9v3jqGwZayhJdarOkfazlpeMdWqfl6o679n7Pfv3/oSUEoVCoVAYF0ukA1AoFArF0KhErVAoFAZHJWqFQqEwOCpRKxQKhcFRiVqhUCgMTrQeg1qtVpmbm6vH0AqFQjEu2bVrl1dKaRvod7ok6tzcXMrLy/UYWqFQKMYlQoiawX6nSh8KhUJhcFSiVigUCoOjErVCoVAYHJWoFQqFwuCoRK1QKBQGJ6hELYR4UghxQAhxUAjxlN5BKRQKheIiwyZqIcR84GFgBbAIuEUI4dA7MIVCoVBoBDOjngNsl1K2Syl7gc+Bf9A3LEVdcydvlZ/A71dtaBUGxdcLu38Hbd5IRzLuCSZRHwCKhBBZQohE4CZg5lcPEkKsE0KUCyHKPR5PqOOcUGw+WseNT7v45z/vx1WpLgKFQTmyCf77CXi+AKpLIx3NuGbYRC2lPAz8O/A34CNgH9A7wHEbpJTLpJTLbLYBVZCKYeju9fOLTYd44Lc7saXEERtloaxC3fQUBsVdArEpEJcMr30DSn6hzbIVISeoh4lSypellEullEXAeaBC37AmHse9bXzz+a1sLKvm3lU5/OXxApbnZeCqUDNqhQGREtybIf9qWPc5LP4ulP4SXr0ZGmsjHd24I9hdH5P6fmYDtwNv6hnUROO9PSe5+RkXtefbeeGeq/j5bfOJj4nC6bBx5GwL55o7Ix2iQnEp9ZXQVAv2Ym1Gfdtv4PaNcO4gvFAIh/470hGOK4LdR/2OEOIQ8D7wuJSyQceYJgxtXb386K29/PBP+5g7LZUPn3Ryw/wpF37vdFgB1KxaYTzcJdpPe/HFf1t4JzxaCpn58Na9sOmH0NMRmfjGGUF1z5NSOvUOZKJx4FQTT7y5h5r6NtZf62B98Syioy69b86Zkoo1ORZXhYc7rpoRoUgVigFwl0BGHmTmXfrvmfnw4CdQ8jPY+izUboc7XoFJcyIT5zhBKRPDjJSSV8qquf03W+no9vHGw6v40fWzL0vSABaLoHCWlbIKr9qmpzAOvd1Q7bp0Nt2f6Fj42i/g7negtQ42rIXy32p1bcWoUIk6jNS3dvH918r52aZDFM228uGTTlblZw35GqfDRn1bN4fONIcpSoViGE5+AT1tgyfqAI7r4LGtkL0SNj0Fb38POhrDEuJ4QyXqMLHV7eXGp12UVXj516/P5aX7lpGZFDvs61SdWmE43CUgoiCvaPhjUybDPe/Bdf+q7bt+wQknvtA7wnGHStQ60+vz85+fHOXujTtIjo/mvcfX8L2CPIQQQb1+Umo8V05JwaX2UyuMgrsEZq6A+NTgjrdYoPCH8MBHIIBXboDSX4Hfp2uY4wmVqHXkZEM7d23YzrMlldyxdAabnihk3rS0EY9TNNtG+fEG2ruVmEARYdrq4fTe4cseAzFzOTxaBnNvhZKfw+//AVrOhj7GcYhK1Drx0YEz3PS0iyNnW3j6rsX88s5FJMaOzqLS6bDS7fOzo/p8iKNUKEZI9WeAHF2iBohP03aBfONZrQTyfAFU/C2UEY5LVKIOMZ09Pn763pc8+ofd5FmT+GB9Ibcunj6mMZfnZhIXbcF1TNWpFRHGXaIl22lLRj+GELD0Pnjkc0iZAq/fAR//VNtNohgQXVzIJyrHzrXwxBt7OHquhUeK8vmnr11BbPTY74XxMVGsyMtUdWpFZLkgG78GLFFjH892BTz0KXzyf8G25+B4mTbbzrKPfexxhppRhwApJW/sqOUbz5VR39bFaw+u4Cc3zQlJkg5Q5LBRUdfKmSal9FJECO8xaD41+rLHQMTEw82/gm+/Dg3H4cUi2Pen0I0/TlCJeow0dfTwgzf28C/vfcny3Ew+fNLJ1bND3z3QObtvm54qfygiRUA2nr829GPPuQUe2wJTFsJ76+C9R6GrNfTnMSkqUY+BXTUN3PS0i48PnuXHN17Jaw+sYFJKvC7numJyCraUOEpV+UMRKdwlkDULMnL0GT9tBtz/Plz9Y9j/J212fXqvPucyGSpRjwKfX/LrzZV868VtWCzw9qOrefRqOxZLcHujR4MQAqfDSlmlF5+SkyvCTW+XVkMOZdljIKKiYe1PtITd0wEvXw/bfjPh5ecqUY+Qc82d3PfKDn758VFunD+FD9Y7WZKdEZZzFzlsNLb3cPB0U1jOp1BcoHY79LTrn6gD5BZqpRD7tfDxT+CNb09oyy+VqEfA5iOaRdbumkb+45sLefY7S0iNjwnb+QtmKTm5IkK4S8ASrSXQcJGYCd95E278D6jaPKEtv1SiDoKuXh8/33SIB17dyaSUON5/ooBvLZ8ZtAw8VNhS4pg7NZXSY6pOrQgz7hKYuRLiUsJ7XiFg5SPaNr64lAlr+aUS9TBU91lkvVxWzf2rNYusWZPC/GXtR9FsG7trG2jtmlhfVEUEafXA2f3hK3sMxNSFmkBmyd19ll83TSjLr2CtuH4ohDgohDgghHhTCKHP1gaD8d6ek9zyjIuTDR1suPcq/u1WzSIrkhQ5rPT4JDuq6iMah2ICUfWZ9jOSiRogNglu/TV882U4d2hCWX4Nm6iFENOB9cAyKeV8IAq4S+/AIklrP4usedPS+HC9k6/NmzL8C8PAVbkZxMdYVJ1aET7cJZCQCVMXRToSjQV39Fl+2SeM5VewpY9oIEEIEQ0kAqdDHklPB7x6C+x4MeRDj4Tmzh6+8VwZf9lziqeuc/DGwyuZlp4Q0Zj6Excdxar8LLWfWhEepNQSdf41oZGNh4rMfHjwY1izHspfgY3XQ3d7REP6zWeV3PvyDnp9/pCPPWyillKeAn4F1AJngCYp5SdfPU4IsU4IUS6EKPd4RpFEYhI0255jH4/8tSHk9e21VHna+O0DK3jquoEtsiKN02GjytPGyYbIfjEVE4C6w9B6NvJlj4GIjoWv/RzufA3OfQn73ohoOJ8erqOls1eXnBFM6SMDuBXIA6YBSUKIe756nJRyg5RymZRymc02Sgm1vRhqtkRsGdPV6+O3W6pxOqy6yMBDRVGf60uZKn8o9OaC27gOsvFQMfdWmL4Mtj4XMTOCpo4e9p5ovHBthppgUv91QLWU0iOl7AHeBdboEo29GHo7oXabLsMPx3/tPU1dSxfrivIjcv5gmTUpmSmp8ar8odAfdwlYr9Dk3UZFCChYDw3Vmt1XBNjm1hTDTp0meMEk6lpglRAiUWgbh68FDusSTW4BWGIu3sXDiN8veam0ijlTUymcpc9dMVRckJNXKDm5Qkd6OrUVrhHLHl/lylsgIw+2PBMRuXlphZfkuGgWz0zXZfxgatQ7gD8Du4Ev+16zQZdoYpMge5XW8zbMfH7MQ0VdK+uKgvczjCTO2TaaO3vZf1K5Oit0onabtsI1Q6K2RMHqx+FUedhX5FJKSo95WG3PIkanZ1pBjSql/L+llFdKKedLKe+VUnbpEg1oX4pzB8LupfZiqZtpafHcsnBaWM87WgpnWRFCyckVOuIu0Va4uQWRjiQ4Ft8NiVmw9dmwnramvp2TDR261afBiMrEwN07sMk+DOw/2cj2qvM8WJin2x0x1GQmxTJ/WppyfVHoh7tEW+HGJkU6kuCITYTlD8PRD8FzLGynDVyDTod+GxCMl5WmLNTuimGsU79YWkVKXDTfXj4zbOcMBU6Hld21jbR09kQ6FMV4o+WstrI1Q9mjPysehuh42Ba+WXVphZeZmQnkZCXqdg7jJWqLRXOQcG8Gf+g3jn+V2vp2/vrlGb67KpuUMHbCCwVOhw2fX7LNreTkihBjFNn4SEmywuLvwr4/Qss53U/X4/OzzV2P02HT9dmW8RI1aF+OtjqoO6j7qV7ZUk2URfBgQZ7u5wo1V+VkkBgbperUitDjLoFEq7bCNRurfwC+HvhCf5Xz3hONtHb16lqfBsMm6r7N9TqXPxrauvnTzhPcung6k1PN12cqNtrC6vwsVadWhBa/X1vR2tdqK1yzkWXXPBh3vqy776LrmIcoi2C1fSIm6tRpMGmu7on6D9tr6OjxGV7gMhROh5Xj9e3U1is5uSJE1B3UVrRmK3v0Z82T0NkIe/6g62lKK7wsnplOWoK+ZVNjJmrok5Nv063RSmePj9e2HeeaK2zMnhy5/tJjJaCEclWqWbUiROjpNh4uZi6Hmatg+691MxlobO9m/8lGnDqXPcDQiXot+Lqgdqsuw7+7+xTe1m5Tz6YB8q1JTE9PwHVM1akVIcJdoq1oU6dGOpKxUbBeMxc49Bddht9SWY9f6rstL4BxE3X2GoiK00Wl6PdLNrqqWDA9jdX5WSEfP5wE5ORb3F5d2isqJhjd7dpK1sxljwCzb4QsB2zVR1buqvCQEh/NohlpIR/7qxg3UccmQs5qqPw05EP//fA5qrxtrCvKN4VcfDicDhstnb3sU3JyxVip3aqtZI3cLS9YLBZY8wM4sw+Ou0I6tJQSV4WXArs1LK2QjZuoQburew5Dc2h9CjaUVjEjI4Eb5xvDtWWsFMzKQggoVeUPxVhxb9ZWstn6NMgMOwvvgiSb1qwphFR52zjV2IFzdngauBk/UUNIyx+7ahoor2ng+4V5hjQFGA3pibEsnJGutukpxo67RFvJxuqnsgsrMfGw4hGo/JvmsxgiXMe0a60oDPVpMHqinjQPkiaFdJvehlI3aQkxfGuZueTiw1HksLL3RCNNHUpOrhglzWeg7tD4qE/3Z/n3ISYxpM2aXBVecrMSmZkZnhuasRO1xaLVyqpCIyev9rbxyaFz3Lsqh6S46BAEaBycDht+qTUwVyhGxQU3l3GWqBMzYcm98OXbISmjdvf62VZVH5bdHgGMnahB+9K018PZ/WMeaqOrihiLhfvX5I49LoOxJDudpNgoSpWcXDFa3CXaCnbSvEhHEnpW/yNIH+x4YcxD7a5toL3bF5b90wGMn6jzr9F+jrH84W3t4s+7TnL70unYUuLGHJbRiImysNpupfSYBxkBhwuFyfH7tZWrWWXjw5GRq3krlv8WOpvHNJSrIiAbD9/W3mDMba8QQuzt96dZCPFUOIIDIGUKTJ4/5kT9u201dPX6echpboHLUBTNtnKyoYMaJSdXjJSz+7WV63gre/RnzXroaobdr41pGFeFl6XZ6WHtthmMFddRKeViKeVi4CqgHXhP98j6Y18Ltduhu21UL+/o9vH7bce5bs5kZk1KDm1sBiLwBDqkuz+kDEu7WcXICLlX5niQjQ/H9KWQ64Ttz2vd9UbB+bZuvjzVFNb6NIy89HEt4JZS1ugRzKDYrwV/DxzfMqqX/3nXCRrae3jk6vE7mwbIyUpkZmZCaOvUOzfCv+fAvj+FbkzFqJFS8uYXtSz41495Z9fJ0A3sLoHJCyBlcujGNCJr1kPzKTjwzqhevqXSi5RQpJPb+GCMNFHfBbw50C+EEOuEEOVCiHKPJ8T7ebNXa64Noyh/+PySjWXVLMlOZ1lORmjjMhianNzGNnc9PaGSkx94R1suvrcO3ntM97aRisFp6ujhB2/s4Sfvfkl7t49N+0MkBOtu01as40GNOByO68F2pbZVbxTPclwVHtISYlgwXX/ZeH+CTtRCiFjgG8DbA/1eSrlBSrlMSrnMZgvx3SYmHnIKRpWoPz54lpr6dtY5x4dcfDiKHFZau3rZeyIEcvLOZjjxBRQ8CUX/DPvehA1Xa5JcRVjZXdvAzc+4+OjgWf75hiu4d1UO26vO09XrG/vgx7doK9bxXJ8OIASseUKzGRthPtHcxr0UzrISZQlvLhnJjPpGYLeUUn9/m4GwF4P3KDQFv9yTUvJiaRW5WYl8bd74kIsPx2q7FYuA0mMhWNUcd2lbmhxfg+Kfwv3va7OvjddpdT61u0R3/H7Jbz6r5M4XtgHw9qOr+cdrZnH1bBsdPT521TSM/STuEm3Fmr167GOZgQV3QvIUrVnTCKisa+Vsc2dYt+UFGEmi/g6DlD3Cwijk5DuPN7DvRCPfd+aH/Q4YKdISYlg8Mz00dWp3CcQkwYwV2n/nOeHRLdpn8dGP4c27oE35NepFXXMn976yg//46Cg3zJ/CB+udLM3Wyner7FlEW0RobNjcJdqKNcZ8LkejIjoOVj2q+UKOYHUYuKYKjZqohRCJwPXAu/qGMwST5mh3QXfw3fQ2lLrJTIrlzqtm6BiY8XA6bOw/2Uhje/fYBnKXaMk5OvbivyVlwXf+CDf8u/b7FwqgOrSdyRSw+WgdNz7tYldNA//79gU8950ll7iIJMdFszQnY+w7fJpOaivViVD26M9VD0Bs8ohk5a4KD/m2JGZkhL8PSlCJWkrZLqXMklI26R3QoAihfZmqPgP/8HW5yroW/n64jvtW5xAfE6V/fAaiaLYVKbXG5qPmfDWcrxr4AhZCm5E89HeITYLXvg4lv9DNSWMi0d3r5xebDvHAb3diS4nj/R8UcteK7AGfrxQ5rBw41Ux9a9foTxhYoU60RJ2QDld9Dw68C40nhj28q9fH9qr6sDVh+irmkiDZi6GjAc7sHfbQl0qriYu2cO+qnDAEZiwWzUgnJS56bLOtYPo+TF0E6z6Hxd+F0l/CqzcH9aVXDMxxbxt3vLCVjWXV3Lsqh788XoBjCJu4wF7essoxlD/cJdpKddKc0Y9hVlY+qv3c/vywh+463kBnjz8i9WkwW6LOv0b7OczT2rrmTt7bc4o7l80gK3n8ycWHIzrKwppZWbgqvKOXk7tLIG0mZM0a+ri4ZLjtN3D7S3DuoFYKOfTfozvnBOYve05x8zMuaurbeeGeq/j5bfOHXQnOn55GemLM6PuQ+319svFibZU00UifCfO/qSkVO4beJVVa4SUmSrAqQo5Q5krUyTaYsnDYB4qvbTtOj9/PQ4XjW+AyFE6HjVONHVR5R6Hm9PVCdam2rzbYC3jht+DRUsjMh7fuhU0/gp6OkZ97gtHW1cs/vbWPp/60l7nTUvnwSSc3BGloEWURFMyy4qoYZX+XM3u1FepEK3v0p2A9dLdC+StDHuaq8LA0OyNiXTfNlahB+1Kd2AFdLQP+uq2rlz9sr+WGeVPItSaFOTjjcEFOPppteqd2aSKXkV7Amfnw4CfaPtXyl+GlYqg7PPLzTxAOnGri68+W8d6ek6y/1sGbD69ienrCiMYoclipa+ni2LlRCJEuyMavGflrxwtTFmiy+R0vQO/AtX5vaxcHTzeHXY3YH3Mman8vHC8b8Nd/2nmCpo4eHja5u/hYyc5KJCcrcXTbt9wlICyQd/XIXxsdC1/7Bdz9DrTWwYa1sOtVtee6H1JKXimr5vbfbKW928cbD6/iR9fPHpXjkHMs/V3cm7UVanLkEpAhWPMEtJ7T+lUPwJa+ZwCRqk+DGRN19iqIThiwTt3r8/NyWTXLczMu7DedyBQ5bGyrqqe7d4RycncJTFuqNVwfLY7r4LEtkL0S3n8S3v7esHXAicD5tm4eeq2cn206RNFsKx8+6RxT3XNaegKzJiWPfN98V4u2Mp117ajPPW6wF2t9TrY+O2ADstJjXjISY5g3Lbyy8f6YL1FHx0Fu4YCJ+oMvz3CqsYN1RfYIBGY8nA4r7d0+dteOQL3W0QinykNTt0yZAve8B9f9KxzZBC84NUn6BGWr28uNT5fiqvDyr1+fy0v3LSMzKXb4Fw6D02FlR1U9nT0jkJMfL9NWphO5Ph0gICv3HNG8FfuhuY17KIiAbLw/5kvUoM0C6iuh4WITPyklL7mqsNuSuPbKSREMzjistmcRZREjWxZXl4L0h+4Ctlig8IfwwEcggFduANd/TqjWqb0+P//5yVHu3riDpLho3nt8Dd8ryAtZ75kih42uXj/lx0dwQ3aXaD6CM1eGJAbTM/92SJ1xmVv50XMt1LV0RbQ+DWZN1IEkUnVx98c2dz0HTjXzsDMfywSRiw9HSnwMS7PTR7Z9y10CsSkwY1log5m5HB5xwdxvwKc/g9/fBi1nQ3sOA3KqsYO7Nmzn2ZJK7lg6g/d/UBjyJfTK/ExiokZ4Q3aXaCvT6Im3fXVAomJg1WNQU6Y9TO/DdSzy9Wkwa6K2zobU6ZeUP14srcKaHMdtS6ZHMDDj4XTYOHC6KTj1mpSaRD+vSPvihpqEdLjjt/CNZ7USyPMFUPG34V9nUj46cIYb/08pR8628PRdi/nlnYt02d6VGBvNspzM4OvUDTXailSVPS5l6X0Ql3qJrLy0woNjUjJT00a2GyfUmDNRC9HnTv4Z+H0cOdvM58c8fG/NxJOLD4fT0ScndwchJz9fBY21+vYlFkK7INZ9BsmT4fU74OOfQu8Y+5IYiM4eHz9970se/cNucq1JfLC+kFsX6zuBcM62cvhMM3UtncMfXDVBZePDEZ8Kyx6AQ/8F56vp7PHxRfX5sLu5DIQ5EzVoX7LOJji9hw2lVSTGRnHPBJSLD8fCGemkxkcHt586GNl4qJh0JTz8KSx/CLY9By9fD/Vu/c+rM8fOtXDrc1t4fUctjxTl8+dH15CTpf9+/sC++S3ByMndJdqK1Dpb56hMyMrHQETB9t+w8/h5unr9OGdHtuwBZk7UedcAgpaDH/Hfe0/zrWUzSU8c+xP08UaURVDosAYnJ3dvhvQcTbgSDmIS4Ob/hG//ARqOw4tFprX8klLyxo5avvFcGfVtXbz24Ap+ctMcYqPDc4nNnZpKZlLshZrqoPh92kp0JKrTiUTqVE1lu+cPlB9yExtlYWXeGLaphgjzJuqkLJi2mMYvP8YvJd8vzIt0RIbF6bBxtrmTyroh1Gu+nj7ZeAT6Psz5OjxapqnETGj5FbDI+pf3vmRZTiYfPunk6nB76lkEhbOslFZ48Q9lfHt6j7YSVWWPwVn9A+hpJ+vw71iWm0FibGRk4/0xb6IGunKuYWrLAW6fm8LMzPD3iDULhbO0pduQD5tO7oTulshdwOkz4f5NcPX/hP1/NI3l166aBm562sXHB8/yP2+4kt89uIJJKZFpwO90WPG2dnHk7MDtFYC+8pboW5EqBmTyXLpyr+Wmjve5Jj810tEAwRsHpAsh/iyEOCKEOCyEMIRnzyedc4kWfp7IG//bvMbCzMxE8q1JQ2/fuiAbLwpfYF8lKhrW/kuf5Ve7oS2/fH7JrzdX8q0XtyGEZpH12DX2iG4NDUpOXvkpTFusrUgVg7Jj2t1YRTM3y88iHQoQ/Iz6aeAjKeWVwCIg4p12unv9/PuBVDpFPDmN2yMdjuFxOqxsr6of3AzVXQLTl2lb6CJNbqFWCrFfa0jLr7rmTu57ZQe//PgoN86fwodPOlligJYFU9LimT05efD+Lp1N2spJlT2G5b3z+Rwin2mHXzaEOGvYRC2ESAWKgJcBpJTdUsqIN23YtP80J1t8tE5dPSp38omG02Gjs8fProHUa+3n4dRuY13ASVnwnTfhxv+4aPlVsy3SUVFW4b1gkfXv31zAs99ZQmq8DnvOR4nTYeOL4+fp6B7ghlzdZ1ZspM/ZgPj9EldlPV9MuwdRXwlHP4x0SEHNqPMBD/BbIcQeIcRGIcRl+42EEOuEEOVCiHKPJwQO2EMgpWRDaRWzJyeTtfAGaOizjVIMymp7FjFRYuA6dfXngDRegx4hYOUj8NCnmoLu3XURLYP4/JL1f9xDRlIsm54o5NvLB7bIiiRFs2109/r54vj5y3/pLtF8AgNmxYoBOXK2BW9rFylLvgnp2SN2K9eDYBJ1NLAUeF5KuQRoA3781YOklBuklMuklMtsNn2feJdWeDlytoWHnfmIQHIZgTv5RCQpLpql2YOYobpLIC5N65hnRKYuhDXroalWU9RFiAOnmjjf1s0TxbOYNWlwi6xIsiI3k9hoy8D75t0lkPsVs2LFZQSukcIrpsCqx7Uug7U7IhpTMIn6JHBSShmI9M9oiTtibCh1Mzk1TlN7Zc3SLKNU+WNYimbbOHi6GU9LPzm5lNpNLr9Ie5hnVALL9Qh+zoELuGBW5AUQg5EQG8WK3MzL69Tnq7SVpyp7DEtphYcrJqcwOTUeltwD8ekRn1UPm6illGeBE0KIK/r+6VrgkK5RDcGBU01sqazngYI8TUwQcCevLlUu2MMQaCxziXqtvhKaThj/As7Mg4y8iCbq0gov86alYjW4D6fTYeXouRbONfeTk09Ut/ER0tHtY2d1A0UBNWJcsqaePfIBeCO3mgt218cTwOtCiP3AYuD/0S+koXnJVUVyXDTfXZl98R/txZp1VL+uV4rLmTctjYzEGEr7lz/CKRsfK/Zi7YFYBPqCtHb1srumwRB9H4bj4ja9fjdkdwmkZUOW6tU+FDuq6+n2+S/9nFc+ojUp2/ZcxOIKKlFLKff21Z8XSilvk1KOoPFt6DjZ0M6m/We4a/nMS5+05xVpe4BV+WNILpqh9pOTu0s0yXhGbkRjCwp7MfS0wcnwmw9sd9fT65cURbjdZTBcOSUFa3LcxecRozErnqC4KrzERltY0V82njwJFt0Fe9+AVn03SgyGqZSJr5QdRwAPflUunpipPQhTiXpYihw2PC1dHD3Xos1Mq13mmE0D5Dm1hjkR+JxdFR4SYqK4Kjfy+6WHw2IROB1WygJy8tGaFU9AXBUeVuZlXt6Fc/UT4OuCLzZEJC7TJOqm9h7+uLOWry+axrSBnJrtxZqFlPLlG5LCvhmh65hXm5n2tJnnAo5Pg5krIpSovazKzyQu2hxtdJ0OK/Vt3Rw602wM1akJONvUybFzrQObBNhmwxU3wc6XNNVsmDFNon79ixrau3087Byks5u9WLOQqv48vIGZjItmqJ6+CzhK27JlFuzFcHpvWJWKJ863U+VtM0V9OkCgv4urwhsas+IJQKBUNOjnvGY9dDTA3tfDGJWGKRJ1V6+P3245jtNhZe60QZqkzFimWVvUKGoAACAASURBVEip8sewOB1Wvqg+j7/iU22GGm+MxjNBYS8GJFR/FrZTlvXtkikyQF/iYJmUGs+VU1IoP1IdOrPicY6rwos1OY4rpwyyRz57ldZmYdtzWrvYMGKKRP1fe07jaeliXdEQfZKjYrSlXWWJIZv4GIkih42k3kbE2X3mu4CnLdFKIGG8IbsqPExNi8duSw7bOUNB0Wwb8SfLQmtWPE7x+yVllV6KHNbB1aZCQMF6rXf64f8Oa3yGT9R+v2SDq4q5U1MvLOcGxb5WU68pOfmQrMzPpCj6IAJpvgvYEgX512j7gsNwQ/b5JWUVXpxDXcAGxemwUsA+eqOTQm9WPM44dKaZ823dw7u5XHmLtktqyzNhnRAaPlFvPlpHZV0r64ryh79QDKBeMwOJsdHclnKUFpGszVDNhr0Ymk+B95jup9p/spHmzl5T1acDLM/JoChqP5VJS/UxKx5HlAarOrVEwerH4fRuqNkahsj6Thu2M42SDaVVTEuL5+aFU4c/ODNfs5JSiXpopGSZby+f986jrrUn0tGMnPw+893KT3U/lavCq614DSwbH4z4lhpmCC8fd82LdCiGx3XMy5ypqcGZPiz6LiRmhVVWbuhEve9EIzuqz/NgYR4xUUGEeomc3IQJKFx4jpLcXYfLv/DCgzJTkZGj9XgJww3ZVeFhwfQ0MpNM2Mio7/15p+kKTjd2RDgY49LW1Ut5zfngxUyxibD8YTj2EdQd0Te4PgydqDeUVpESH81dK7KHPziAvRi6W7UG6YqB6buAD8QtpTQYd3IjYi+G42XQ2zX8saOkubOH3bWNA++rNQPuErpTc6iVkykbyoZtgrOjup4enxxZeWvFwxAdD9ue1S+wfhg2UdfWt/PXA2e4e2UOyXEj6OqWVxQx9ZppcJdAloNZs+dQVjmMGapRsRdDbwfU6ufus81dj88/wgvYKPSZFcc4rmVSStyl/V0Ul1B6zEt8jIVlI1GdJllh8d2w/y1o0d8K0LCJ+uWyKqIsggcKckf2woR07Qm3StQD09ulzUTtxTgdNryt3Rw+2xzpqEZObiFYonX9nF0VHhJjo1hqAJutEXNyJ3S3ImZpn3NZpRefGW/IYUCTjWddLhsfjtWPazfEHS/qE1g/DJmoG9q6eav8JLctnq71hB0p9mLNWqp9AJeLiU7tdm0mai++sKQf1GPPyMSlwMyVOidqL6vzs7R2umajn+q0aLaVxvYeDp5uinRUhuNUYwduT9voyltZdpjzdSh/GbqGcH4PAYb8Bv5+ew0dPT4eHkrgMhQX1GtKTn4Z7hKwxEBuIZNT47licsrQrtVGxr4Wzu7XpaNZTX0bNfXtpq5PM0MzKy6YZeIbss6U9X33i2aPsry1Zr1mGrz79yGM6nIMl6g7e3y8tvU4a6+wMXvyKO2Opi3VrKVU+eNy3CXaTDROU9k5HVZ2VjcMbIZqdOx9NmxVn4V86EBSG/UFHEm+YlZsTY5j3rRU8z441pHSCi+TU+NwTBql6nTmcsheDdt/o+tOM8Ml6nd2n6S+rZt1RWNocB4VrVlLhUm9ZhpaPdoM1L72wj85Z9vo9vnZUR2+JkchY+oiSMjU5YbsqvAwPT2BPOtlPs7GJ2BW3E916nTY2F3bQGuXckEK4PNLtlR6cTpsY1OdrlmvuSQd/EvogvsKQSVqIcRxIcSXQoi9QohyvYLx+yUbXdUsnJHGqvwxdvqyF2tvnrciNMGNB6out2O6YIZqxmXxBTl5aPu79Pr8bK2sp2i2+WTjwIBmxUUOKz0+yXa3CW/IOnHgVBON7T1jL2/NvgGyHJoARqeJ4Uhm1GullIullLo1Dfjb4XNUe9s0d/GxXiBKTn457hJtBjp10YV/umiGatJlsb0YWs9C3eGQDbnvZCMtXeaUjQ9mVnxVbgbxMRbzfs46cMFtfKyqU4sF1vxAW63q9FzMUKWPDaVVzMhI4Mb5U8Y+WEauJilXiVpDSu29yL9Gm4n2w+mwcuxcK2ebOgd8qaEJlHFC+DmXHvNiEbDGnhWyMcOGt2JAs+K46ChW5WeZc+WkE6UVXuZPTyUrFGbFC++CpElasyYdCDZRS+ATIcQuIcS6gQ4QQqwTQpQLIco9npHftVs6tUL8Q4V5RAcjFw8GezEcd+mqXjMNdYeg9dyA3fIumqGacLaVNgOsV4Q0UbsqPCyckU56onll44N9zlXeNk6cD79DidEIuVlxTDysXAe+bugJ/YQn2IxYIKVcCtwIPC6EuMzTR0q5oc8Ad5nNNvL/+ZT4GN55bA33rc4d8WsHxV4MPe1wIvxmqIZjiAt4ztSAGapJZ1v2YqjZAj1j72fR1NHD3hONpjCxHRB3CWTaBzQrvrqvhacp+7uEmIBZcUi3Xxb+E3xvk5a0Q0ywLuSn+37WAe8BK0IeSSAgSwgf3uRGzgzVcLhLwHYlpE2/7FdCCIocVpPLyTuhdtuYh9rm9uKX2m4Y09Hbpa0gB+kxbrclMzUt3pwrpxBTGjArzgmh6tSiXyV52JGFEElCiJTA34GvAQd0iyiUxKdGzAzVUPR0aL1zhzAJcM62cr6tm4OnzSgnL9BEPCH4nEsrvCTHRbN4ZnoIAgszJ77QVpCDfM5CXHQnn+hycrOZFQdzC5gMlAkh9gFfAB9IKT/SN6wQYi+GM/ugbQIv92q3aTPOIRJ1QL1myuY9sUman51785iGkVJSeszDantWcG11jYa7ROt/kls46CFOh43mzl72n2wMY2DG4sT5dqpNZlY87LdRSlklpVzU92eelPJ/hSOwkGG/FpC6qNdMg7sEomIhZ82gh0xKiWfO1FTzLovtxXDuwJg6mR2vb+dkQ4e569MzhjYrLphlRYiJLSc3o+rUhNOGETJtMcSnj3m2ZWrcm7UZZ+zQKrsih5VdNQ20mVG9FlgtjOGGHLhJmWmmdYE2r7ZyHMYDMzMplgXT08x7Qw4BrgoP09LisdvMozod/4laJ/WaaWg5q800gzCxdTps9PikOeXkUxZConVMderSY15mZiaQk5UYwsDCRNVnfFU2PhhOh5XdtY0XtsROJHp9/tDIxsPM+E/UoH15W06D52ikIwk/gRlmEBfwstwM4qItlB4z4bLYYtHEL+7N4PeP+OU9Pj/b3F6KTHYBX8C9WVs5Tls87KFOhw2fX7JtAsrJ959q0syKh3MbNxgTJFGHXr1mGtwl2kxz8oJhD42PiWJlfpZ5l8X2Ymirg7qDI37pntpG2rp95ix7DKE6HYil2RkkxkZNyDq161ifWbFdJWrjkZ6tNU2ZaIna79f+n+1rg97jWeSw4va0ccqMZqj5o78huyo8RFkEq80oG/cc1VaMQayaAGKjLazOzzLnDp8x4qrwsHB6GhkmMyueGIkaLpqh6iDvNCznDkCbJ+gLGC4+SCsz40WcOhUmzR1Voi6t8LJ4ZjppCTE6BKYzF1Sna4c+rh9Oh5Wa+nZq6tt0Csp4NHf2sOdEoylXTRMrUfd2wAn9zFANR+ACzg/+Ap49ObnPDNWky2J7MdRsg+7g+1k0tnez/6S53cbJcmgrxyAJKC8nUvnjolmx+T7niZOocwtDpl4zDe4SbYaZOjXol2jqNRtbzGqGal8Lvi6o3Rr0S7ZU1iOlSbfl9XReMCseCfnWJKanJ5j3ecQocFV4SIqNYokJzYonTqKOS9bdDNVQdLdrisQRXsDABTPUL0+Z0Aw1ew1ExUFl8J+zq8JDSnw0i2ak6RiYTpy4aFY8EgJy8q2V9fT6Rr5Lxoy4KrystpvTrNh8EY8F+1o4+yW01kU6Ev2p2aq1XBxFog40UneZ0WMvNhFyVgd9Q5ZS4qrwUmC3hq69bjjpZ1Y8Uopm22jp6mXfBJCTXzQrNuGqiQmXqMeuXjMN7hJtZjmEbHwwspLjmD891bz1S3sxeA5D8+lhD63yajtczLav9gLuEk11Gjdyc9Y19iwsAnPumx8hgWcuZqxPw0RL1DqaoRoOd4mWpGMSRvXygBmqKdVrF2zYhm8bEFg1FJlxptVap60QR7Dboz/pibEsnJE+IerUrmMmNitmoiXqiSInbz6tzShHUfYI4HRY6fVLtledD2FgYWLSPM0WKYgbcmmFl9ysRGZmmlU2zpg+5yKHlb0nGmnqMOENOUg01amJzYqZaIkaYNa1miVV3aFIR6If7svdxkfKVTkZJMREmXO2FZCTVw0tJ+/q9bHNXW/auuUFs+Ipi4Y/dhCcs234pWaYMF7Zd0IzKzblqqmPiZeox6BeMw3uEm1GOXneqIfQzFAzzV2nbq/XnKEHYXdNIx09PnPWLQOy8RGoTgdi8cx0kuOizbtvPghKKwJmxSb8nPuYeIk6bbpmSTVeE7Xfr80k7cUwxmWe02Gj2qxmqEHckF0VHqLNKhsfwqx4JMREWVhtz6L0mAc5TsuBrgoPi2amk5ZoQtVpH0EnaiFElBBijxBik54BhQV7sbZ9LQRmqIbj7H5tJjnGCxi0/dRgUvVaymStEdWQidrL0uwMUuJNeAGPQnU6GEUOKycbOqipN+ENeRia2nvYZ1LZeH9GMqN+EjisVyBhJYRmqIbD/an2M/+aMQ9lejNU+1qo3Q7dl/ezqG/t4sDpJnOWPWBIs+KREkhi47FJ09Y+s2LTuvb0EVSiFkLMAG4GNuobTpjIWaNZU43H8od7szaTTJk85qEumKFWeuns8YUguDBjLwZ/Dxzfctmvtrj7ZOMmsmO6QGeztiIMwWwaICcrkZmZCeNyP3VphZeUuGgWmdGsuB/Bzqj/D/DPwKCP0IUQ64QQ5UKIco/H4HfmgBnqCGTGpqCrVZtBjnJf7UDctmQ6LZ29vLv7VMjGDBvZqyE6fsAbsuuYh7SEGBZMN6FsfPdr2opw4bdCMlygv8s2t5eecSQnN71ZcT+GjV4IcQtQJ6XcNdRxUsoNUsplUsplNpsJZin2Yq3B/BjMUA1HzRZtBhmC+nSA1flZzJ+eykZXFX6zNWmKiYecgssSdUA2XjjLSpTFZPtqfT2w/XnIdcL0pSEbtshhpa3bx57a8SMnP17f3qc6NUE+GoZgbjMFwDeEEMeBPwLFQog/6BpVOBiBes00uEsgOkGbSYYIIQTriuxUedv42+FzIRs3bNiLwXsUmk5e+KfKulbONneasz594B1oPgVr1od02NV27aZl2ucRA1B6QXVqws/5KwybqKWUP5FSzpBS5gJ3ASVSynt0j0xvJi8Ysxmq4XCXQG6BNpMMITfNn8KMjAReKq0K6bhh4cIN+eLnHNgzXGi2C1hK2Pos2OaA4/qQDp2WEMPimenjaj+1q8JDdmYiOVnmlI33x9yFm7EQpHrNNDSeAO+xkJY9AkRHWfh+YR7lNQ3sqmkI+fi6MmkOJE+5JFG7Kjzk25KYkWEy2bi7RHPtWfPEmPfID4TTYWX/yUYa27tDPna46e7196lOTXYzHoQRJWop5WdSylv0Cibs2Is1q6pzByIdydipGrtsfCi+tWwmaQkxbCh16zK+bgihvSdVn4HfR1evj+1V9eaUE299BlKmwoI7dRne6bAhpWakYHb21DaY16x4ACbujBrGl5zcXaJdxLYrdRk+KS6ae1Zl88mhc1R5WnU5h27Yi6GjAc7sZdfxBjp7/OabaZ3Zp91sVj4C0foYsy6akUZKfPS4qFO7KrxEWQRrZplQdToAEztRp07VOq2ZPVH7fdpFHALZ+FDcvyaXGIuFjWXVup1DF/Kv0X66Syit8BITJViVb7ILeOuzEJsMVz2g2ymioywU2K24Kryml5O7KjwsmZlOqhlVpwMwsRM19KnXRmaGajjO7NVmjDqVPQJMSonn9qXTeWfXSbytXbqeK6Qk22DKQnBvpvSYh6XZGSTFRUc6quBpPAEH3oWrvgcJ+go3nLOtnGrsoMprXnfyhrZu9p9qGjdlD1CJWktuvm5N6WVWLvR9uEb3Uz3kzKer18/vttXofq6QMuta5Ikd1Jw5R5HZ9tVuf15bKa16TPdTBWr3prRh62OL29unOjVZeWsIVKLO6TNDNXP5w71Zc69J0v+LOWtSMtfNmczvtx2no9tEsnJ7McLfyyrLIXM9SOxo1JSI878JaTN0P93MzERysxLN2YirD9cxL6nx0Sw0o+p0EFSijknQkrVZE3VnM5zYoXvZoz/rivJpaO/h7V0nwnbOMTNzJV0inutjDzJvWmqkowme8legu1XbkhcmnA4b26rq6e4137ZVTXXqoWCWSc2KB2H8/J+MhRGYoRqO42Xg7w1rol6em8HimelsdFXjM4msXEbFspO5rI05iMUssvHeLtjxorY7acqCsJ3W6bDS3u0z3555wO1p43RT57iqT4NK1BpmlpO7SyAmEWauDNsphRA8UpRP7fl2Pj5ojl4pR8+18Gn3PCb3nIAGk9TXv3wbWs9CQWjl4sOx2p5lWjl5IGbTbb8cBpWoQbOsSpp0sZezmXCXQG4hRMeF9bRfmzeFnKxEXiytMsVWLtcxL6X+hdp/mKHM5fdrW/ImLwhZO9NgSYmPYWl2uinr1K4KL3nWJHOaFQ+BStRwUb3mNpmcvOE4nHeHtewRIMoieKgwj30nGvmi2vhO5aUVHizW2ZA63RyJuvJv4Dmim1x8OJwOGwdON1Fvom2YF82Kx9dsGlSivoi9GDrOw9l9kY4keC64jV8bkdPfcdVMMpNi2WDwZk2dPT6+qD6Pc/Ykbd989efg6410WEOz5RlInQHzb4/I6Ytm98nJ3eaRk++qaegzKx5f9WlQifoi+ddoP80w2wrgLtEuZqsjIqdPiI3i3lU5fHqkjsq6lojEEAw7j5+nq9ev7au1F0NnE5zeE+mwBufULqgp0/ZNR0VGWbdgehppCTGm2k/tqvASbRGsys+MdCghRyXqABfMUE3yQNHXq80M7WsjsjQOcN/qHOKiLbxUalxZuavCS2yUhZV5mZB3DSCMfUPe+izEpcFV90cshCiLoHCWueTkrgqPec2Kh0El6v4EzFC7TNB06PQebWYYgfp0f7KS47hz2Qze23OKuubOiMYyGKXHPCzLzSAxNhqSsmDaYuMm6vPVcOi/YNkDEJcS0VCcDitnmzuprDP+9VDf2sWBU83jsj4NKlFfSsAMteZyM1TD4S4BRFhk48Px/cJ8evx+Xt16PNKhXEZdcydHzrZcWre0F8PJndqNzmhs/w2IKFj5aKQjuWCsYAYzgbJKLcbxYLs1EMF4JsYLIb4QQuwTQhwUQvxbOAKLCNmrNSsro862+uMugWlLIDHy9bg8axL/Y+4U/rC9htYuYz2ku3AB959p2YtB+qDaFaGoBqH9POz5g2Zamzo10tEwIyORfFuSKfZTuyq8pCea1Kw4CIKZUXcBxVLKRcBi4AYhxCp9w4oQMfGalZXRE3VnkzYjjHDZoz/rrs6nubOXt3YaS1ZeesyDNTmWuVP7ycZnrNBahhrtc975MvS0h1UuPhxFDhvbq+rp6jVuX5f+snHTmRUHSTCeiVJKGShSxfT9McfThdFgL9YsrRqNlXAuodqlzQgNlKiXZmewPDeDl8uq6fUZYy+63y8pq9Tcxi+RjUfHai7eRkrUPZ3wxYvg+JpmH2YQnA4rnT1+dh03rpy8oq6Vc81d48LEdjCCqlELIaKEEHuBOuBvUsodAxyzTghRLoQo93iMv1QalFl9pqHvfB8aayMby2C4S7QZ4YzlkY7kEtYV2TnV2MEHX56JdCgAHD7bjLe1e+B9tfZiaKiG8wbZA77vTc0WLsTu4mNlVX4WMVHCsHXqam8bP3prL1EWMS73TwcIKlFLKX1SysXADGCFEGL+AMdskFIuk1Ius9lM/IbZZsM3X4Zzh+CFQu0JvNFwf6rNCHWyZBot1145iXxbEhsMIisPSKAH3AlgpP4ufj9sew6mLtbaARiIpLholmZnUGrA/dTv7j7JLc+4OHG+g+fvXsq09IRIh6QbIzW3bQQ+A27QJRqjsOAOeLQUMvPhrfvg/aegpyPSUWmcr9Kk4wYqewSwWAQPO/M5eLqZbQZQtLkqPFw5JYVJqfGX/zLLDmnZxih/HPsr1FdqzZciuCd+MIpm2zh0phlPizHk5K1dvfzoT3v50Vv7mDctjb8+6eRr86ZEOixdCWbXh00Ikd739wTgOuCI3oFFnMx8ePATbSm667fwUjHUHY50VBcTiwETNcA/LJmONTmOFyMsK+/o9rGzumHwfbVC9MnJS8HXE97gvsqWZyA9G+bcGtk4BiHwHm6pjHz548CpJr7+bBl/2XuKJ6918MbDK8f1TDpAMDPqqcBmIcR+YCdajXqTvmEZhOhY+NrP4Z53tPrhhrVQ/luI5LLevVmbCWbZIxfDEMTHRPG9NTl8fszDkbPNEYtjR3U93T7/0HVLezF0NWuS7Uhx4gs4sR1W/wCijOnjOG9aGhmJMZRGcJuelJKXy6r5h99soaPbxxsPr+KH188eV+YAQxHMro/9UsolUsqFUsr5UsqfhSMwQzHrOnh0C2Svgk1Pwdv3axZJ4cbXo80AZ+nrNj5W7lmVQ0JMVESbNbkqvMRGW1iRN8Q+87wiEJbIlj+2PA3x6bDknsjFMAxRFkGhwxYxOXl9axcPvrqTn286xNWzbfz1Saf5XOTHyMS4HYWClMlwz7tw3b/BkQ/gBac2Gwonp3ZpM0CDlj0CpCfG8u3lM/nvvac50xSZ2r6rwsPKvEziY6IGPygxE6YtjVyi9lZq36XlD0FsUmRiCBKnw4qnpYuj58LbfGur28uNT7vYUlnPv359Li/dt4yMJGM9RA8HKlGPBIsFCp+CBz/WZrSv3AClvwJ/mMQA7hJtBphXFJ7zjYHvF+bhl5JXtxwP+7nPNnVy7FxrcH0f7MXaDbAjAvuEt/8aomJh5SPhP/cICbyXrmPhqVP3+vz86uOj3L1xB8nx0bz3+Bq+V5CHMPBKUk9Uoh4NM5bBoy6YeyuU/Bx+fxs0h2HvsLsEpl8FCRn6n2uMzMxM5KYFU3ljRy0tneF9WHfRjimIbaL2YpB+raQUTlo9sPcNWHQXJE8K77lHwdS0BByTksNSpz7Z0M63N2znuc2V3HnVDDY9Uci8aeNTGh4sKlGPlvg0uOMV+MazcGInvFAAxz7R73wdDdrMz+Blj/6sK8qnpauXN78Ir3DIVeHFmhzHlVOC6D43YxnEpoS//LHzJejtNJRcfDicDhtfVJ+ns0e/FeRfvzzDTU+7OHq2hafvWsx/3LFI63o4wVGJeiwIAUvvg0c+h5Sp8Mad8NG/aO7Roaa6VJv5mShRL5yRzqr8TF4pO053b3hk5QHZeJHDGtwyOSpGKyVVloRvN093O3zxElxxU8RMH0aDc7aVrl4/O4+H3nqts8fHv7z3JY+9vps8axIfrC/k1sXTQ34es6ISdSiwXQEPfQrLH9bqji9fD/Xu0J7DXQJxqVrpw0Q8UmTnbHMn7+87HZbzHTrTzPm2bopG0u5yVjE01YZPTr73dc32zWBy8eFYmZdJbJQl5Ka3x8618I3nynhjRy2PFOXz9qNryMky9sPVcKMSdaiIiYebfwXffh0aauDFItj3p9CMLaU248sripg102i55gobsycn85IrPLLyz/ukzgWzRtCg54KcPAzlD79Pk4vPWK5t9zQRibHRLMsNnZxcSsnrO2r4+rNlnG/r5rUHV/CTm+YQG63S0ldR70iomXMLPLYFpiyE99bBe49C1xi3NJ2v0mZ89rWhiTGMCKHJyo+cbQlLYx9XhYe5U1OxpcQF/6LMfMjIDU+iPvy+1gJgjTHl4sPhdNg4crZlzG4+Te09PP7Gbn763gFW5GXy4ZNOrh6nTf9DgUrUepA2A+5/H675Cez/E7x4NZzeO/rxKj/VfpqoPt2fWxdPZ3JqHBtKQ1wO+gptXb3sqmnQTGxHir1Yfzm5lLD1Ge3GcOXN+p1HRy5s0xvDTXdXzXluesbFJwfP8eMbr+S1B1YwKWWAfiyKC6hErRdR0XDNj+H+TVpDp43XwbbfjO6BlbtEm/Fl5oc8zHAQG23he2vy2FJZz4FT+tlf7aiup8cnKRpNu0t7MXS3aoYMelGzVdu5s/pxsAwhxDEwc6emkpUUOyrXF59f8uvNlXzrxe1YLPD2o6t59Gr7pb3CFQOiErXe5BZopRDH9fDxT+CNb0PbCGYjvd1w3GXa2XSA767MJilWX1l56TEv8TEWrsoZxT7zXKfmVRhYvejB1mcgMQsW363fOXTGYhEUOqyUVXrx+4OfdJxr7uTel3fwy4+PctOCqXyw3smSbOPrAYyCStThIDET7noDbvwlVH0GzxcEL7A4uVOb6Zk8UaclxPCdFdl88OUZTja063IOTTaeNbRsfDAS0rU91XrVqT1H4dhHsGIdxJi725vTYcPb2s3hIJtulRw5x41Pu9hT28h/fHMhz9y1mNR4cz0UjzQqUYcLIWDlOnj4U4hLgde+AZ/+HHzDmMG6S7SZnglk48PxYGEeAnil7HjIxz7V2IHb0xacbHww7MVweo9mMhtqtj6rGScvfzj0Y4eZoiDr1F29Pn6+6RAPvlrOpJQ43n+igG8tnzlhZeBjQSXqcDNlgSaQWXI3uH4Fr940tOWXu0TbyhVvfgnttPQEvr5oGn/cWUtTe2gf2pX11UxHtH/6q9iLAamtekJJy1ntofKSuyHJ/F3fJqXGc+WUlCHr1NXeNr75/FZeLqvm/tU5/OXxAmZNCkIpqhgQlagjQWwS3Prr4S2/2s9rMzyTlz3687Azn/ZuH3/YURPScUsrvExOjcMxKXn0g0xbCnFpoS9/7HhR202y6h9DO24EcTqs7KxuoKP7cjl5wCLrZEMHG+69in+7df7oylGKC6hEHUkW3KE1d8qaNbDlV9VngBxXiXrutFScDiuvbj1OV29oekb4/JItlV6cDtvYltVR0ZBfpJkzhEqc09UK5S/DnK8b1uxhNDgdNrp9fnZUX7Rcu8Qia3oare4i4QAACsNJREFUH64f/xZZ4SIYK66ZQojNQojDQoiDQognwxHYhCEzDx74CAqe1Cy/Nqy9aPnlLtFKHtOWRDbGELOuKB9PSxf/tSc0svIDp5pobO8ZW306gL0Ymk+Ct2LsYwHs+T10Nmmf7zhiRV4msdEX5eRfnmzilmdc/GXvKZ66zsGbD6+aEBZZ4SKYGXUv8E9SyjnAKuBxIcRcfcOaYETHwvU/04wJ2r2w4Roof0Wb2eVdbViLptFSOMvK3KmpbHBVjWiL12C4KjwIoY07ZkIpJ/f1anvns9doO0rGEfExUazMy6T0mIeNripuf34LnT1+3nx4FU9dN5sotTc6pARjxXVGSrm77+8twGFAtbXSg1nXwmNbIWcNbPqhNrMbR2WPAEII1hXlU1nXyuajdWMer7TCy/xpaWQlj0A2PhgZuZBpD02iPvQXTfpfYK7mS8HidFipqGvlFx8c5porJvHXJ52snGAWWeFiRDVqIUQusATYMcDv1gkhyoUQ5R5P5EwwTU/yJLj7HW2GPWkuXHFjpCPShZsXTmVaWvyY3cpbu3rZXTOE2/hosBdrIqOxtKuVUvNDtM4Gx/8IXWwG4sb5U5k1KZmf3TqPDfdeNSEtssJF0IlaCJEMvAM8JaW8bKe7lHKDlHKZlHKZzaaaq4wJi0Wraf7jNkgZnw9jYqIsPFiYxxfV59l7YvRGwdvd9fT6ZXBuLsFiL4ae9rF5YlaXwtn9mru4ZXw+s5+Zmcjff3Q1963OVXujdSaob5AQIgYtSb8upXxX35AUE4W7VmSTEh/NS2OYVZdWeEiMjWJpTnroAsstBEv02MofW5+BpEmw8Nuhi0sxYQlm14cAXgYOSyn/P/1DUkwUkuOiuXtlDn89cIba+tHJyl0VXlblZxEXHcJ9uvGpMGPF6BP1uYNQ+XfNtDZGdYVTjJ1gZtQFwL1AsRBib9+fm3SOSzFBeKAglyiLYGPZyGfVJ863U+0do2x8MOzFcGbfyBpoBdj6LMQkwbIHQx+XYkISzK6PMimlkFIulFIu7vvzYTiCU4x/JqfGc+vi6bxVfoLzbd0jem1gD29I69MBRisnbzoFX74NS+/VmnEpFCFgfD7lUJiKdUX5dPb4+cP2kcnKXRUepqXFY7fp4K83bTHEp4+8/LHjBW3HxziSiysij0rUiogze3IKa6+w8drW43T2BCcr7/X5QyMbHwxLFORfoyXqYOXknc2w61WYdxtk5IQ+JsWERSVqhSFYV2Snvq2bd3afDOr4/aeaaO7sHZ3tVrDYi6HlDHiOBHf8rlehqxnWPKFfTIoJiUrUCkOwKj+TBdPT2OiqxheErNx1zIsQUGDXM1H3mQkHU/7o7Ybtz2tOMeOsN4si8qhErTAEAVl5tbeNvx8+N+zxrgoPC6en6auGS8+GLEdwifrgu9Byetw1X1IYA5WoFYbhxvlTmJGRMKyvYnNnD3tONOqz2+Or2Ivh+Bbo6Rz8GClhyzOa5H/WdfrHpJhwqEStMAzRURYeKsxjV00Du2oGt8Pa5q7H55djc3MJllnXQm8HnNg++DHuT6HuoFabVlJqhQ6oRK0wFN9aPpO0hBhe/HzwWbWrwkNSbBRLskMoGx+MnAKwxAxd/tjyDKRMhfl36B+PYkKiErXCUCTGRnPvqhz+dvgcVZ7WAY9xVXhZbbcSExWGr29cMmSvGjxRn94L1Z/Dyke1vuIKhQ6oRK0wHPevySUmysLGsurLfldT30ZNfTtFem7L+yr2tXD2S2gdoHf2tucgNgWWPRC+eBQTDpWoFYbDlhLHN5dO58+7TuJtvbQndKmesvHBCJg3fFVO3lgLB96Fq+4fFy7xCuOiErXCkDzkzKfH5+d3W49f8u+uYx5mZCSQm5UYvmCmLIKETKj89NJ/3/689vBw1WPhi0UxIVGJWmFI7LZkrpszmd9tr6G9uxeAHp+fbe56/WTjg2GxaOWP/nLyjgbY9Zr2ADFtRvhiUUxIVKJWGJZ1Rfk0tvfwdrkmK993opGWrl6K9GhrOhz2Ymir03pNg2Y+3NMGa34Q/lgUEw6VqBWGZVlOBkuy09lYVoXPLymt8GIRsEZP2fhg5PeTk/d2wY4XteQ9ZUH4Y1FMOFSiVhgWIQSPFOVz4nwHHx04i6vCw6KZ6aQlxoQ/mLTpYLtSS9T734LWc7BmfLqLK4xHMFZcrwgh6oQQB8IRkELRn+vnTiE3K5FnPq1gX7hk44NhL4aarZq7+JQFWhtUhSIMBDOjfhW4Qec4FIoBibIIvu/M5+i5FvySyNSnA9iLwdcF9RXabFrJxRVhIhgrrlJg8MYLCoXO3HnVDDKTYkmJi2bRzDDIxgcjZw1ExULqDJj3D5GLQzHhiA7VQEKIdcA6gOzs7FANq1AQHxPF/759AY0dPeGRjQ9GbBLc8P9CRi5ERaBOrpiwCBmEzZAQIhfYJKWcH8ygy5Ytk+Xl5WOLTKFQKCYQQohdUsplA/1O7fpQKBQKg6MStUKhUBicYLbnvQlsA64QQpwUQnxf/7AUCoVCEWDYh4lSyu+EIxCFQqFQDIwqfSgUCoXBUYlaoVAoDI5K1AqFQmFwVKJWKBQKgxOU4GXEgwrhAWpCPnB4sQLeSAdhENR7cSnq/bgU9X5cZCzvRY6UcsCuY7ok6vGAEKJ8MJXQREO9F5ei3o9LUe/HRfR6L1TpQ6FQKAyOStQKhUJhcFSiHpwNkQ7AQKj34lLU+3Ep6v24iC7vhapRKxQKhcFRM2qFQqEwOCpRKxQKhcFRibofQoiZQojNQojDQoiDQognIx1TpBFCRAkh9gghNkU6lkgjhEgXQvxZCHGk7zuyOtIxRRIhxA/7rpMDQog3hRDxkY4pnAxk/C2EyBRC/E0IUdH3MyMU51KJ+lJ6gX+SUs4BVgGPCyHmRjimSPMkcDjSQRiEp4GPpJRXAouYwO+LEGI6sB5Y1uf8FAXcFdmows6rXG78/WPgUymlA/i077/HjErU/ZBSnpFS7u77ewvahTg9slFFDiHEDOBmYGOkY4k0QohUoAh4GUBK2S2lbIxsVBEnGkgQQkQDicDpCMcTVgYx/r4VeK3v768Bt4XiXCpRD0KfT+QSYEdkI4ko/wf4Z8Af6UAMQD7gAX7bVwraKIRIinRQkUJKeQr4FVALnAGapJSfRDYqQzBZSnkGtIkfMCkUg6pEPQBCiGTgHeApKWVzpOOJBEKIW4A6KeWuSMdiEKKBpcDzUsolQBshWtaakb7a661AHjANSBJC3BPZqMYvKlF/BSFEDFqSfl1K+W6k44kg/39796tSQRBHcfx7isFsEQw2X0G8Rbxmm1EuPoAPoMVq8ikURC6CBqPdooKgTeW6wT+PYDiGXeE2y4UZ2PMpu0yY/ZU57M7sMANgS9IbcAZsSDopW1JRDdDY/vvCGtMGd19tAq+2v23/ABfAWuGaavApaRGgu37NotME9RRJop2DfLZ9XLqekmzv216yvUy7SHRju7dvTLY/gHdJK13TEHgqWFJpE2BV0nw3bob0eHF1yhUw6u5HwOUsOv33zMSeGQA7wKOkh67twPZ1wZqiHnvAqaQ54AXYLVxPMbZvJY2BO9q/pe7p2Vby7uDvdWBBUgMcAkfAeXcI+ATYnsmzsoU8IqJumfqIiKhcgjoionIJ6oiIyiWoIyIql6COiKhcgjoionIJ6oiIyv0Csya/uZ5cHLY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699" name="Picture 3" descr="C:\Users\ArjunBala\Desktop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2450" y="1439167"/>
            <a:ext cx="3998675" cy="2739424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9175896" y="4125433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SaveToPath.png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C:\Users\ArjunBala\Desktop\download (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76706" y="1690576"/>
            <a:ext cx="4536558" cy="340241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Plot – Axis, Ticks and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can access and format the axis, ticks and grid on the plot using the </a:t>
            </a:r>
            <a:r>
              <a:rPr lang="en-IN" dirty="0" smtClean="0">
                <a:latin typeface="Consolas" pitchFamily="49" charset="0"/>
              </a:rPr>
              <a:t>axis() </a:t>
            </a:r>
            <a:r>
              <a:rPr lang="en-IN" dirty="0" smtClean="0"/>
              <a:t>method of the </a:t>
            </a:r>
            <a:r>
              <a:rPr lang="en-IN" dirty="0" err="1" smtClean="0">
                <a:latin typeface="Consolas" pitchFamily="49" charset="0"/>
              </a:rPr>
              <a:t>matplotlib.pyplot.plt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52505" y="2002980"/>
            <a:ext cx="6877371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 smtClean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 smtClean="0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 smtClean="0">
                <a:latin typeface="Consolas" pitchFamily="49" charset="0"/>
              </a:rPr>
              <a:t> notebook</a:t>
            </a:r>
          </a:p>
          <a:p>
            <a:r>
              <a:rPr lang="en-US" sz="2000" dirty="0" smtClean="0">
                <a:latin typeface="Consolas" pitchFamily="49" charset="0"/>
              </a:rPr>
              <a:t>values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[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8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6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7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8</a:t>
            </a:r>
            <a:r>
              <a:rPr lang="en-US" sz="2000" dirty="0" smtClean="0">
                <a:latin typeface="Consolas" pitchFamily="49" charset="0"/>
              </a:rPr>
              <a:t>]</a:t>
            </a:r>
          </a:p>
          <a:p>
            <a:r>
              <a:rPr lang="en-US" sz="2000" dirty="0" smtClean="0">
                <a:latin typeface="Consolas" pitchFamily="49" charset="0"/>
              </a:rPr>
              <a:t>ax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plt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axes</a:t>
            </a:r>
            <a:r>
              <a:rPr lang="en-US" sz="2000" dirty="0" smtClean="0">
                <a:latin typeface="Consolas" pitchFamily="49" charset="0"/>
              </a:rPr>
              <a:t>()</a:t>
            </a:r>
          </a:p>
          <a:p>
            <a:r>
              <a:rPr lang="en-US" sz="2000" dirty="0" err="1" smtClean="0">
                <a:latin typeface="Consolas" pitchFamily="49" charset="0"/>
              </a:rPr>
              <a:t>ax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set_xlim</a:t>
            </a:r>
            <a:r>
              <a:rPr lang="en-US" sz="2000" dirty="0" smtClean="0">
                <a:latin typeface="Consolas" pitchFamily="49" charset="0"/>
              </a:rPr>
              <a:t>([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50</a:t>
            </a:r>
            <a:r>
              <a:rPr lang="en-US" sz="2000" dirty="0" smtClean="0">
                <a:latin typeface="Consolas" pitchFamily="49" charset="0"/>
              </a:rPr>
              <a:t>])</a:t>
            </a:r>
          </a:p>
          <a:p>
            <a:r>
              <a:rPr lang="en-US" sz="2000" dirty="0" err="1" smtClean="0">
                <a:latin typeface="Consolas" pitchFamily="49" charset="0"/>
              </a:rPr>
              <a:t>ax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set_ylim</a:t>
            </a:r>
            <a:r>
              <a:rPr lang="en-US" sz="2000" dirty="0" smtClean="0">
                <a:latin typeface="Consolas" pitchFamily="49" charset="0"/>
              </a:rPr>
              <a:t>([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-10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10</a:t>
            </a:r>
            <a:r>
              <a:rPr lang="en-US" sz="2000" dirty="0" smtClean="0">
                <a:latin typeface="Consolas" pitchFamily="49" charset="0"/>
              </a:rPr>
              <a:t>])</a:t>
            </a:r>
          </a:p>
          <a:p>
            <a:r>
              <a:rPr lang="en-US" sz="2000" dirty="0" err="1" smtClean="0">
                <a:latin typeface="Consolas" pitchFamily="49" charset="0"/>
              </a:rPr>
              <a:t>ax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set_xticks</a:t>
            </a:r>
            <a:r>
              <a:rPr lang="en-US" sz="2000" dirty="0" smtClean="0">
                <a:latin typeface="Consolas" pitchFamily="49" charset="0"/>
              </a:rPr>
              <a:t>([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10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15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20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25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30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35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40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45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50</a:t>
            </a:r>
            <a:r>
              <a:rPr lang="en-US" sz="2000" dirty="0" smtClean="0">
                <a:latin typeface="Consolas" pitchFamily="49" charset="0"/>
              </a:rPr>
              <a:t>])</a:t>
            </a:r>
          </a:p>
          <a:p>
            <a:r>
              <a:rPr lang="en-US" sz="2000" dirty="0" err="1" smtClean="0">
                <a:latin typeface="Consolas" pitchFamily="49" charset="0"/>
              </a:rPr>
              <a:t>ax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set_yticks</a:t>
            </a:r>
            <a:r>
              <a:rPr lang="en-US" sz="2000" dirty="0" smtClean="0">
                <a:latin typeface="Consolas" pitchFamily="49" charset="0"/>
              </a:rPr>
              <a:t>([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-10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-8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-6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-4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-2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6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8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10</a:t>
            </a:r>
            <a:r>
              <a:rPr lang="en-US" sz="2000" dirty="0" smtClean="0">
                <a:latin typeface="Consolas" pitchFamily="49" charset="0"/>
              </a:rPr>
              <a:t>])</a:t>
            </a:r>
          </a:p>
          <a:p>
            <a:r>
              <a:rPr lang="en-US" sz="2000" dirty="0" err="1" smtClean="0">
                <a:latin typeface="Consolas" pitchFamily="49" charset="0"/>
              </a:rPr>
              <a:t>ax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grid</a:t>
            </a:r>
            <a:r>
              <a:rPr lang="en-US" sz="2000" dirty="0" smtClean="0">
                <a:latin typeface="Consolas" pitchFamily="49" charset="0"/>
              </a:rPr>
              <a:t>()</a:t>
            </a:r>
          </a:p>
          <a:p>
            <a:r>
              <a:rPr lang="en-US" sz="2000" dirty="0" err="1" smtClean="0">
                <a:latin typeface="Consolas" pitchFamily="49" charset="0"/>
              </a:rPr>
              <a:t>plt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plot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range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 smtClean="0">
                <a:latin typeface="Consolas" pitchFamily="49" charset="0"/>
              </a:rPr>
              <a:t>),values)</a:t>
            </a:r>
            <a:endParaRPr lang="en-US" sz="2000" b="1" dirty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52514" y="2002980"/>
            <a:ext cx="499993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52514" y="167379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plotDemo1.py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4" y="3385222"/>
            <a:ext cx="8610464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 smtClean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 smtClean="0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 smtClean="0">
                <a:latin typeface="Consolas" pitchFamily="49" charset="0"/>
              </a:rPr>
              <a:t> inline</a:t>
            </a:r>
          </a:p>
          <a:p>
            <a:r>
              <a:rPr lang="en-US" sz="2000" dirty="0" smtClean="0">
                <a:latin typeface="Consolas" pitchFamily="49" charset="0"/>
              </a:rPr>
              <a:t>values1 = [5,8,9,4,1,6,7,2,3,8]</a:t>
            </a:r>
          </a:p>
          <a:p>
            <a:r>
              <a:rPr lang="en-US" sz="2000" dirty="0" smtClean="0">
                <a:latin typeface="Consolas" pitchFamily="49" charset="0"/>
              </a:rPr>
              <a:t>values2 = [8,3,2,7,6,1,4,9,8,5] </a:t>
            </a:r>
            <a:r>
              <a:rPr lang="en-US" sz="2000" dirty="0" err="1" smtClean="0">
                <a:latin typeface="Consolas" pitchFamily="49" charset="0"/>
              </a:rPr>
              <a:t>plt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plot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range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 smtClean="0">
                <a:latin typeface="Consolas" pitchFamily="49" charset="0"/>
              </a:rPr>
              <a:t>),values1,c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r'</a:t>
            </a:r>
            <a:r>
              <a:rPr lang="en-US" sz="2000" dirty="0" err="1" smtClean="0">
                <a:latin typeface="Consolas" pitchFamily="49" charset="0"/>
              </a:rPr>
              <a:t>,lw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=1</a:t>
            </a:r>
            <a:r>
              <a:rPr lang="en-US" sz="2000" dirty="0" smtClean="0">
                <a:latin typeface="Consolas" pitchFamily="49" charset="0"/>
              </a:rPr>
              <a:t>,ls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'--'</a:t>
            </a:r>
            <a:r>
              <a:rPr lang="en-US" sz="2000" dirty="0" smtClean="0">
                <a:latin typeface="Consolas" pitchFamily="49" charset="0"/>
              </a:rPr>
              <a:t>,marker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'&gt;'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  <a:p>
            <a:r>
              <a:rPr lang="en-US" sz="2000" dirty="0" err="1" smtClean="0">
                <a:latin typeface="Consolas" pitchFamily="49" charset="0"/>
              </a:rPr>
              <a:t>plt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plot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range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 smtClean="0">
                <a:latin typeface="Consolas" pitchFamily="49" charset="0"/>
              </a:rPr>
              <a:t>),values2,c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b'</a:t>
            </a:r>
            <a:r>
              <a:rPr lang="en-US" sz="2000" dirty="0" err="1" smtClean="0">
                <a:latin typeface="Consolas" pitchFamily="49" charset="0"/>
              </a:rPr>
              <a:t>,lw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=2</a:t>
            </a:r>
            <a:r>
              <a:rPr lang="en-US" sz="2000" dirty="0" smtClean="0">
                <a:latin typeface="Consolas" pitchFamily="49" charset="0"/>
              </a:rPr>
              <a:t>,ls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':'</a:t>
            </a:r>
            <a:r>
              <a:rPr lang="en-US" sz="2000" dirty="0" smtClean="0">
                <a:latin typeface="Consolas" pitchFamily="49" charset="0"/>
              </a:rPr>
              <a:t>,marker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'o'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  <a:p>
            <a:r>
              <a:rPr lang="en-US" sz="2000" dirty="0" err="1" smtClean="0">
                <a:latin typeface="Consolas" pitchFamily="49" charset="0"/>
              </a:rPr>
              <a:t>plt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show</a:t>
            </a:r>
            <a:r>
              <a:rPr lang="en-US" sz="2000" dirty="0" smtClean="0">
                <a:latin typeface="Consolas" pitchFamily="49" charset="0"/>
              </a:rPr>
              <a:t>()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pic>
        <p:nvPicPr>
          <p:cNvPr id="31746" name="Picture 2" descr="C:\Users\ArjunBala\Desktop\download (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11385" y="1339695"/>
            <a:ext cx="4380615" cy="328546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Plot – Line Appearance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+mj-lt"/>
              </a:rPr>
              <a:t>We need different line styles in order to differentiate when having multiple lines in the same plot, we can achieve this using many parameters, some of them are listed below.</a:t>
            </a:r>
          </a:p>
          <a:p>
            <a:pPr lvl="1"/>
            <a:r>
              <a:rPr lang="en-IN" dirty="0" smtClean="0">
                <a:latin typeface="+mj-lt"/>
              </a:rPr>
              <a:t>Line style (</a:t>
            </a:r>
            <a:r>
              <a:rPr lang="en-US" dirty="0" err="1" smtClean="0"/>
              <a:t>linestyle</a:t>
            </a:r>
            <a:r>
              <a:rPr lang="en-US" dirty="0" smtClean="0"/>
              <a:t> or </a:t>
            </a:r>
            <a:r>
              <a:rPr lang="en-US" dirty="0" err="1" smtClean="0"/>
              <a:t>ls</a:t>
            </a:r>
            <a:r>
              <a:rPr lang="en-US" dirty="0" smtClean="0"/>
              <a:t>)</a:t>
            </a:r>
            <a:endParaRPr lang="en-IN" dirty="0" smtClean="0">
              <a:latin typeface="+mj-lt"/>
            </a:endParaRPr>
          </a:p>
          <a:p>
            <a:pPr lvl="1"/>
            <a:r>
              <a:rPr lang="en-IN" dirty="0" smtClean="0">
                <a:latin typeface="+mj-lt"/>
              </a:rPr>
              <a:t>Line width (</a:t>
            </a:r>
            <a:r>
              <a:rPr lang="en-US" dirty="0" err="1" smtClean="0"/>
              <a:t>linewidth</a:t>
            </a:r>
            <a:r>
              <a:rPr lang="en-US" dirty="0" smtClean="0"/>
              <a:t> or </a:t>
            </a:r>
            <a:r>
              <a:rPr lang="en-US" dirty="0" err="1" smtClean="0"/>
              <a:t>lw</a:t>
            </a:r>
            <a:r>
              <a:rPr lang="en-US" dirty="0" smtClean="0"/>
              <a:t>)</a:t>
            </a:r>
            <a:endParaRPr lang="en-IN" dirty="0" smtClean="0">
              <a:latin typeface="+mj-lt"/>
            </a:endParaRPr>
          </a:p>
          <a:p>
            <a:pPr lvl="1"/>
            <a:r>
              <a:rPr lang="en-IN" dirty="0" smtClean="0">
                <a:latin typeface="+mj-lt"/>
              </a:rPr>
              <a:t>Line </a:t>
            </a:r>
            <a:r>
              <a:rPr lang="en-IN" dirty="0" err="1" smtClean="0">
                <a:latin typeface="+mj-lt"/>
              </a:rPr>
              <a:t>color</a:t>
            </a:r>
            <a:r>
              <a:rPr lang="en-IN" dirty="0" smtClean="0">
                <a:latin typeface="+mj-lt"/>
              </a:rPr>
              <a:t> (</a:t>
            </a:r>
            <a:r>
              <a:rPr lang="en-IN" dirty="0" err="1" smtClean="0">
                <a:latin typeface="+mj-lt"/>
              </a:rPr>
              <a:t>color</a:t>
            </a:r>
            <a:r>
              <a:rPr lang="en-IN" dirty="0" smtClean="0">
                <a:latin typeface="+mj-lt"/>
              </a:rPr>
              <a:t> or c)</a:t>
            </a:r>
          </a:p>
          <a:p>
            <a:pPr lvl="1"/>
            <a:r>
              <a:rPr lang="en-IN" dirty="0" smtClean="0">
                <a:latin typeface="+mj-lt"/>
              </a:rPr>
              <a:t>Markers (</a:t>
            </a:r>
            <a:r>
              <a:rPr lang="en-US" dirty="0" smtClean="0"/>
              <a:t>marker)</a:t>
            </a:r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3385222"/>
            <a:ext cx="499993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305603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plotDemo1.py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3" grpId="0" build="p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4266</TotalTime>
  <Words>2479</Words>
  <Application>Microsoft Office PowerPoint</Application>
  <PresentationFormat>Widescreen</PresentationFormat>
  <Paragraphs>571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Wingdings 2</vt:lpstr>
      <vt:lpstr>Wingdings</vt:lpstr>
      <vt:lpstr>Arial</vt:lpstr>
      <vt:lpstr>Roboto Condensed</vt:lpstr>
      <vt:lpstr>Wingdings 3</vt:lpstr>
      <vt:lpstr>Segoe UI Black</vt:lpstr>
      <vt:lpstr>Consolas</vt:lpstr>
      <vt:lpstr>Roboto Condensed Light</vt:lpstr>
      <vt:lpstr>Calibri</vt:lpstr>
      <vt:lpstr>Office Theme</vt:lpstr>
      <vt:lpstr>Unit-04  Data Visualization </vt:lpstr>
      <vt:lpstr>PowerPoint Presentation</vt:lpstr>
      <vt:lpstr>Introduction to MatPlotLib</vt:lpstr>
      <vt:lpstr>Graph</vt:lpstr>
      <vt:lpstr>Plot</vt:lpstr>
      <vt:lpstr>Plot – Drawing multiple lines</vt:lpstr>
      <vt:lpstr>Plot – Export graphs/plots</vt:lpstr>
      <vt:lpstr>Plot – Axis, Ticks and Grid</vt:lpstr>
      <vt:lpstr>Plot – Line Appearance</vt:lpstr>
      <vt:lpstr>Plot – Line Appearance (Cont.)</vt:lpstr>
      <vt:lpstr>Plot – Labels, Annotation and Legends</vt:lpstr>
      <vt:lpstr>Plot – Labels, Annotation and Legends (Example)</vt:lpstr>
      <vt:lpstr>Choosing the Right Graph</vt:lpstr>
      <vt:lpstr>Pie Chart</vt:lpstr>
      <vt:lpstr>Pie Chart (Cont.)</vt:lpstr>
      <vt:lpstr>Bar charts</vt:lpstr>
      <vt:lpstr>Histograms</vt:lpstr>
      <vt:lpstr>Boxplots</vt:lpstr>
      <vt:lpstr>Boxplot (Cont.)</vt:lpstr>
      <vt:lpstr>Scatter Plot</vt:lpstr>
      <vt:lpstr>Scatter Plot (Cont.)</vt:lpstr>
      <vt:lpstr>Time Series</vt:lpstr>
      <vt:lpstr>Time Series (Cont.)</vt:lpstr>
      <vt:lpstr>Basemap</vt:lpstr>
      <vt:lpstr>NetworkX</vt:lpstr>
      <vt:lpstr>NetworkX (example)</vt:lpstr>
      <vt:lpstr>NetworkX (cont.)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Administrator</cp:lastModifiedBy>
  <cp:revision>765</cp:revision>
  <dcterms:created xsi:type="dcterms:W3CDTF">2020-05-01T05:09:15Z</dcterms:created>
  <dcterms:modified xsi:type="dcterms:W3CDTF">2020-11-20T03:26:22Z</dcterms:modified>
</cp:coreProperties>
</file>