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308" r:id="rId2"/>
    <p:sldId id="352" r:id="rId3"/>
    <p:sldId id="310" r:id="rId4"/>
    <p:sldId id="377" r:id="rId5"/>
    <p:sldId id="379" r:id="rId6"/>
    <p:sldId id="380" r:id="rId7"/>
    <p:sldId id="378" r:id="rId8"/>
    <p:sldId id="381" r:id="rId9"/>
    <p:sldId id="382" r:id="rId10"/>
    <p:sldId id="388" r:id="rId11"/>
    <p:sldId id="386" r:id="rId12"/>
    <p:sldId id="385" r:id="rId13"/>
    <p:sldId id="387" r:id="rId14"/>
    <p:sldId id="389" r:id="rId15"/>
    <p:sldId id="390" r:id="rId16"/>
    <p:sldId id="391" r:id="rId17"/>
    <p:sldId id="392" r:id="rId18"/>
    <p:sldId id="393" r:id="rId19"/>
    <p:sldId id="394" r:id="rId20"/>
    <p:sldId id="395" r:id="rId21"/>
    <p:sldId id="396" r:id="rId22"/>
    <p:sldId id="397" r:id="rId23"/>
    <p:sldId id="398" r:id="rId24"/>
    <p:sldId id="399" r:id="rId25"/>
  </p:sldIdLst>
  <p:sldSz cx="12192000" cy="6858000"/>
  <p:notesSz cx="6858000" cy="9144000"/>
  <p:embeddedFontLst>
    <p:embeddedFont>
      <p:font typeface="Wingdings 2" panose="05020102010507070707" pitchFamily="18" charset="2"/>
      <p:regular r:id="rId27"/>
    </p:embeddedFont>
    <p:embeddedFont>
      <p:font typeface="Roboto Condensed" panose="02000000000000000000" pitchFamily="2" charset="0"/>
      <p:regular r:id="rId28"/>
      <p:bold r:id="rId29"/>
      <p:italic r:id="rId30"/>
      <p:boldItalic r:id="rId31"/>
    </p:embeddedFont>
    <p:embeddedFont>
      <p:font typeface="Wingdings 3" panose="05040102010807070707" pitchFamily="18" charset="2"/>
      <p:regular r:id="rId32"/>
    </p:embeddedFont>
    <p:embeddedFont>
      <p:font typeface="Roboto Condensed Light" panose="02000000000000000000" pitchFamily="2" charset="0"/>
      <p:regular r:id="rId33"/>
      <p:italic r:id="rId34"/>
    </p:embeddedFont>
    <p:embeddedFont>
      <p:font typeface="Consolas" panose="020B0609020204030204" pitchFamily="49" charset="0"/>
      <p:regular r:id="rId35"/>
      <p:bold r:id="rId36"/>
      <p:italic r:id="rId37"/>
      <p:boldItalic r:id="rId38"/>
    </p:embeddedFont>
    <p:embeddedFont>
      <p:font typeface="Segoe UI Black" panose="020B0A02040204020203" pitchFamily="34" charset="0"/>
      <p:bold r:id="rId39"/>
      <p:boldItalic r:id="rId40"/>
    </p:embeddedFont>
    <p:embeddedFont>
      <p:font typeface="Calibri" panose="020F0502020204030204" pitchFamily="34" charset="0"/>
      <p:regular r:id="rId41"/>
      <p:bold r:id="rId42"/>
      <p:italic r:id="rId43"/>
      <p:boldItalic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pahrMFm6jB2gKGXh3bVPUg==" hashData="m5pLFnNeQwtdM2u3FvLg0bYAOmvITEx9Pk/tb0roKEpiJF5mTipbGg/RM5Ta6phCnrhCEiNO916l+toRgsogDQ=="/>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1B1C"/>
    <a:srgbClr val="301B92"/>
    <a:srgbClr val="673BB7"/>
    <a:srgbClr val="607D8B"/>
    <a:srgbClr val="ED524F"/>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4660"/>
  </p:normalViewPr>
  <p:slideViewPr>
    <p:cSldViewPr snapToGrid="0">
      <p:cViewPr varScale="1">
        <p:scale>
          <a:sx n="92" d="100"/>
          <a:sy n="92" d="100"/>
        </p:scale>
        <p:origin x="69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20-Nov-20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1026" name="Picture 2" descr="C:\Users\Omen\Desktop\Python-Programming-Language-in-Data-Science.png"/>
          <p:cNvPicPr>
            <a:picLocks noChangeAspect="1" noChangeArrowheads="1"/>
          </p:cNvPicPr>
          <p:nvPr userDrawn="1"/>
        </p:nvPicPr>
        <p:blipFill>
          <a:blip r:embed="rId10" cstate="print"/>
          <a:srcRect/>
          <a:stretch>
            <a:fillRect/>
          </a:stretch>
        </p:blipFill>
        <p:spPr bwMode="auto">
          <a:xfrm>
            <a:off x="8025598" y="2015064"/>
            <a:ext cx="3758417" cy="1879600"/>
          </a:xfrm>
          <a:prstGeom prst="rect">
            <a:avLst/>
          </a:prstGeom>
          <a:noFill/>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#3150713 (PDS)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05 – Data Wrangling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#3150713 (PDS)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05 – Data Wrangling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#3150713 (PDS)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05 – Data Wrangling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xmlns=""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#3150713 (PDS)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05 – Data Wrangling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#3150713 (PDS)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05 – Data Wrangling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#3150713 (PDS)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05 – Data Wrangling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20-Nov-20</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calablelabs.com/PythonNotes/Unit_5/Regression/WorldBank.cs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xmlns="" id="{6C137D2E-F7D0-465C-8541-F4CFBBD6738F}"/>
              </a:ext>
            </a:extLst>
          </p:cNvPr>
          <p:cNvSpPr>
            <a:spLocks noGrp="1"/>
          </p:cNvSpPr>
          <p:nvPr>
            <p:ph type="body" sz="quarter" idx="11"/>
          </p:nvPr>
        </p:nvSpPr>
        <p:spPr/>
        <p:txBody>
          <a:bodyPr/>
          <a:lstStyle/>
          <a:p>
            <a:r>
              <a:rPr lang="en-IN" dirty="0" smtClean="0"/>
              <a:t>arjun.bala@darshan.ac.in</a:t>
            </a:r>
            <a:endParaRPr lang="en-US" dirty="0"/>
          </a:p>
        </p:txBody>
      </p:sp>
      <p:sp>
        <p:nvSpPr>
          <p:cNvPr id="11" name="Text Placeholder 10">
            <a:extLst>
              <a:ext uri="{FF2B5EF4-FFF2-40B4-BE49-F238E27FC236}">
                <a16:creationId xmlns:a16="http://schemas.microsoft.com/office/drawing/2014/main" xmlns="" id="{527C5C63-5136-498D-B5D5-B1F6385ED37C}"/>
              </a:ext>
            </a:extLst>
          </p:cNvPr>
          <p:cNvSpPr>
            <a:spLocks noGrp="1"/>
          </p:cNvSpPr>
          <p:nvPr>
            <p:ph type="body" sz="quarter" idx="12"/>
          </p:nvPr>
        </p:nvSpPr>
        <p:spPr/>
        <p:txBody>
          <a:bodyPr/>
          <a:lstStyle/>
          <a:p>
            <a:r>
              <a:rPr lang="en-IN" dirty="0" smtClean="0"/>
              <a:t>9624822202</a:t>
            </a:r>
            <a:endParaRPr lang="en-US" dirty="0"/>
          </a:p>
        </p:txBody>
      </p:sp>
      <p:sp>
        <p:nvSpPr>
          <p:cNvPr id="12" name="Text Placeholder 11">
            <a:extLst>
              <a:ext uri="{FF2B5EF4-FFF2-40B4-BE49-F238E27FC236}">
                <a16:creationId xmlns:a16="http://schemas.microsoft.com/office/drawing/2014/main" xmlns="" id="{C4FACC96-BA70-4FDA-AB13-3B133AD498A5}"/>
              </a:ext>
            </a:extLst>
          </p:cNvPr>
          <p:cNvSpPr>
            <a:spLocks noGrp="1"/>
          </p:cNvSpPr>
          <p:nvPr>
            <p:ph type="body" sz="quarter" idx="13"/>
          </p:nvPr>
        </p:nvSpPr>
        <p:spPr/>
        <p:txBody>
          <a:bodyPr/>
          <a:lstStyle/>
          <a:p>
            <a:r>
              <a:rPr lang="en-IN" dirty="0" smtClean="0"/>
              <a:t>Computer Engineering Department</a:t>
            </a:r>
            <a:endParaRPr lang="en-US" dirty="0"/>
          </a:p>
        </p:txBody>
      </p:sp>
      <p:sp>
        <p:nvSpPr>
          <p:cNvPr id="13" name="Text Placeholder 12">
            <a:extLst>
              <a:ext uri="{FF2B5EF4-FFF2-40B4-BE49-F238E27FC236}">
                <a16:creationId xmlns:a16="http://schemas.microsoft.com/office/drawing/2014/main" xmlns="" id="{03A79D48-3C85-46E3-9CAE-59240F299A25}"/>
              </a:ext>
            </a:extLst>
          </p:cNvPr>
          <p:cNvSpPr>
            <a:spLocks noGrp="1"/>
          </p:cNvSpPr>
          <p:nvPr>
            <p:ph type="body" sz="quarter" idx="14"/>
          </p:nvPr>
        </p:nvSpPr>
        <p:spPr/>
        <p:txBody>
          <a:bodyPr/>
          <a:lstStyle/>
          <a:p>
            <a:r>
              <a:rPr lang="en-IN" dirty="0" smtClean="0"/>
              <a:t>Prof. </a:t>
            </a:r>
            <a:r>
              <a:rPr lang="en-IN" dirty="0" err="1" smtClean="0"/>
              <a:t>Arjun</a:t>
            </a:r>
            <a:r>
              <a:rPr lang="en-IN" dirty="0" smtClean="0"/>
              <a:t> V. </a:t>
            </a:r>
            <a:r>
              <a:rPr lang="en-IN" dirty="0" err="1" smtClean="0"/>
              <a:t>Bala</a:t>
            </a:r>
            <a:endParaRPr lang="en-US" dirty="0"/>
          </a:p>
        </p:txBody>
      </p:sp>
      <p:sp>
        <p:nvSpPr>
          <p:cNvPr id="14" name="Text Placeholder 13">
            <a:extLst>
              <a:ext uri="{FF2B5EF4-FFF2-40B4-BE49-F238E27FC236}">
                <a16:creationId xmlns:a16="http://schemas.microsoft.com/office/drawing/2014/main" xmlns="" id="{062CA4D6-180D-44EB-978C-EAE6FB447DCE}"/>
              </a:ext>
            </a:extLst>
          </p:cNvPr>
          <p:cNvSpPr>
            <a:spLocks noGrp="1"/>
          </p:cNvSpPr>
          <p:nvPr>
            <p:ph type="body" sz="quarter" idx="16"/>
          </p:nvPr>
        </p:nvSpPr>
        <p:spPr/>
        <p:txBody>
          <a:bodyPr/>
          <a:lstStyle/>
          <a:p>
            <a:r>
              <a:rPr lang="en-IN" dirty="0" smtClean="0"/>
              <a:t>Python for Data Science (PDS) (3150713)</a:t>
            </a:r>
            <a:endParaRPr lang="en-US" dirty="0"/>
          </a:p>
        </p:txBody>
      </p:sp>
      <p:pic>
        <p:nvPicPr>
          <p:cNvPr id="16" name="Picture Placeholder 15" descr="09CEAVB_19042019_063947AM.jpg"/>
          <p:cNvPicPr>
            <a:picLocks noGrp="1" noChangeAspect="1"/>
          </p:cNvPicPr>
          <p:nvPr>
            <p:ph type="pic" sz="quarter" idx="10"/>
          </p:nvPr>
        </p:nvPicPr>
        <p:blipFill>
          <a:blip r:embed="rId2" cstate="print"/>
          <a:srcRect/>
          <a:stretch>
            <a:fillRect/>
          </a:stretch>
        </p:blipFill>
        <p:spPr/>
      </p:pic>
      <p:sp>
        <p:nvSpPr>
          <p:cNvPr id="15" name="Title 1">
            <a:extLst>
              <a:ext uri="{FF2B5EF4-FFF2-40B4-BE49-F238E27FC236}">
                <a16:creationId xmlns:a16="http://schemas.microsoft.com/office/drawing/2014/main" xmlns="" id="{0E0A5353-D4D5-43D7-A039-6CFC6871D64F}"/>
              </a:ext>
            </a:extLst>
          </p:cNvPr>
          <p:cNvSpPr>
            <a:spLocks noGrp="1"/>
          </p:cNvSpPr>
          <p:nvPr>
            <p:ph type="ctrTitle"/>
          </p:nvPr>
        </p:nvSpPr>
        <p:spPr>
          <a:xfrm>
            <a:off x="559490" y="1122364"/>
            <a:ext cx="7035300" cy="2578780"/>
          </a:xfrm>
        </p:spPr>
        <p:txBody>
          <a:bodyPr/>
          <a:lstStyle/>
          <a:p>
            <a:r>
              <a:rPr lang="en-US" sz="4800" b="0" dirty="0" smtClean="0">
                <a:latin typeface="Roboto Condensed Light" panose="02000000000000000000" pitchFamily="2" charset="0"/>
                <a:ea typeface="Roboto Condensed Light" panose="02000000000000000000" pitchFamily="2" charset="0"/>
              </a:rPr>
              <a:t>Unit-05</a:t>
            </a:r>
            <a:r>
              <a:rPr lang="en-US" dirty="0" smtClean="0"/>
              <a:t> </a:t>
            </a:r>
            <a:r>
              <a:rPr lang="en-US" dirty="0"/>
              <a:t/>
            </a:r>
            <a:br>
              <a:rPr lang="en-US" dirty="0"/>
            </a:br>
            <a:r>
              <a:rPr lang="en-US" dirty="0" smtClean="0"/>
              <a:t>Data Wrangling </a:t>
            </a:r>
            <a:endParaRPr lang="en-US" dirty="0"/>
          </a:p>
        </p:txBody>
      </p:sp>
    </p:spTree>
    <p:extLst>
      <p:ext uri="{BB962C8B-B14F-4D97-AF65-F5344CB8AC3E}">
        <p14:creationId xmlns:p14="http://schemas.microsoft.com/office/powerpoint/2010/main" val="2436520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 of Words Model (Topic from Unit-03)</a:t>
            </a:r>
            <a:endParaRPr lang="en-US" dirty="0"/>
          </a:p>
        </p:txBody>
      </p:sp>
      <p:sp>
        <p:nvSpPr>
          <p:cNvPr id="3" name="Content Placeholder 2"/>
          <p:cNvSpPr>
            <a:spLocks noGrp="1"/>
          </p:cNvSpPr>
          <p:nvPr>
            <p:ph idx="1"/>
          </p:nvPr>
        </p:nvSpPr>
        <p:spPr/>
        <p:txBody>
          <a:bodyPr/>
          <a:lstStyle/>
          <a:p>
            <a:r>
              <a:rPr lang="en-US" dirty="0" smtClean="0"/>
              <a:t>Before we can perform analysis on textual data, we must tokenize every word within the dataset.</a:t>
            </a:r>
          </a:p>
          <a:p>
            <a:r>
              <a:rPr lang="en-US" dirty="0" smtClean="0"/>
              <a:t>The act of tokenizing the words creates a </a:t>
            </a:r>
            <a:r>
              <a:rPr lang="en-US" b="1" dirty="0" smtClean="0"/>
              <a:t>bag of words.</a:t>
            </a:r>
          </a:p>
          <a:p>
            <a:r>
              <a:rPr lang="en-US" dirty="0" smtClean="0"/>
              <a:t>The creation of a bag of words revolves around Natural Language Processing (NLP).</a:t>
            </a:r>
          </a:p>
          <a:p>
            <a:r>
              <a:rPr lang="en-US" dirty="0" smtClean="0"/>
              <a:t>Before we can do NLP we should perform below specified processes</a:t>
            </a:r>
          </a:p>
          <a:p>
            <a:pPr lvl="1"/>
            <a:r>
              <a:rPr lang="en-US" dirty="0" smtClean="0"/>
              <a:t>Remove special characters</a:t>
            </a:r>
          </a:p>
          <a:p>
            <a:pPr lvl="2"/>
            <a:r>
              <a:rPr lang="en-US" dirty="0" smtClean="0"/>
              <a:t>Such as html tags and special characters</a:t>
            </a:r>
          </a:p>
          <a:p>
            <a:pPr lvl="1"/>
            <a:r>
              <a:rPr lang="en-US" dirty="0" smtClean="0"/>
              <a:t>Remove the stop words</a:t>
            </a:r>
          </a:p>
          <a:p>
            <a:pPr lvl="2"/>
            <a:r>
              <a:rPr lang="en-US" dirty="0" smtClean="0"/>
              <a:t>Some of the English stop words are </a:t>
            </a:r>
            <a:r>
              <a:rPr lang="en-US" i="1" u="sng" dirty="0" smtClean="0"/>
              <a:t>a, an, the, are, at, this, is </a:t>
            </a:r>
            <a:r>
              <a:rPr lang="en-US" dirty="0" smtClean="0"/>
              <a:t>etc…. </a:t>
            </a:r>
          </a:p>
          <a:p>
            <a:pPr lvl="1"/>
            <a:r>
              <a:rPr lang="en-US" dirty="0" smtClean="0"/>
              <a:t>Stemming words</a:t>
            </a:r>
          </a:p>
          <a:p>
            <a:pPr lvl="2"/>
            <a:r>
              <a:rPr lang="en-US" dirty="0" smtClean="0"/>
              <a:t>Stemming the words means removing suffix and prefix of the word</a:t>
            </a:r>
          </a:p>
          <a:p>
            <a:pPr lvl="2"/>
            <a:r>
              <a:rPr lang="en-US" dirty="0" smtClean="0"/>
              <a:t>Example :</a:t>
            </a:r>
          </a:p>
        </p:txBody>
      </p:sp>
      <p:sp>
        <p:nvSpPr>
          <p:cNvPr id="4" name="TextBox 3"/>
          <p:cNvSpPr txBox="1"/>
          <p:nvPr/>
        </p:nvSpPr>
        <p:spPr>
          <a:xfrm>
            <a:off x="1546167" y="5203767"/>
            <a:ext cx="1729048" cy="1200329"/>
          </a:xfrm>
          <a:prstGeom prst="rect">
            <a:avLst/>
          </a:prstGeom>
          <a:noFill/>
        </p:spPr>
        <p:txBody>
          <a:bodyPr wrap="square" rtlCol="0">
            <a:spAutoFit/>
          </a:bodyPr>
          <a:lstStyle/>
          <a:p>
            <a:r>
              <a:rPr lang="en-US" dirty="0" smtClean="0"/>
              <a:t>Play</a:t>
            </a:r>
          </a:p>
          <a:p>
            <a:r>
              <a:rPr lang="en-US" dirty="0" smtClean="0"/>
              <a:t>Playing</a:t>
            </a:r>
          </a:p>
          <a:p>
            <a:r>
              <a:rPr lang="en-US" dirty="0" smtClean="0"/>
              <a:t>Plays</a:t>
            </a:r>
          </a:p>
          <a:p>
            <a:r>
              <a:rPr lang="en-US" dirty="0" smtClean="0"/>
              <a:t>Played</a:t>
            </a:r>
          </a:p>
        </p:txBody>
      </p:sp>
      <p:sp>
        <p:nvSpPr>
          <p:cNvPr id="5" name="TextBox 4"/>
          <p:cNvSpPr txBox="1"/>
          <p:nvPr/>
        </p:nvSpPr>
        <p:spPr>
          <a:xfrm>
            <a:off x="3624349" y="5619265"/>
            <a:ext cx="572593" cy="369332"/>
          </a:xfrm>
          <a:prstGeom prst="rect">
            <a:avLst/>
          </a:prstGeom>
          <a:noFill/>
        </p:spPr>
        <p:txBody>
          <a:bodyPr wrap="none" rtlCol="0">
            <a:spAutoFit/>
          </a:bodyPr>
          <a:lstStyle/>
          <a:p>
            <a:r>
              <a:rPr lang="en-US" dirty="0" smtClean="0"/>
              <a:t>Play</a:t>
            </a:r>
            <a:endParaRPr lang="en-US" dirty="0"/>
          </a:p>
        </p:txBody>
      </p:sp>
      <p:cxnSp>
        <p:nvCxnSpPr>
          <p:cNvPr id="7" name="Straight Arrow Connector 6"/>
          <p:cNvCxnSpPr>
            <a:endCxn id="5" idx="1"/>
          </p:cNvCxnSpPr>
          <p:nvPr/>
        </p:nvCxnSpPr>
        <p:spPr>
          <a:xfrm>
            <a:off x="2310938" y="5394960"/>
            <a:ext cx="1313411" cy="408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5" idx="1"/>
          </p:cNvCxnSpPr>
          <p:nvPr/>
        </p:nvCxnSpPr>
        <p:spPr>
          <a:xfrm>
            <a:off x="2344189" y="5694218"/>
            <a:ext cx="1280160" cy="109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1"/>
          </p:cNvCxnSpPr>
          <p:nvPr/>
        </p:nvCxnSpPr>
        <p:spPr>
          <a:xfrm flipV="1">
            <a:off x="2310938" y="5803931"/>
            <a:ext cx="1313411" cy="152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1"/>
          </p:cNvCxnSpPr>
          <p:nvPr/>
        </p:nvCxnSpPr>
        <p:spPr>
          <a:xfrm flipV="1">
            <a:off x="2410691" y="5803931"/>
            <a:ext cx="1213658" cy="40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18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P spid="4" grpId="0" uiExpand="1" build="p" bldLvl="5"/>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Trick</a:t>
            </a:r>
            <a:endParaRPr lang="en-US" dirty="0"/>
          </a:p>
        </p:txBody>
      </p:sp>
      <p:sp>
        <p:nvSpPr>
          <p:cNvPr id="3" name="Content Placeholder 2"/>
          <p:cNvSpPr>
            <a:spLocks noGrp="1"/>
          </p:cNvSpPr>
          <p:nvPr>
            <p:ph idx="1"/>
          </p:nvPr>
        </p:nvSpPr>
        <p:spPr/>
        <p:txBody>
          <a:bodyPr/>
          <a:lstStyle/>
          <a:p>
            <a:r>
              <a:rPr lang="en-US" dirty="0" smtClean="0"/>
              <a:t>Most Machine Learning algorithms uses numeric inputs, if our data contains text instead we need to convert those text into numeric values first, this can be done using hashing tricks.</a:t>
            </a:r>
          </a:p>
          <a:p>
            <a:r>
              <a:rPr lang="en-US" dirty="0" smtClean="0"/>
              <a:t>For Example our dataset is something like below table,</a:t>
            </a:r>
          </a:p>
          <a:p>
            <a:endParaRPr lang="en-US" dirty="0"/>
          </a:p>
          <a:p>
            <a:endParaRPr lang="en-US" dirty="0" smtClean="0"/>
          </a:p>
          <a:p>
            <a:endParaRPr lang="en-US" dirty="0"/>
          </a:p>
          <a:p>
            <a:endParaRPr lang="en-US" dirty="0" smtClean="0"/>
          </a:p>
          <a:p>
            <a:pPr marL="0" indent="0">
              <a:buNone/>
            </a:pPr>
            <a:endParaRPr lang="en-US" dirty="0" smtClean="0"/>
          </a:p>
          <a:p>
            <a:r>
              <a:rPr lang="en-US" dirty="0" smtClean="0"/>
              <a:t>We can not apply the machine learning algorithms in text like Male/Female, we need numeric values instead of this, One thing which we can do here is assigning the number to each word and replace that number with the word.</a:t>
            </a:r>
          </a:p>
          <a:p>
            <a:r>
              <a:rPr lang="en-US" dirty="0" smtClean="0"/>
              <a:t>If we assign 1 to male and 0 to female we can use ML algorithms, same data set in numeric values are given above.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72427981"/>
              </p:ext>
            </p:extLst>
          </p:nvPr>
        </p:nvGraphicFramePr>
        <p:xfrm>
          <a:off x="751839" y="2049702"/>
          <a:ext cx="4651434" cy="2225040"/>
        </p:xfrm>
        <a:graphic>
          <a:graphicData uri="http://schemas.openxmlformats.org/drawingml/2006/table">
            <a:tbl>
              <a:tblPr firstRow="1" bandRow="1">
                <a:tableStyleId>{5C22544A-7EE6-4342-B048-85BDC9FD1C3A}</a:tableStyleId>
              </a:tblPr>
              <a:tblGrid>
                <a:gridCol w="1550478">
                  <a:extLst>
                    <a:ext uri="{9D8B030D-6E8A-4147-A177-3AD203B41FA5}">
                      <a16:colId xmlns:a16="http://schemas.microsoft.com/office/drawing/2014/main" xmlns="" val="1705424668"/>
                    </a:ext>
                  </a:extLst>
                </a:gridCol>
                <a:gridCol w="1550478">
                  <a:extLst>
                    <a:ext uri="{9D8B030D-6E8A-4147-A177-3AD203B41FA5}">
                      <a16:colId xmlns:a16="http://schemas.microsoft.com/office/drawing/2014/main" xmlns="" val="1990061451"/>
                    </a:ext>
                  </a:extLst>
                </a:gridCol>
                <a:gridCol w="1550478">
                  <a:extLst>
                    <a:ext uri="{9D8B030D-6E8A-4147-A177-3AD203B41FA5}">
                      <a16:colId xmlns:a16="http://schemas.microsoft.com/office/drawing/2014/main" xmlns="" val="3315857288"/>
                    </a:ext>
                  </a:extLst>
                </a:gridCol>
              </a:tblGrid>
              <a:tr h="370840">
                <a:tc>
                  <a:txBody>
                    <a:bodyPr/>
                    <a:lstStyle/>
                    <a:p>
                      <a:r>
                        <a:rPr lang="en-US" dirty="0" smtClean="0">
                          <a:latin typeface="Consolas" panose="020B0609020204030204" pitchFamily="49" charset="0"/>
                        </a:rPr>
                        <a:t>Id</a:t>
                      </a:r>
                      <a:endParaRPr lang="en-US" dirty="0">
                        <a:latin typeface="Consolas" panose="020B0609020204030204" pitchFamily="49" charset="0"/>
                      </a:endParaRPr>
                    </a:p>
                  </a:txBody>
                  <a:tcPr/>
                </a:tc>
                <a:tc>
                  <a:txBody>
                    <a:bodyPr/>
                    <a:lstStyle/>
                    <a:p>
                      <a:r>
                        <a:rPr lang="en-US" dirty="0" smtClean="0">
                          <a:latin typeface="Consolas" panose="020B0609020204030204" pitchFamily="49" charset="0"/>
                        </a:rPr>
                        <a:t>Salary</a:t>
                      </a:r>
                      <a:endParaRPr lang="en-US" dirty="0">
                        <a:latin typeface="Consolas" panose="020B0609020204030204" pitchFamily="49" charset="0"/>
                      </a:endParaRPr>
                    </a:p>
                  </a:txBody>
                  <a:tcPr/>
                </a:tc>
                <a:tc>
                  <a:txBody>
                    <a:bodyPr/>
                    <a:lstStyle/>
                    <a:p>
                      <a:r>
                        <a:rPr lang="en-US" dirty="0" smtClean="0">
                          <a:latin typeface="Consolas" panose="020B0609020204030204" pitchFamily="49" charset="0"/>
                        </a:rPr>
                        <a:t>Gender</a:t>
                      </a:r>
                    </a:p>
                  </a:txBody>
                  <a:tcPr/>
                </a:tc>
                <a:extLst>
                  <a:ext uri="{0D108BD9-81ED-4DB2-BD59-A6C34878D82A}">
                    <a16:rowId xmlns:a16="http://schemas.microsoft.com/office/drawing/2014/main" xmlns="" val="59971506"/>
                  </a:ext>
                </a:extLst>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Male</a:t>
                      </a:r>
                    </a:p>
                  </a:txBody>
                  <a:tcPr/>
                </a:tc>
                <a:extLst>
                  <a:ext uri="{0D108BD9-81ED-4DB2-BD59-A6C34878D82A}">
                    <a16:rowId xmlns:a16="http://schemas.microsoft.com/office/drawing/2014/main" xmlns="" val="315102006"/>
                  </a:ext>
                </a:extLst>
              </a:tr>
              <a:tr h="370840">
                <a:tc>
                  <a:txBody>
                    <a:bodyPr/>
                    <a:lstStyle/>
                    <a:p>
                      <a:r>
                        <a:rPr lang="en-US" dirty="0" smtClean="0"/>
                        <a:t>2</a:t>
                      </a:r>
                      <a:endParaRPr lang="en-US" dirty="0"/>
                    </a:p>
                  </a:txBody>
                  <a:tcPr/>
                </a:tc>
                <a:tc>
                  <a:txBody>
                    <a:bodyPr/>
                    <a:lstStyle/>
                    <a:p>
                      <a:r>
                        <a:rPr lang="en-US" dirty="0" smtClean="0"/>
                        <a:t>15000</a:t>
                      </a:r>
                      <a:endParaRPr lang="en-US" dirty="0"/>
                    </a:p>
                  </a:txBody>
                  <a:tcPr/>
                </a:tc>
                <a:tc>
                  <a:txBody>
                    <a:bodyPr/>
                    <a:lstStyle/>
                    <a:p>
                      <a:r>
                        <a:rPr lang="en-US" dirty="0" smtClean="0"/>
                        <a:t>Female</a:t>
                      </a:r>
                      <a:endParaRPr lang="en-US" dirty="0"/>
                    </a:p>
                  </a:txBody>
                  <a:tcPr/>
                </a:tc>
                <a:extLst>
                  <a:ext uri="{0D108BD9-81ED-4DB2-BD59-A6C34878D82A}">
                    <a16:rowId xmlns:a16="http://schemas.microsoft.com/office/drawing/2014/main" xmlns="" val="3229947041"/>
                  </a:ext>
                </a:extLst>
              </a:tr>
              <a:tr h="370840">
                <a:tc>
                  <a:txBody>
                    <a:bodyPr/>
                    <a:lstStyle/>
                    <a:p>
                      <a:r>
                        <a:rPr lang="en-US" dirty="0" smtClean="0"/>
                        <a:t>3</a:t>
                      </a:r>
                      <a:endParaRPr lang="en-US" dirty="0"/>
                    </a:p>
                  </a:txBody>
                  <a:tcPr/>
                </a:tc>
                <a:tc>
                  <a:txBody>
                    <a:bodyPr/>
                    <a:lstStyle/>
                    <a:p>
                      <a:r>
                        <a:rPr lang="en-US" dirty="0" smtClean="0"/>
                        <a:t>12000</a:t>
                      </a:r>
                      <a:endParaRPr lang="en-US" dirty="0"/>
                    </a:p>
                  </a:txBody>
                  <a:tcPr/>
                </a:tc>
                <a:tc>
                  <a:txBody>
                    <a:bodyPr/>
                    <a:lstStyle/>
                    <a:p>
                      <a:r>
                        <a:rPr lang="en-US" dirty="0" smtClean="0"/>
                        <a:t>Male</a:t>
                      </a:r>
                      <a:endParaRPr lang="en-US" dirty="0"/>
                    </a:p>
                  </a:txBody>
                  <a:tcPr/>
                </a:tc>
                <a:extLst>
                  <a:ext uri="{0D108BD9-81ED-4DB2-BD59-A6C34878D82A}">
                    <a16:rowId xmlns:a16="http://schemas.microsoft.com/office/drawing/2014/main" xmlns="" val="2180875503"/>
                  </a:ext>
                </a:extLst>
              </a:tr>
              <a:tr h="370840">
                <a:tc>
                  <a:txBody>
                    <a:bodyPr/>
                    <a:lstStyle/>
                    <a:p>
                      <a:r>
                        <a:rPr lang="en-US" dirty="0" smtClean="0"/>
                        <a:t>4</a:t>
                      </a:r>
                      <a:endParaRPr lang="en-US" dirty="0"/>
                    </a:p>
                  </a:txBody>
                  <a:tcPr/>
                </a:tc>
                <a:tc>
                  <a:txBody>
                    <a:bodyPr/>
                    <a:lstStyle/>
                    <a:p>
                      <a:r>
                        <a:rPr lang="en-US" dirty="0" smtClean="0"/>
                        <a:t>11000</a:t>
                      </a:r>
                      <a:endParaRPr lang="en-US" dirty="0"/>
                    </a:p>
                  </a:txBody>
                  <a:tcPr/>
                </a:tc>
                <a:tc>
                  <a:txBody>
                    <a:bodyPr/>
                    <a:lstStyle/>
                    <a:p>
                      <a:r>
                        <a:rPr lang="en-US" dirty="0" smtClean="0"/>
                        <a:t>Female</a:t>
                      </a:r>
                      <a:endParaRPr lang="en-US" dirty="0"/>
                    </a:p>
                  </a:txBody>
                  <a:tcPr/>
                </a:tc>
                <a:extLst>
                  <a:ext uri="{0D108BD9-81ED-4DB2-BD59-A6C34878D82A}">
                    <a16:rowId xmlns:a16="http://schemas.microsoft.com/office/drawing/2014/main" xmlns="" val="2435110778"/>
                  </a:ext>
                </a:extLst>
              </a:tr>
              <a:tr h="370840">
                <a:tc>
                  <a:txBody>
                    <a:bodyPr/>
                    <a:lstStyle/>
                    <a:p>
                      <a:r>
                        <a:rPr lang="en-US" dirty="0" smtClean="0"/>
                        <a:t>5</a:t>
                      </a:r>
                      <a:endParaRPr lang="en-US" dirty="0"/>
                    </a:p>
                  </a:txBody>
                  <a:tcPr/>
                </a:tc>
                <a:tc>
                  <a:txBody>
                    <a:bodyPr/>
                    <a:lstStyle/>
                    <a:p>
                      <a:r>
                        <a:rPr lang="en-US" dirty="0" smtClean="0"/>
                        <a:t>20000</a:t>
                      </a:r>
                      <a:endParaRPr lang="en-US" dirty="0"/>
                    </a:p>
                  </a:txBody>
                  <a:tcPr/>
                </a:tc>
                <a:tc>
                  <a:txBody>
                    <a:bodyPr/>
                    <a:lstStyle/>
                    <a:p>
                      <a:r>
                        <a:rPr lang="en-US" dirty="0" smtClean="0"/>
                        <a:t>Male</a:t>
                      </a:r>
                      <a:endParaRPr lang="en-US" dirty="0"/>
                    </a:p>
                  </a:txBody>
                  <a:tcPr/>
                </a:tc>
                <a:extLst>
                  <a:ext uri="{0D108BD9-81ED-4DB2-BD59-A6C34878D82A}">
                    <a16:rowId xmlns:a16="http://schemas.microsoft.com/office/drawing/2014/main" xmlns="" val="78520039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37461463"/>
              </p:ext>
            </p:extLst>
          </p:nvPr>
        </p:nvGraphicFramePr>
        <p:xfrm>
          <a:off x="6296428" y="2049702"/>
          <a:ext cx="4709623" cy="2225040"/>
        </p:xfrm>
        <a:graphic>
          <a:graphicData uri="http://schemas.openxmlformats.org/drawingml/2006/table">
            <a:tbl>
              <a:tblPr firstRow="1" bandRow="1">
                <a:tableStyleId>{5C22544A-7EE6-4342-B048-85BDC9FD1C3A}</a:tableStyleId>
              </a:tblPr>
              <a:tblGrid>
                <a:gridCol w="453736">
                  <a:extLst>
                    <a:ext uri="{9D8B030D-6E8A-4147-A177-3AD203B41FA5}">
                      <a16:colId xmlns:a16="http://schemas.microsoft.com/office/drawing/2014/main" xmlns="" val="1705424668"/>
                    </a:ext>
                  </a:extLst>
                </a:gridCol>
                <a:gridCol w="1025127">
                  <a:extLst>
                    <a:ext uri="{9D8B030D-6E8A-4147-A177-3AD203B41FA5}">
                      <a16:colId xmlns:a16="http://schemas.microsoft.com/office/drawing/2014/main" xmlns="" val="1990061451"/>
                    </a:ext>
                  </a:extLst>
                </a:gridCol>
                <a:gridCol w="1094389">
                  <a:extLst>
                    <a:ext uri="{9D8B030D-6E8A-4147-A177-3AD203B41FA5}">
                      <a16:colId xmlns:a16="http://schemas.microsoft.com/office/drawing/2014/main" xmlns="" val="3315857288"/>
                    </a:ext>
                  </a:extLst>
                </a:gridCol>
                <a:gridCol w="2136371">
                  <a:extLst>
                    <a:ext uri="{9D8B030D-6E8A-4147-A177-3AD203B41FA5}">
                      <a16:colId xmlns:a16="http://schemas.microsoft.com/office/drawing/2014/main" xmlns="" val="2164709823"/>
                    </a:ext>
                  </a:extLst>
                </a:gridCol>
              </a:tblGrid>
              <a:tr h="370840">
                <a:tc>
                  <a:txBody>
                    <a:bodyPr/>
                    <a:lstStyle/>
                    <a:p>
                      <a:r>
                        <a:rPr lang="en-US" dirty="0" smtClean="0">
                          <a:latin typeface="Consolas" panose="020B0609020204030204" pitchFamily="49" charset="0"/>
                        </a:rPr>
                        <a:t>Id</a:t>
                      </a:r>
                      <a:endParaRPr lang="en-US" dirty="0">
                        <a:latin typeface="Consolas" panose="020B0609020204030204" pitchFamily="49" charset="0"/>
                      </a:endParaRPr>
                    </a:p>
                  </a:txBody>
                  <a:tcPr/>
                </a:tc>
                <a:tc>
                  <a:txBody>
                    <a:bodyPr/>
                    <a:lstStyle/>
                    <a:p>
                      <a:r>
                        <a:rPr lang="en-US" dirty="0" smtClean="0">
                          <a:latin typeface="Consolas" panose="020B0609020204030204" pitchFamily="49" charset="0"/>
                        </a:rPr>
                        <a:t>Salary</a:t>
                      </a:r>
                      <a:endParaRPr lang="en-US" dirty="0">
                        <a:latin typeface="Consolas" panose="020B0609020204030204" pitchFamily="49" charset="0"/>
                      </a:endParaRPr>
                    </a:p>
                  </a:txBody>
                  <a:tcPr/>
                </a:tc>
                <a:tc>
                  <a:txBody>
                    <a:bodyPr/>
                    <a:lstStyle/>
                    <a:p>
                      <a:r>
                        <a:rPr lang="en-US" dirty="0" smtClean="0">
                          <a:latin typeface="Consolas" panose="020B0609020204030204" pitchFamily="49" charset="0"/>
                        </a:rPr>
                        <a:t>Gender</a:t>
                      </a:r>
                    </a:p>
                  </a:txBody>
                  <a:tcPr/>
                </a:tc>
                <a:tc>
                  <a:txBody>
                    <a:bodyPr/>
                    <a:lstStyle/>
                    <a:p>
                      <a:r>
                        <a:rPr lang="en-US" dirty="0" err="1" smtClean="0">
                          <a:latin typeface="Consolas" panose="020B0609020204030204" pitchFamily="49" charset="0"/>
                        </a:rPr>
                        <a:t>Gender_Numeric</a:t>
                      </a:r>
                      <a:endParaRPr lang="en-US" dirty="0" smtClean="0">
                        <a:latin typeface="Consolas" panose="020B0609020204030204" pitchFamily="49" charset="0"/>
                      </a:endParaRPr>
                    </a:p>
                  </a:txBody>
                  <a:tcPr/>
                </a:tc>
                <a:extLst>
                  <a:ext uri="{0D108BD9-81ED-4DB2-BD59-A6C34878D82A}">
                    <a16:rowId xmlns:a16="http://schemas.microsoft.com/office/drawing/2014/main" xmlns="" val="59971506"/>
                  </a:ext>
                </a:extLst>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Male</a:t>
                      </a:r>
                    </a:p>
                  </a:txBody>
                  <a:tcPr/>
                </a:tc>
                <a:tc>
                  <a:txBody>
                    <a:bodyPr/>
                    <a:lstStyle/>
                    <a:p>
                      <a:r>
                        <a:rPr lang="en-US" dirty="0" smtClean="0"/>
                        <a:t>1</a:t>
                      </a:r>
                    </a:p>
                  </a:txBody>
                  <a:tcPr/>
                </a:tc>
                <a:extLst>
                  <a:ext uri="{0D108BD9-81ED-4DB2-BD59-A6C34878D82A}">
                    <a16:rowId xmlns:a16="http://schemas.microsoft.com/office/drawing/2014/main" xmlns="" val="315102006"/>
                  </a:ext>
                </a:extLst>
              </a:tr>
              <a:tr h="370840">
                <a:tc>
                  <a:txBody>
                    <a:bodyPr/>
                    <a:lstStyle/>
                    <a:p>
                      <a:r>
                        <a:rPr lang="en-US" dirty="0" smtClean="0"/>
                        <a:t>2</a:t>
                      </a:r>
                      <a:endParaRPr lang="en-US" dirty="0"/>
                    </a:p>
                  </a:txBody>
                  <a:tcPr/>
                </a:tc>
                <a:tc>
                  <a:txBody>
                    <a:bodyPr/>
                    <a:lstStyle/>
                    <a:p>
                      <a:r>
                        <a:rPr lang="en-US" dirty="0" smtClean="0"/>
                        <a:t>15000</a:t>
                      </a:r>
                      <a:endParaRPr lang="en-US" dirty="0"/>
                    </a:p>
                  </a:txBody>
                  <a:tcPr/>
                </a:tc>
                <a:tc>
                  <a:txBody>
                    <a:bodyPr/>
                    <a:lstStyle/>
                    <a:p>
                      <a:r>
                        <a:rPr lang="en-US" dirty="0" smtClean="0"/>
                        <a:t>Female</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xmlns="" val="3229947041"/>
                  </a:ext>
                </a:extLst>
              </a:tr>
              <a:tr h="370840">
                <a:tc>
                  <a:txBody>
                    <a:bodyPr/>
                    <a:lstStyle/>
                    <a:p>
                      <a:r>
                        <a:rPr lang="en-US" dirty="0" smtClean="0"/>
                        <a:t>3</a:t>
                      </a:r>
                      <a:endParaRPr lang="en-US" dirty="0"/>
                    </a:p>
                  </a:txBody>
                  <a:tcPr/>
                </a:tc>
                <a:tc>
                  <a:txBody>
                    <a:bodyPr/>
                    <a:lstStyle/>
                    <a:p>
                      <a:r>
                        <a:rPr lang="en-US" dirty="0" smtClean="0"/>
                        <a:t>12000</a:t>
                      </a:r>
                      <a:endParaRPr lang="en-US" dirty="0"/>
                    </a:p>
                  </a:txBody>
                  <a:tcPr/>
                </a:tc>
                <a:tc>
                  <a:txBody>
                    <a:bodyPr/>
                    <a:lstStyle/>
                    <a:p>
                      <a:r>
                        <a:rPr lang="en-US" dirty="0" smtClean="0"/>
                        <a:t>Male</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xmlns="" val="2180875503"/>
                  </a:ext>
                </a:extLst>
              </a:tr>
              <a:tr h="370840">
                <a:tc>
                  <a:txBody>
                    <a:bodyPr/>
                    <a:lstStyle/>
                    <a:p>
                      <a:r>
                        <a:rPr lang="en-US" dirty="0" smtClean="0"/>
                        <a:t>4</a:t>
                      </a:r>
                      <a:endParaRPr lang="en-US" dirty="0"/>
                    </a:p>
                  </a:txBody>
                  <a:tcPr/>
                </a:tc>
                <a:tc>
                  <a:txBody>
                    <a:bodyPr/>
                    <a:lstStyle/>
                    <a:p>
                      <a:r>
                        <a:rPr lang="en-US" dirty="0" smtClean="0"/>
                        <a:t>11000</a:t>
                      </a:r>
                      <a:endParaRPr lang="en-US" dirty="0"/>
                    </a:p>
                  </a:txBody>
                  <a:tcPr/>
                </a:tc>
                <a:tc>
                  <a:txBody>
                    <a:bodyPr/>
                    <a:lstStyle/>
                    <a:p>
                      <a:r>
                        <a:rPr lang="en-US" dirty="0" smtClean="0"/>
                        <a:t>Female</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xmlns="" val="2435110778"/>
                  </a:ext>
                </a:extLst>
              </a:tr>
              <a:tr h="370840">
                <a:tc>
                  <a:txBody>
                    <a:bodyPr/>
                    <a:lstStyle/>
                    <a:p>
                      <a:r>
                        <a:rPr lang="en-US" dirty="0" smtClean="0"/>
                        <a:t>5</a:t>
                      </a:r>
                      <a:endParaRPr lang="en-US" dirty="0"/>
                    </a:p>
                  </a:txBody>
                  <a:tcPr/>
                </a:tc>
                <a:tc>
                  <a:txBody>
                    <a:bodyPr/>
                    <a:lstStyle/>
                    <a:p>
                      <a:r>
                        <a:rPr lang="en-US" dirty="0" smtClean="0"/>
                        <a:t>20000</a:t>
                      </a:r>
                      <a:endParaRPr lang="en-US" dirty="0"/>
                    </a:p>
                  </a:txBody>
                  <a:tcPr/>
                </a:tc>
                <a:tc>
                  <a:txBody>
                    <a:bodyPr/>
                    <a:lstStyle/>
                    <a:p>
                      <a:r>
                        <a:rPr lang="en-US" dirty="0" smtClean="0"/>
                        <a:t>Male</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xmlns="" val="785200394"/>
                  </a:ext>
                </a:extLst>
              </a:tr>
            </a:tbl>
          </a:graphicData>
        </a:graphic>
      </p:graphicFrame>
      <p:sp>
        <p:nvSpPr>
          <p:cNvPr id="6" name="Right Arrow 5"/>
          <p:cNvSpPr/>
          <p:nvPr/>
        </p:nvSpPr>
        <p:spPr>
          <a:xfrm>
            <a:off x="5612235" y="2910980"/>
            <a:ext cx="528506" cy="310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767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Trick (Cont.)</a:t>
            </a:r>
            <a:endParaRPr lang="en-US" dirty="0"/>
          </a:p>
        </p:txBody>
      </p:sp>
      <p:sp>
        <p:nvSpPr>
          <p:cNvPr id="3" name="Content Placeholder 2"/>
          <p:cNvSpPr>
            <a:spLocks noGrp="1"/>
          </p:cNvSpPr>
          <p:nvPr>
            <p:ph idx="1"/>
          </p:nvPr>
        </p:nvSpPr>
        <p:spPr/>
        <p:txBody>
          <a:bodyPr/>
          <a:lstStyle/>
          <a:p>
            <a:r>
              <a:rPr lang="en-US" dirty="0"/>
              <a:t>In </a:t>
            </a:r>
            <a:r>
              <a:rPr lang="en-US" b="1" dirty="0"/>
              <a:t>machine learning</a:t>
            </a:r>
            <a:r>
              <a:rPr lang="en-US" dirty="0"/>
              <a:t>, feature hashing, also known as the </a:t>
            </a:r>
            <a:r>
              <a:rPr lang="en-US" b="1" dirty="0"/>
              <a:t>hashing </a:t>
            </a:r>
            <a:r>
              <a:rPr lang="en-US" b="1" dirty="0" smtClean="0"/>
              <a:t>trick</a:t>
            </a:r>
            <a:r>
              <a:rPr lang="en-US" dirty="0" smtClean="0"/>
              <a:t>, </a:t>
            </a:r>
            <a:r>
              <a:rPr lang="en-US" dirty="0"/>
              <a:t>is a fast and space-efficient way of </a:t>
            </a:r>
            <a:r>
              <a:rPr lang="en-US" b="1" dirty="0" smtClean="0"/>
              <a:t>vectorising features</a:t>
            </a:r>
            <a:r>
              <a:rPr lang="en-US" dirty="0" smtClean="0"/>
              <a:t>, i.e</a:t>
            </a:r>
            <a:r>
              <a:rPr lang="en-US" dirty="0"/>
              <a:t>. turning arbitrary features into indices in a vector or matrix.</a:t>
            </a:r>
          </a:p>
          <a:p>
            <a:r>
              <a:rPr lang="en-US" dirty="0" smtClean="0"/>
              <a:t>When </a:t>
            </a:r>
            <a:r>
              <a:rPr lang="en-US" dirty="0"/>
              <a:t>dealing with text, one of the most useful solutions </a:t>
            </a:r>
            <a:r>
              <a:rPr lang="en-US" dirty="0" smtClean="0"/>
              <a:t>provided by </a:t>
            </a:r>
            <a:r>
              <a:rPr lang="en-US" dirty="0"/>
              <a:t>the </a:t>
            </a:r>
            <a:r>
              <a:rPr lang="en-US" dirty="0" err="1"/>
              <a:t>Scikit</a:t>
            </a:r>
            <a:r>
              <a:rPr lang="en-US" dirty="0"/>
              <a:t>‐learn package is the </a:t>
            </a:r>
            <a:r>
              <a:rPr lang="en-US" b="1" dirty="0"/>
              <a:t>hashing </a:t>
            </a:r>
            <a:r>
              <a:rPr lang="en-US" b="1" dirty="0" smtClean="0"/>
              <a:t>trick.</a:t>
            </a:r>
          </a:p>
          <a:p>
            <a:r>
              <a:rPr lang="en-US" dirty="0" smtClean="0"/>
              <a:t>Example : </a:t>
            </a:r>
            <a:endParaRPr lang="en-US" dirty="0"/>
          </a:p>
        </p:txBody>
      </p:sp>
      <p:sp>
        <p:nvSpPr>
          <p:cNvPr id="4" name="Rectangle 3">
            <a:extLst>
              <a:ext uri="{FF2B5EF4-FFF2-40B4-BE49-F238E27FC236}">
                <a16:creationId xmlns:a16="http://schemas.microsoft.com/office/drawing/2014/main" xmlns="" id="{D456EBDA-49A4-A843-A786-6989C63A54AA}"/>
              </a:ext>
            </a:extLst>
          </p:cNvPr>
          <p:cNvSpPr/>
          <p:nvPr/>
        </p:nvSpPr>
        <p:spPr>
          <a:xfrm>
            <a:off x="475044" y="3506728"/>
            <a:ext cx="5917367" cy="830997"/>
          </a:xfrm>
          <a:prstGeom prst="rect">
            <a:avLst/>
          </a:prstGeom>
          <a:solidFill>
            <a:schemeClr val="bg1">
              <a:lumMod val="95000"/>
            </a:schemeClr>
          </a:solidFill>
          <a:ln>
            <a:noFill/>
          </a:ln>
        </p:spPr>
        <p:txBody>
          <a:bodyPr wrap="square">
            <a:spAutoFit/>
          </a:bodyPr>
          <a:lstStyle/>
          <a:p>
            <a:r>
              <a:rPr lang="en-US" sz="1600" dirty="0" err="1">
                <a:solidFill>
                  <a:srgbClr val="000000"/>
                </a:solidFill>
                <a:latin typeface="Consolas"/>
              </a:rPr>
              <a:t>d</a:t>
            </a:r>
            <a:r>
              <a:rPr lang="en-US" sz="1600" dirty="0" err="1" smtClean="0">
                <a:solidFill>
                  <a:srgbClr val="000000"/>
                </a:solidFill>
                <a:latin typeface="Consolas"/>
              </a:rPr>
              <a:t>arshan</a:t>
            </a:r>
            <a:r>
              <a:rPr lang="en-US" sz="1600" dirty="0" smtClean="0">
                <a:solidFill>
                  <a:srgbClr val="000000"/>
                </a:solidFill>
                <a:latin typeface="Consolas"/>
              </a:rPr>
              <a:t> is the best</a:t>
            </a:r>
            <a:r>
              <a:rPr lang="en-US" sz="1600" dirty="0">
                <a:solidFill>
                  <a:srgbClr val="000000"/>
                </a:solidFill>
                <a:latin typeface="Consolas"/>
              </a:rPr>
              <a:t> </a:t>
            </a:r>
            <a:r>
              <a:rPr lang="en-US" sz="1600" dirty="0" smtClean="0">
                <a:solidFill>
                  <a:srgbClr val="000000"/>
                </a:solidFill>
                <a:latin typeface="Consolas"/>
              </a:rPr>
              <a:t>engineering college in </a:t>
            </a:r>
            <a:r>
              <a:rPr lang="en-US" sz="1600" dirty="0" err="1" smtClean="0">
                <a:solidFill>
                  <a:srgbClr val="000000"/>
                </a:solidFill>
                <a:latin typeface="Consolas"/>
              </a:rPr>
              <a:t>rajkot</a:t>
            </a:r>
            <a:endParaRPr lang="en-US" sz="1600" dirty="0" smtClean="0">
              <a:solidFill>
                <a:srgbClr val="000000"/>
              </a:solidFill>
              <a:latin typeface="Consolas"/>
            </a:endParaRPr>
          </a:p>
          <a:p>
            <a:r>
              <a:rPr lang="en-US" sz="1600" dirty="0" err="1" smtClean="0">
                <a:solidFill>
                  <a:srgbClr val="000000"/>
                </a:solidFill>
                <a:latin typeface="Consolas"/>
              </a:rPr>
              <a:t>rajkot</a:t>
            </a:r>
            <a:r>
              <a:rPr lang="en-US" sz="1600" dirty="0" smtClean="0">
                <a:solidFill>
                  <a:srgbClr val="000000"/>
                </a:solidFill>
                <a:latin typeface="Consolas"/>
              </a:rPr>
              <a:t> is famous for engineering</a:t>
            </a:r>
          </a:p>
          <a:p>
            <a:r>
              <a:rPr lang="en-US" sz="1600" dirty="0" smtClean="0">
                <a:solidFill>
                  <a:srgbClr val="000000"/>
                </a:solidFill>
                <a:latin typeface="Consolas"/>
              </a:rPr>
              <a:t>college is located in </a:t>
            </a:r>
            <a:r>
              <a:rPr lang="en-US" sz="1600" dirty="0" err="1" smtClean="0">
                <a:solidFill>
                  <a:srgbClr val="000000"/>
                </a:solidFill>
                <a:latin typeface="Consolas"/>
              </a:rPr>
              <a:t>rajkot</a:t>
            </a:r>
            <a:r>
              <a:rPr lang="en-US" sz="1600" dirty="0" smtClean="0">
                <a:solidFill>
                  <a:srgbClr val="000000"/>
                </a:solidFill>
                <a:latin typeface="Consolas"/>
              </a:rPr>
              <a:t> </a:t>
            </a:r>
            <a:r>
              <a:rPr lang="en-US" sz="1600" dirty="0" err="1" smtClean="0">
                <a:solidFill>
                  <a:srgbClr val="000000"/>
                </a:solidFill>
                <a:latin typeface="Consolas"/>
              </a:rPr>
              <a:t>morbi</a:t>
            </a:r>
            <a:r>
              <a:rPr lang="en-US" sz="1600" dirty="0" smtClean="0">
                <a:solidFill>
                  <a:srgbClr val="000000"/>
                </a:solidFill>
                <a:latin typeface="Consolas"/>
              </a:rPr>
              <a:t> road</a:t>
            </a:r>
          </a:p>
        </p:txBody>
      </p:sp>
      <p:sp>
        <p:nvSpPr>
          <p:cNvPr id="5" name="Rectangle: Top Corners Rounded 6">
            <a:extLst>
              <a:ext uri="{FF2B5EF4-FFF2-40B4-BE49-F238E27FC236}">
                <a16:creationId xmlns:a16="http://schemas.microsoft.com/office/drawing/2014/main" xmlns="" id="{0336C271-A2A3-9445-9946-5006F0A250F4}"/>
              </a:ext>
            </a:extLst>
          </p:cNvPr>
          <p:cNvSpPr/>
          <p:nvPr/>
        </p:nvSpPr>
        <p:spPr>
          <a:xfrm>
            <a:off x="475043" y="3177544"/>
            <a:ext cx="23452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Input</a:t>
            </a:r>
            <a:endParaRPr lang="en-US" sz="1600" dirty="0">
              <a:solidFill>
                <a:schemeClr val="bg1"/>
              </a:solidFill>
            </a:endParaRPr>
          </a:p>
        </p:txBody>
      </p:sp>
      <p:sp>
        <p:nvSpPr>
          <p:cNvPr id="6" name="Rectangle 5">
            <a:extLst>
              <a:ext uri="{FF2B5EF4-FFF2-40B4-BE49-F238E27FC236}">
                <a16:creationId xmlns:a16="http://schemas.microsoft.com/office/drawing/2014/main" xmlns="" id="{D456EBDA-49A4-A843-A786-6989C63A54AA}"/>
              </a:ext>
            </a:extLst>
          </p:cNvPr>
          <p:cNvSpPr/>
          <p:nvPr/>
        </p:nvSpPr>
        <p:spPr>
          <a:xfrm>
            <a:off x="475043" y="4989831"/>
            <a:ext cx="11487657" cy="830997"/>
          </a:xfrm>
          <a:prstGeom prst="rect">
            <a:avLst/>
          </a:prstGeom>
          <a:solidFill>
            <a:schemeClr val="bg1">
              <a:lumMod val="95000"/>
            </a:schemeClr>
          </a:solidFill>
          <a:ln>
            <a:noFill/>
          </a:ln>
        </p:spPr>
        <p:txBody>
          <a:bodyPr wrap="square">
            <a:spAutoFit/>
          </a:bodyPr>
          <a:lstStyle/>
          <a:p>
            <a:r>
              <a:rPr lang="en-US" sz="1600" dirty="0" smtClean="0">
                <a:solidFill>
                  <a:srgbClr val="000000"/>
                </a:solidFill>
                <a:latin typeface="Consolas"/>
              </a:rPr>
              <a:t>1	1	1	1	1	1	1	1	0	0	0	0	0</a:t>
            </a:r>
          </a:p>
          <a:p>
            <a:r>
              <a:rPr lang="en-US" sz="1600" dirty="0" smtClean="0">
                <a:solidFill>
                  <a:srgbClr val="000000"/>
                </a:solidFill>
                <a:latin typeface="Consolas"/>
              </a:rPr>
              <a:t>0	1	0	0	1	0	0	1	1	1	0	0	0</a:t>
            </a:r>
          </a:p>
          <a:p>
            <a:r>
              <a:rPr lang="en-US" sz="1600" dirty="0" smtClean="0">
                <a:solidFill>
                  <a:srgbClr val="000000"/>
                </a:solidFill>
                <a:latin typeface="Consolas"/>
              </a:rPr>
              <a:t>0	1	0	0	0	1	1	1	0	0	1	1	1</a:t>
            </a:r>
          </a:p>
        </p:txBody>
      </p:sp>
      <p:sp>
        <p:nvSpPr>
          <p:cNvPr id="7" name="Rectangle: Top Corners Rounded 6">
            <a:extLst>
              <a:ext uri="{FF2B5EF4-FFF2-40B4-BE49-F238E27FC236}">
                <a16:creationId xmlns:a16="http://schemas.microsoft.com/office/drawing/2014/main" xmlns="" id="{0336C271-A2A3-9445-9946-5006F0A250F4}"/>
              </a:ext>
            </a:extLst>
          </p:cNvPr>
          <p:cNvSpPr/>
          <p:nvPr/>
        </p:nvSpPr>
        <p:spPr>
          <a:xfrm>
            <a:off x="248543" y="4660647"/>
            <a:ext cx="87558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smtClean="0">
                <a:solidFill>
                  <a:schemeClr val="bg1"/>
                </a:solidFill>
              </a:rPr>
              <a:t>darshan</a:t>
            </a:r>
            <a:endParaRPr lang="en-US" sz="1600" dirty="0">
              <a:solidFill>
                <a:schemeClr val="bg1"/>
              </a:solidFill>
            </a:endParaRPr>
          </a:p>
        </p:txBody>
      </p:sp>
      <p:sp>
        <p:nvSpPr>
          <p:cNvPr id="8" name="Rectangle 7">
            <a:extLst>
              <a:ext uri="{FF2B5EF4-FFF2-40B4-BE49-F238E27FC236}">
                <a16:creationId xmlns:a16="http://schemas.microsoft.com/office/drawing/2014/main" xmlns="" id="{D456EBDA-49A4-A843-A786-6989C63A54AA}"/>
              </a:ext>
            </a:extLst>
          </p:cNvPr>
          <p:cNvSpPr/>
          <p:nvPr/>
        </p:nvSpPr>
        <p:spPr>
          <a:xfrm>
            <a:off x="248543" y="4989831"/>
            <a:ext cx="226500" cy="830997"/>
          </a:xfrm>
          <a:prstGeom prst="rect">
            <a:avLst/>
          </a:prstGeom>
          <a:solidFill>
            <a:schemeClr val="bg1">
              <a:lumMod val="95000"/>
            </a:schemeClr>
          </a:solidFill>
          <a:ln>
            <a:noFill/>
          </a:ln>
        </p:spPr>
        <p:txBody>
          <a:bodyPr wrap="square">
            <a:spAutoFit/>
          </a:bodyPr>
          <a:lstStyle/>
          <a:p>
            <a:endParaRPr lang="en-US" sz="1600" dirty="0" smtClean="0">
              <a:solidFill>
                <a:srgbClr val="000000"/>
              </a:solidFill>
              <a:latin typeface="Consolas"/>
            </a:endParaRPr>
          </a:p>
          <a:p>
            <a:endParaRPr lang="en-US" sz="1600" dirty="0">
              <a:solidFill>
                <a:srgbClr val="000000"/>
              </a:solidFill>
              <a:latin typeface="Consolas"/>
            </a:endParaRPr>
          </a:p>
          <a:p>
            <a:endParaRPr lang="en-US" sz="1600" dirty="0" smtClean="0">
              <a:solidFill>
                <a:srgbClr val="000000"/>
              </a:solidFill>
              <a:latin typeface="Consolas"/>
            </a:endParaRPr>
          </a:p>
        </p:txBody>
      </p:sp>
      <p:sp>
        <p:nvSpPr>
          <p:cNvPr id="9" name="Rectangle: Top Corners Rounded 6">
            <a:extLst>
              <a:ext uri="{FF2B5EF4-FFF2-40B4-BE49-F238E27FC236}">
                <a16:creationId xmlns:a16="http://schemas.microsoft.com/office/drawing/2014/main" xmlns="" id="{0336C271-A2A3-9445-9946-5006F0A250F4}"/>
              </a:ext>
            </a:extLst>
          </p:cNvPr>
          <p:cNvSpPr/>
          <p:nvPr/>
        </p:nvSpPr>
        <p:spPr>
          <a:xfrm>
            <a:off x="1124127" y="4660647"/>
            <a:ext cx="87558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is</a:t>
            </a:r>
            <a:endParaRPr lang="en-US" sz="1600" dirty="0">
              <a:solidFill>
                <a:schemeClr val="bg1"/>
              </a:solidFill>
            </a:endParaRPr>
          </a:p>
        </p:txBody>
      </p:sp>
      <p:sp>
        <p:nvSpPr>
          <p:cNvPr id="10" name="Rectangle: Top Corners Rounded 6">
            <a:extLst>
              <a:ext uri="{FF2B5EF4-FFF2-40B4-BE49-F238E27FC236}">
                <a16:creationId xmlns:a16="http://schemas.microsoft.com/office/drawing/2014/main" xmlns="" id="{0336C271-A2A3-9445-9946-5006F0A250F4}"/>
              </a:ext>
            </a:extLst>
          </p:cNvPr>
          <p:cNvSpPr/>
          <p:nvPr/>
        </p:nvSpPr>
        <p:spPr>
          <a:xfrm>
            <a:off x="1944708" y="4660647"/>
            <a:ext cx="87558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the </a:t>
            </a:r>
            <a:endParaRPr lang="en-US" sz="1600" dirty="0">
              <a:solidFill>
                <a:schemeClr val="bg1"/>
              </a:solidFill>
            </a:endParaRPr>
          </a:p>
        </p:txBody>
      </p:sp>
      <p:sp>
        <p:nvSpPr>
          <p:cNvPr id="11" name="Rectangle: Top Corners Rounded 6">
            <a:extLst>
              <a:ext uri="{FF2B5EF4-FFF2-40B4-BE49-F238E27FC236}">
                <a16:creationId xmlns:a16="http://schemas.microsoft.com/office/drawing/2014/main" xmlns="" id="{0336C271-A2A3-9445-9946-5006F0A250F4}"/>
              </a:ext>
            </a:extLst>
          </p:cNvPr>
          <p:cNvSpPr/>
          <p:nvPr/>
        </p:nvSpPr>
        <p:spPr>
          <a:xfrm>
            <a:off x="2820292" y="4660647"/>
            <a:ext cx="87558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best</a:t>
            </a:r>
            <a:endParaRPr lang="en-US" sz="1600" dirty="0">
              <a:solidFill>
                <a:schemeClr val="bg1"/>
              </a:solidFill>
            </a:endParaRPr>
          </a:p>
        </p:txBody>
      </p:sp>
      <p:sp>
        <p:nvSpPr>
          <p:cNvPr id="12" name="Rectangle: Top Corners Rounded 6">
            <a:extLst>
              <a:ext uri="{FF2B5EF4-FFF2-40B4-BE49-F238E27FC236}">
                <a16:creationId xmlns:a16="http://schemas.microsoft.com/office/drawing/2014/main" xmlns="" id="{0336C271-A2A3-9445-9946-5006F0A250F4}"/>
              </a:ext>
            </a:extLst>
          </p:cNvPr>
          <p:cNvSpPr/>
          <p:nvPr/>
        </p:nvSpPr>
        <p:spPr>
          <a:xfrm>
            <a:off x="3695877" y="4660647"/>
            <a:ext cx="118939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engineering</a:t>
            </a:r>
            <a:endParaRPr lang="en-US" sz="1600" dirty="0">
              <a:solidFill>
                <a:schemeClr val="bg1"/>
              </a:solidFill>
            </a:endParaRPr>
          </a:p>
        </p:txBody>
      </p:sp>
      <p:sp>
        <p:nvSpPr>
          <p:cNvPr id="13" name="Rectangle: Top Corners Rounded 6">
            <a:extLst>
              <a:ext uri="{FF2B5EF4-FFF2-40B4-BE49-F238E27FC236}">
                <a16:creationId xmlns:a16="http://schemas.microsoft.com/office/drawing/2014/main" xmlns="" id="{0336C271-A2A3-9445-9946-5006F0A250F4}"/>
              </a:ext>
            </a:extLst>
          </p:cNvPr>
          <p:cNvSpPr/>
          <p:nvPr/>
        </p:nvSpPr>
        <p:spPr>
          <a:xfrm>
            <a:off x="4885267" y="4660647"/>
            <a:ext cx="87558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college</a:t>
            </a:r>
            <a:endParaRPr lang="en-US" sz="1600" dirty="0">
              <a:solidFill>
                <a:schemeClr val="bg1"/>
              </a:solidFill>
            </a:endParaRPr>
          </a:p>
        </p:txBody>
      </p:sp>
      <p:sp>
        <p:nvSpPr>
          <p:cNvPr id="14" name="Rectangle: Top Corners Rounded 6">
            <a:extLst>
              <a:ext uri="{FF2B5EF4-FFF2-40B4-BE49-F238E27FC236}">
                <a16:creationId xmlns:a16="http://schemas.microsoft.com/office/drawing/2014/main" xmlns="" id="{0336C271-A2A3-9445-9946-5006F0A250F4}"/>
              </a:ext>
            </a:extLst>
          </p:cNvPr>
          <p:cNvSpPr/>
          <p:nvPr/>
        </p:nvSpPr>
        <p:spPr>
          <a:xfrm>
            <a:off x="5760851" y="4660647"/>
            <a:ext cx="87558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in</a:t>
            </a:r>
            <a:endParaRPr lang="en-US" sz="1600" dirty="0">
              <a:solidFill>
                <a:schemeClr val="bg1"/>
              </a:solidFill>
            </a:endParaRPr>
          </a:p>
        </p:txBody>
      </p:sp>
      <p:sp>
        <p:nvSpPr>
          <p:cNvPr id="15" name="Rectangle: Top Corners Rounded 6">
            <a:extLst>
              <a:ext uri="{FF2B5EF4-FFF2-40B4-BE49-F238E27FC236}">
                <a16:creationId xmlns:a16="http://schemas.microsoft.com/office/drawing/2014/main" xmlns="" id="{0336C271-A2A3-9445-9946-5006F0A250F4}"/>
              </a:ext>
            </a:extLst>
          </p:cNvPr>
          <p:cNvSpPr/>
          <p:nvPr/>
        </p:nvSpPr>
        <p:spPr>
          <a:xfrm>
            <a:off x="6636435" y="4660647"/>
            <a:ext cx="87558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smtClean="0">
                <a:solidFill>
                  <a:schemeClr val="bg1"/>
                </a:solidFill>
              </a:rPr>
              <a:t>rajkot</a:t>
            </a:r>
            <a:endParaRPr lang="en-US" sz="1600" dirty="0">
              <a:solidFill>
                <a:schemeClr val="bg1"/>
              </a:solidFill>
            </a:endParaRPr>
          </a:p>
        </p:txBody>
      </p:sp>
      <p:sp>
        <p:nvSpPr>
          <p:cNvPr id="16" name="Rectangle: Top Corners Rounded 6">
            <a:extLst>
              <a:ext uri="{FF2B5EF4-FFF2-40B4-BE49-F238E27FC236}">
                <a16:creationId xmlns:a16="http://schemas.microsoft.com/office/drawing/2014/main" xmlns="" id="{0336C271-A2A3-9445-9946-5006F0A250F4}"/>
              </a:ext>
            </a:extLst>
          </p:cNvPr>
          <p:cNvSpPr/>
          <p:nvPr/>
        </p:nvSpPr>
        <p:spPr>
          <a:xfrm>
            <a:off x="7512019" y="4660647"/>
            <a:ext cx="87558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famous</a:t>
            </a:r>
            <a:endParaRPr lang="en-US" sz="1600" dirty="0">
              <a:solidFill>
                <a:schemeClr val="bg1"/>
              </a:solidFill>
            </a:endParaRPr>
          </a:p>
        </p:txBody>
      </p:sp>
      <p:sp>
        <p:nvSpPr>
          <p:cNvPr id="17" name="Rectangle: Top Corners Rounded 6">
            <a:extLst>
              <a:ext uri="{FF2B5EF4-FFF2-40B4-BE49-F238E27FC236}">
                <a16:creationId xmlns:a16="http://schemas.microsoft.com/office/drawing/2014/main" xmlns="" id="{0336C271-A2A3-9445-9946-5006F0A250F4}"/>
              </a:ext>
            </a:extLst>
          </p:cNvPr>
          <p:cNvSpPr/>
          <p:nvPr/>
        </p:nvSpPr>
        <p:spPr>
          <a:xfrm>
            <a:off x="8387603" y="4660647"/>
            <a:ext cx="87558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for</a:t>
            </a:r>
            <a:endParaRPr lang="en-US" sz="1600" dirty="0">
              <a:solidFill>
                <a:schemeClr val="bg1"/>
              </a:solidFill>
            </a:endParaRPr>
          </a:p>
        </p:txBody>
      </p:sp>
      <p:sp>
        <p:nvSpPr>
          <p:cNvPr id="18" name="Rectangle: Top Corners Rounded 6">
            <a:extLst>
              <a:ext uri="{FF2B5EF4-FFF2-40B4-BE49-F238E27FC236}">
                <a16:creationId xmlns:a16="http://schemas.microsoft.com/office/drawing/2014/main" xmlns="" id="{0336C271-A2A3-9445-9946-5006F0A250F4}"/>
              </a:ext>
            </a:extLst>
          </p:cNvPr>
          <p:cNvSpPr/>
          <p:nvPr/>
        </p:nvSpPr>
        <p:spPr>
          <a:xfrm>
            <a:off x="9263187" y="4660647"/>
            <a:ext cx="87558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located</a:t>
            </a:r>
            <a:endParaRPr lang="en-US" sz="1600" dirty="0">
              <a:solidFill>
                <a:schemeClr val="bg1"/>
              </a:solidFill>
            </a:endParaRPr>
          </a:p>
        </p:txBody>
      </p:sp>
      <p:sp>
        <p:nvSpPr>
          <p:cNvPr id="19" name="Rectangle: Top Corners Rounded 6">
            <a:extLst>
              <a:ext uri="{FF2B5EF4-FFF2-40B4-BE49-F238E27FC236}">
                <a16:creationId xmlns:a16="http://schemas.microsoft.com/office/drawing/2014/main" xmlns="" id="{0336C271-A2A3-9445-9946-5006F0A250F4}"/>
              </a:ext>
            </a:extLst>
          </p:cNvPr>
          <p:cNvSpPr/>
          <p:nvPr/>
        </p:nvSpPr>
        <p:spPr>
          <a:xfrm>
            <a:off x="10138771" y="4660647"/>
            <a:ext cx="87558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smtClean="0">
                <a:solidFill>
                  <a:schemeClr val="bg1"/>
                </a:solidFill>
              </a:rPr>
              <a:t>morbi</a:t>
            </a:r>
            <a:endParaRPr lang="en-US" sz="1600" dirty="0">
              <a:solidFill>
                <a:schemeClr val="bg1"/>
              </a:solidFill>
            </a:endParaRPr>
          </a:p>
        </p:txBody>
      </p:sp>
      <p:sp>
        <p:nvSpPr>
          <p:cNvPr id="20" name="Rectangle: Top Corners Rounded 6">
            <a:extLst>
              <a:ext uri="{FF2B5EF4-FFF2-40B4-BE49-F238E27FC236}">
                <a16:creationId xmlns:a16="http://schemas.microsoft.com/office/drawing/2014/main" xmlns="" id="{0336C271-A2A3-9445-9946-5006F0A250F4}"/>
              </a:ext>
            </a:extLst>
          </p:cNvPr>
          <p:cNvSpPr/>
          <p:nvPr/>
        </p:nvSpPr>
        <p:spPr>
          <a:xfrm>
            <a:off x="11014354" y="4660647"/>
            <a:ext cx="94834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road</a:t>
            </a:r>
            <a:endParaRPr lang="en-US" sz="1600" dirty="0">
              <a:solidFill>
                <a:schemeClr val="bg1"/>
              </a:solidFill>
            </a:endParaRPr>
          </a:p>
        </p:txBody>
      </p:sp>
      <p:sp>
        <p:nvSpPr>
          <p:cNvPr id="21" name="Rectangle 20"/>
          <p:cNvSpPr/>
          <p:nvPr/>
        </p:nvSpPr>
        <p:spPr>
          <a:xfrm>
            <a:off x="475043" y="3561736"/>
            <a:ext cx="933428" cy="2507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423219" y="3561736"/>
            <a:ext cx="272846" cy="2507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696065" y="3561736"/>
            <a:ext cx="471948" cy="2507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168012" y="3561736"/>
            <a:ext cx="560439" cy="2507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728451" y="3561736"/>
            <a:ext cx="1327355" cy="2507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055807" y="3561736"/>
            <a:ext cx="884904" cy="2507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940711" y="3561736"/>
            <a:ext cx="343863" cy="2507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284574" y="3561736"/>
            <a:ext cx="769639" cy="2507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75042" y="3812457"/>
            <a:ext cx="822816" cy="2351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297858" y="3812457"/>
            <a:ext cx="343863" cy="2351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644844" y="3812457"/>
            <a:ext cx="739744" cy="2351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384588" y="3812457"/>
            <a:ext cx="435704" cy="2351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820292" y="3812457"/>
            <a:ext cx="1350780" cy="2351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75041" y="4048643"/>
            <a:ext cx="948178" cy="2351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423219" y="4048643"/>
            <a:ext cx="310343" cy="2351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733562" y="4048643"/>
            <a:ext cx="867601" cy="2351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603717" y="4048643"/>
            <a:ext cx="341309" cy="2351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945026" y="4048643"/>
            <a:ext cx="750850" cy="2351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695876" y="4048643"/>
            <a:ext cx="691771" cy="2351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390202" y="4048643"/>
            <a:ext cx="608980" cy="2351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29105" y="4323738"/>
            <a:ext cx="376906" cy="369332"/>
          </a:xfrm>
          <a:prstGeom prst="rect">
            <a:avLst/>
          </a:prstGeom>
          <a:noFill/>
        </p:spPr>
        <p:txBody>
          <a:bodyPr wrap="square" rtlCol="0">
            <a:spAutoFit/>
          </a:bodyPr>
          <a:lstStyle/>
          <a:p>
            <a:r>
              <a:rPr lang="en-US" dirty="0" smtClean="0"/>
              <a:t>1</a:t>
            </a:r>
            <a:endParaRPr lang="en-US" dirty="0"/>
          </a:p>
        </p:txBody>
      </p:sp>
      <p:sp>
        <p:nvSpPr>
          <p:cNvPr id="43" name="TextBox 42"/>
          <p:cNvSpPr txBox="1"/>
          <p:nvPr/>
        </p:nvSpPr>
        <p:spPr>
          <a:xfrm>
            <a:off x="1404689" y="4323738"/>
            <a:ext cx="376906" cy="369332"/>
          </a:xfrm>
          <a:prstGeom prst="rect">
            <a:avLst/>
          </a:prstGeom>
          <a:noFill/>
        </p:spPr>
        <p:txBody>
          <a:bodyPr wrap="square" rtlCol="0">
            <a:spAutoFit/>
          </a:bodyPr>
          <a:lstStyle/>
          <a:p>
            <a:r>
              <a:rPr lang="en-US" dirty="0" smtClean="0"/>
              <a:t>2</a:t>
            </a:r>
            <a:endParaRPr lang="en-US" dirty="0"/>
          </a:p>
        </p:txBody>
      </p:sp>
      <p:sp>
        <p:nvSpPr>
          <p:cNvPr id="44" name="TextBox 43"/>
          <p:cNvSpPr txBox="1"/>
          <p:nvPr/>
        </p:nvSpPr>
        <p:spPr>
          <a:xfrm>
            <a:off x="2249498" y="4323738"/>
            <a:ext cx="376906" cy="369332"/>
          </a:xfrm>
          <a:prstGeom prst="rect">
            <a:avLst/>
          </a:prstGeom>
          <a:noFill/>
        </p:spPr>
        <p:txBody>
          <a:bodyPr wrap="square" rtlCol="0">
            <a:spAutoFit/>
          </a:bodyPr>
          <a:lstStyle/>
          <a:p>
            <a:r>
              <a:rPr lang="en-US" dirty="0" smtClean="0"/>
              <a:t>3</a:t>
            </a:r>
            <a:endParaRPr lang="en-US" dirty="0"/>
          </a:p>
        </p:txBody>
      </p:sp>
      <p:sp>
        <p:nvSpPr>
          <p:cNvPr id="45" name="TextBox 44"/>
          <p:cNvSpPr txBox="1"/>
          <p:nvPr/>
        </p:nvSpPr>
        <p:spPr>
          <a:xfrm>
            <a:off x="3106011" y="4323738"/>
            <a:ext cx="376906" cy="369332"/>
          </a:xfrm>
          <a:prstGeom prst="rect">
            <a:avLst/>
          </a:prstGeom>
          <a:noFill/>
        </p:spPr>
        <p:txBody>
          <a:bodyPr wrap="square" rtlCol="0">
            <a:spAutoFit/>
          </a:bodyPr>
          <a:lstStyle/>
          <a:p>
            <a:r>
              <a:rPr lang="en-US" dirty="0" smtClean="0"/>
              <a:t>4</a:t>
            </a:r>
            <a:endParaRPr lang="en-US" dirty="0"/>
          </a:p>
        </p:txBody>
      </p:sp>
      <p:sp>
        <p:nvSpPr>
          <p:cNvPr id="46" name="TextBox 45"/>
          <p:cNvSpPr txBox="1"/>
          <p:nvPr/>
        </p:nvSpPr>
        <p:spPr>
          <a:xfrm>
            <a:off x="4107856" y="4323738"/>
            <a:ext cx="376906" cy="369332"/>
          </a:xfrm>
          <a:prstGeom prst="rect">
            <a:avLst/>
          </a:prstGeom>
          <a:noFill/>
        </p:spPr>
        <p:txBody>
          <a:bodyPr wrap="square" rtlCol="0">
            <a:spAutoFit/>
          </a:bodyPr>
          <a:lstStyle/>
          <a:p>
            <a:r>
              <a:rPr lang="en-US" dirty="0" smtClean="0"/>
              <a:t>5</a:t>
            </a:r>
            <a:endParaRPr lang="en-US" dirty="0"/>
          </a:p>
        </p:txBody>
      </p:sp>
      <p:sp>
        <p:nvSpPr>
          <p:cNvPr id="47" name="TextBox 46"/>
          <p:cNvSpPr txBox="1"/>
          <p:nvPr/>
        </p:nvSpPr>
        <p:spPr>
          <a:xfrm>
            <a:off x="5167638" y="4323738"/>
            <a:ext cx="376906" cy="369332"/>
          </a:xfrm>
          <a:prstGeom prst="rect">
            <a:avLst/>
          </a:prstGeom>
          <a:noFill/>
        </p:spPr>
        <p:txBody>
          <a:bodyPr wrap="square" rtlCol="0">
            <a:spAutoFit/>
          </a:bodyPr>
          <a:lstStyle/>
          <a:p>
            <a:r>
              <a:rPr lang="en-US" dirty="0" smtClean="0"/>
              <a:t>6</a:t>
            </a:r>
            <a:endParaRPr lang="en-US" dirty="0"/>
          </a:p>
        </p:txBody>
      </p:sp>
      <p:sp>
        <p:nvSpPr>
          <p:cNvPr id="48" name="TextBox 47"/>
          <p:cNvSpPr txBox="1"/>
          <p:nvPr/>
        </p:nvSpPr>
        <p:spPr>
          <a:xfrm>
            <a:off x="5977158" y="4323738"/>
            <a:ext cx="376906" cy="369332"/>
          </a:xfrm>
          <a:prstGeom prst="rect">
            <a:avLst/>
          </a:prstGeom>
          <a:noFill/>
        </p:spPr>
        <p:txBody>
          <a:bodyPr wrap="square" rtlCol="0">
            <a:spAutoFit/>
          </a:bodyPr>
          <a:lstStyle/>
          <a:p>
            <a:r>
              <a:rPr lang="en-US" dirty="0" smtClean="0"/>
              <a:t>7</a:t>
            </a:r>
            <a:endParaRPr lang="en-US" dirty="0"/>
          </a:p>
        </p:txBody>
      </p:sp>
      <p:sp>
        <p:nvSpPr>
          <p:cNvPr id="49" name="TextBox 48"/>
          <p:cNvSpPr txBox="1"/>
          <p:nvPr/>
        </p:nvSpPr>
        <p:spPr>
          <a:xfrm>
            <a:off x="6918357" y="4323738"/>
            <a:ext cx="376906" cy="369332"/>
          </a:xfrm>
          <a:prstGeom prst="rect">
            <a:avLst/>
          </a:prstGeom>
          <a:noFill/>
        </p:spPr>
        <p:txBody>
          <a:bodyPr wrap="square" rtlCol="0">
            <a:spAutoFit/>
          </a:bodyPr>
          <a:lstStyle/>
          <a:p>
            <a:r>
              <a:rPr lang="en-US" dirty="0"/>
              <a:t>8</a:t>
            </a:r>
          </a:p>
        </p:txBody>
      </p:sp>
      <p:sp>
        <p:nvSpPr>
          <p:cNvPr id="50" name="TextBox 49"/>
          <p:cNvSpPr txBox="1"/>
          <p:nvPr/>
        </p:nvSpPr>
        <p:spPr>
          <a:xfrm>
            <a:off x="7761357" y="4323738"/>
            <a:ext cx="376906" cy="369332"/>
          </a:xfrm>
          <a:prstGeom prst="rect">
            <a:avLst/>
          </a:prstGeom>
          <a:noFill/>
        </p:spPr>
        <p:txBody>
          <a:bodyPr wrap="square" rtlCol="0">
            <a:spAutoFit/>
          </a:bodyPr>
          <a:lstStyle/>
          <a:p>
            <a:r>
              <a:rPr lang="en-US" dirty="0"/>
              <a:t>9</a:t>
            </a:r>
          </a:p>
        </p:txBody>
      </p:sp>
      <p:sp>
        <p:nvSpPr>
          <p:cNvPr id="51" name="TextBox 50"/>
          <p:cNvSpPr txBox="1"/>
          <p:nvPr/>
        </p:nvSpPr>
        <p:spPr>
          <a:xfrm>
            <a:off x="8660990" y="4337725"/>
            <a:ext cx="490801" cy="369332"/>
          </a:xfrm>
          <a:prstGeom prst="rect">
            <a:avLst/>
          </a:prstGeom>
          <a:noFill/>
        </p:spPr>
        <p:txBody>
          <a:bodyPr wrap="square" rtlCol="0">
            <a:spAutoFit/>
          </a:bodyPr>
          <a:lstStyle/>
          <a:p>
            <a:r>
              <a:rPr lang="en-US" dirty="0" smtClean="0"/>
              <a:t>10</a:t>
            </a:r>
            <a:endParaRPr lang="en-US" dirty="0"/>
          </a:p>
        </p:txBody>
      </p:sp>
      <p:sp>
        <p:nvSpPr>
          <p:cNvPr id="52" name="TextBox 51"/>
          <p:cNvSpPr txBox="1"/>
          <p:nvPr/>
        </p:nvSpPr>
        <p:spPr>
          <a:xfrm>
            <a:off x="9482388" y="4356650"/>
            <a:ext cx="490800" cy="369332"/>
          </a:xfrm>
          <a:prstGeom prst="rect">
            <a:avLst/>
          </a:prstGeom>
          <a:noFill/>
        </p:spPr>
        <p:txBody>
          <a:bodyPr wrap="square" rtlCol="0">
            <a:spAutoFit/>
          </a:bodyPr>
          <a:lstStyle/>
          <a:p>
            <a:r>
              <a:rPr lang="en-US" dirty="0" smtClean="0"/>
              <a:t>11</a:t>
            </a:r>
            <a:endParaRPr lang="en-US" dirty="0"/>
          </a:p>
        </p:txBody>
      </p:sp>
      <p:sp>
        <p:nvSpPr>
          <p:cNvPr id="53" name="TextBox 52"/>
          <p:cNvSpPr txBox="1"/>
          <p:nvPr/>
        </p:nvSpPr>
        <p:spPr>
          <a:xfrm>
            <a:off x="10361563" y="4323738"/>
            <a:ext cx="528122" cy="369332"/>
          </a:xfrm>
          <a:prstGeom prst="rect">
            <a:avLst/>
          </a:prstGeom>
          <a:noFill/>
        </p:spPr>
        <p:txBody>
          <a:bodyPr wrap="square" rtlCol="0">
            <a:spAutoFit/>
          </a:bodyPr>
          <a:lstStyle/>
          <a:p>
            <a:r>
              <a:rPr lang="en-US" dirty="0" smtClean="0"/>
              <a:t>12</a:t>
            </a:r>
            <a:endParaRPr lang="en-US" dirty="0"/>
          </a:p>
        </p:txBody>
      </p:sp>
      <p:sp>
        <p:nvSpPr>
          <p:cNvPr id="54" name="TextBox 53"/>
          <p:cNvSpPr txBox="1"/>
          <p:nvPr/>
        </p:nvSpPr>
        <p:spPr>
          <a:xfrm>
            <a:off x="11264063" y="4356650"/>
            <a:ext cx="518073" cy="369332"/>
          </a:xfrm>
          <a:prstGeom prst="rect">
            <a:avLst/>
          </a:prstGeom>
          <a:noFill/>
        </p:spPr>
        <p:txBody>
          <a:bodyPr wrap="square" rtlCol="0">
            <a:spAutoFit/>
          </a:bodyPr>
          <a:lstStyle/>
          <a:p>
            <a:r>
              <a:rPr lang="en-US" dirty="0" smtClean="0"/>
              <a:t>13</a:t>
            </a:r>
            <a:endParaRPr lang="en-US" dirty="0"/>
          </a:p>
        </p:txBody>
      </p:sp>
      <p:sp>
        <p:nvSpPr>
          <p:cNvPr id="55" name="Rectangle 54">
            <a:extLst>
              <a:ext uri="{FF2B5EF4-FFF2-40B4-BE49-F238E27FC236}">
                <a16:creationId xmlns:a16="http://schemas.microsoft.com/office/drawing/2014/main" xmlns="" id="{D456EBDA-49A4-A843-A786-6989C63A54AA}"/>
              </a:ext>
            </a:extLst>
          </p:cNvPr>
          <p:cNvSpPr/>
          <p:nvPr/>
        </p:nvSpPr>
        <p:spPr>
          <a:xfrm>
            <a:off x="6532108" y="3506728"/>
            <a:ext cx="5430592" cy="830997"/>
          </a:xfrm>
          <a:prstGeom prst="rect">
            <a:avLst/>
          </a:prstGeom>
          <a:solidFill>
            <a:schemeClr val="bg1">
              <a:lumMod val="95000"/>
            </a:schemeClr>
          </a:solidFill>
          <a:ln>
            <a:noFill/>
          </a:ln>
        </p:spPr>
        <p:txBody>
          <a:bodyPr wrap="square">
            <a:spAutoFit/>
          </a:bodyPr>
          <a:lstStyle/>
          <a:p>
            <a:r>
              <a:rPr lang="en-US" sz="1600" dirty="0" smtClean="0">
                <a:solidFill>
                  <a:srgbClr val="000000"/>
                </a:solidFill>
                <a:latin typeface="Consolas"/>
              </a:rPr>
              <a:t>1 2 3 4 5 6 7 8</a:t>
            </a:r>
          </a:p>
          <a:p>
            <a:r>
              <a:rPr lang="en-US" sz="1600" dirty="0" smtClean="0">
                <a:solidFill>
                  <a:srgbClr val="000000"/>
                </a:solidFill>
                <a:latin typeface="Consolas"/>
              </a:rPr>
              <a:t>8 2 9 10 5</a:t>
            </a:r>
          </a:p>
          <a:p>
            <a:r>
              <a:rPr lang="en-US" sz="1600" dirty="0" smtClean="0">
                <a:solidFill>
                  <a:srgbClr val="000000"/>
                </a:solidFill>
                <a:latin typeface="Consolas"/>
              </a:rPr>
              <a:t>6 2 11 7 8 12 13</a:t>
            </a:r>
          </a:p>
        </p:txBody>
      </p:sp>
      <p:sp>
        <p:nvSpPr>
          <p:cNvPr id="56" name="Rectangle: Top Corners Rounded 6">
            <a:extLst>
              <a:ext uri="{FF2B5EF4-FFF2-40B4-BE49-F238E27FC236}">
                <a16:creationId xmlns:a16="http://schemas.microsoft.com/office/drawing/2014/main" xmlns="" id="{0336C271-A2A3-9445-9946-5006F0A250F4}"/>
              </a:ext>
            </a:extLst>
          </p:cNvPr>
          <p:cNvSpPr/>
          <p:nvPr/>
        </p:nvSpPr>
        <p:spPr>
          <a:xfrm>
            <a:off x="6532106" y="3177544"/>
            <a:ext cx="23452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Numeric Representation</a:t>
            </a:r>
            <a:endParaRPr lang="en-US" sz="1600" dirty="0">
              <a:solidFill>
                <a:schemeClr val="bg1"/>
              </a:solidFill>
            </a:endParaRPr>
          </a:p>
        </p:txBody>
      </p:sp>
    </p:spTree>
    <p:extLst>
      <p:ext uri="{BB962C8B-B14F-4D97-AF65-F5344CB8AC3E}">
        <p14:creationId xmlns:p14="http://schemas.microsoft.com/office/powerpoint/2010/main" val="25818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2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25"/>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2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27"/>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5"/>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9"/>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28"/>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29"/>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6" presetClass="emph" presetSubtype="0" autoRev="1" fill="hold" grpId="1" nodeType="clickEffect">
                                  <p:stCondLst>
                                    <p:cond delay="0"/>
                                  </p:stCondLst>
                                  <p:childTnLst>
                                    <p:animScale>
                                      <p:cBhvr>
                                        <p:cTn id="152" dur="2000" fill="hold"/>
                                        <p:tgtEl>
                                          <p:spTgt spid="15"/>
                                        </p:tgtEl>
                                      </p:cBhvr>
                                      <p:by x="150000" y="150000"/>
                                    </p:animScale>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29"/>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30"/>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6" presetClass="emph" presetSubtype="0" autoRev="1" fill="hold" grpId="1" nodeType="clickEffect">
                                  <p:stCondLst>
                                    <p:cond delay="0"/>
                                  </p:stCondLst>
                                  <p:childTnLst>
                                    <p:animScale>
                                      <p:cBhvr>
                                        <p:cTn id="164" dur="2000" fill="hold"/>
                                        <p:tgtEl>
                                          <p:spTgt spid="9"/>
                                        </p:tgtEl>
                                      </p:cBhvr>
                                      <p:by x="150000" y="150000"/>
                                    </p:animScale>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3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33"/>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50"/>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6"/>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1" nodeType="clickEffect">
                                  <p:stCondLst>
                                    <p:cond delay="0"/>
                                  </p:stCondLst>
                                  <p:childTnLst>
                                    <p:set>
                                      <p:cBhvr>
                                        <p:cTn id="182" dur="1" fill="hold">
                                          <p:stCondLst>
                                            <p:cond delay="0"/>
                                          </p:stCondLst>
                                        </p:cTn>
                                        <p:tgtEl>
                                          <p:spTgt spid="33"/>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34"/>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17"/>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51"/>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xit" presetSubtype="0" fill="hold" grpId="1" nodeType="clickEffect">
                                  <p:stCondLst>
                                    <p:cond delay="0"/>
                                  </p:stCondLst>
                                  <p:childTnLst>
                                    <p:set>
                                      <p:cBhvr>
                                        <p:cTn id="196" dur="1" fill="hold">
                                          <p:stCondLst>
                                            <p:cond delay="0"/>
                                          </p:stCondLst>
                                        </p:cTn>
                                        <p:tgtEl>
                                          <p:spTgt spid="34"/>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35"/>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6" presetClass="emph" presetSubtype="0" autoRev="1" fill="hold" grpId="1" nodeType="clickEffect">
                                  <p:stCondLst>
                                    <p:cond delay="0"/>
                                  </p:stCondLst>
                                  <p:childTnLst>
                                    <p:animScale>
                                      <p:cBhvr>
                                        <p:cTn id="204" dur="2000" fill="hold"/>
                                        <p:tgtEl>
                                          <p:spTgt spid="12"/>
                                        </p:tgtEl>
                                      </p:cBhvr>
                                      <p:by x="150000" y="150000"/>
                                    </p:animScale>
                                  </p:childTnLst>
                                </p:cTn>
                              </p:par>
                            </p:childTnLst>
                          </p:cTn>
                        </p:par>
                      </p:childTnLst>
                    </p:cTn>
                  </p:par>
                  <p:par>
                    <p:cTn id="205" fill="hold">
                      <p:stCondLst>
                        <p:cond delay="indefinite"/>
                      </p:stCondLst>
                      <p:childTnLst>
                        <p:par>
                          <p:cTn id="206" fill="hold">
                            <p:stCondLst>
                              <p:cond delay="0"/>
                            </p:stCondLst>
                            <p:childTnLst>
                              <p:par>
                                <p:cTn id="207" presetID="1" presetClass="exit" presetSubtype="0" fill="hold" grpId="1" nodeType="clickEffect">
                                  <p:stCondLst>
                                    <p:cond delay="0"/>
                                  </p:stCondLst>
                                  <p:childTnLst>
                                    <p:set>
                                      <p:cBhvr>
                                        <p:cTn id="208" dur="1" fill="hold">
                                          <p:stCondLst>
                                            <p:cond delay="0"/>
                                          </p:stCondLst>
                                        </p:cTn>
                                        <p:tgtEl>
                                          <p:spTgt spid="35"/>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36"/>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6" presetClass="emph" presetSubtype="0" autoRev="1" fill="hold" grpId="1" nodeType="clickEffect">
                                  <p:stCondLst>
                                    <p:cond delay="0"/>
                                  </p:stCondLst>
                                  <p:childTnLst>
                                    <p:animScale>
                                      <p:cBhvr>
                                        <p:cTn id="216" dur="2000" fill="hold"/>
                                        <p:tgtEl>
                                          <p:spTgt spid="13"/>
                                        </p:tgtEl>
                                      </p:cBhvr>
                                      <p:by x="150000" y="150000"/>
                                    </p:animScale>
                                  </p:childTnLst>
                                </p:cTn>
                              </p:par>
                            </p:childTnLst>
                          </p:cTn>
                        </p:par>
                      </p:childTnLst>
                    </p:cTn>
                  </p:par>
                  <p:par>
                    <p:cTn id="217" fill="hold">
                      <p:stCondLst>
                        <p:cond delay="indefinite"/>
                      </p:stCondLst>
                      <p:childTnLst>
                        <p:par>
                          <p:cTn id="218" fill="hold">
                            <p:stCondLst>
                              <p:cond delay="0"/>
                            </p:stCondLst>
                            <p:childTnLst>
                              <p:par>
                                <p:cTn id="219" presetID="1" presetClass="exit" presetSubtype="0" fill="hold" grpId="1" nodeType="clickEffect">
                                  <p:stCondLst>
                                    <p:cond delay="0"/>
                                  </p:stCondLst>
                                  <p:childTnLst>
                                    <p:set>
                                      <p:cBhvr>
                                        <p:cTn id="220" dur="1" fill="hold">
                                          <p:stCondLst>
                                            <p:cond delay="0"/>
                                          </p:stCondLst>
                                        </p:cTn>
                                        <p:tgtEl>
                                          <p:spTgt spid="36"/>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1" presetClass="entr" presetSubtype="0" fill="hold" grpId="0" nodeType="clickEffect">
                                  <p:stCondLst>
                                    <p:cond delay="0"/>
                                  </p:stCondLst>
                                  <p:childTnLst>
                                    <p:set>
                                      <p:cBhvr>
                                        <p:cTn id="224" dur="1" fill="hold">
                                          <p:stCondLst>
                                            <p:cond delay="0"/>
                                          </p:stCondLst>
                                        </p:cTn>
                                        <p:tgtEl>
                                          <p:spTgt spid="37"/>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6" presetClass="emph" presetSubtype="0" autoRev="1" fill="hold" grpId="2" nodeType="clickEffect">
                                  <p:stCondLst>
                                    <p:cond delay="0"/>
                                  </p:stCondLst>
                                  <p:childTnLst>
                                    <p:animScale>
                                      <p:cBhvr>
                                        <p:cTn id="228" dur="2000" fill="hold"/>
                                        <p:tgtEl>
                                          <p:spTgt spid="9"/>
                                        </p:tgtEl>
                                      </p:cBhvr>
                                      <p:by x="150000" y="150000"/>
                                    </p:animScale>
                                  </p:childTnLst>
                                </p:cTn>
                              </p:par>
                            </p:childTnLst>
                          </p:cTn>
                        </p:par>
                      </p:childTnLst>
                    </p:cTn>
                  </p:par>
                  <p:par>
                    <p:cTn id="229" fill="hold">
                      <p:stCondLst>
                        <p:cond delay="indefinite"/>
                      </p:stCondLst>
                      <p:childTnLst>
                        <p:par>
                          <p:cTn id="230" fill="hold">
                            <p:stCondLst>
                              <p:cond delay="0"/>
                            </p:stCondLst>
                            <p:childTnLst>
                              <p:par>
                                <p:cTn id="231" presetID="1" presetClass="exit" presetSubtype="0" fill="hold" grpId="1" nodeType="clickEffect">
                                  <p:stCondLst>
                                    <p:cond delay="0"/>
                                  </p:stCondLst>
                                  <p:childTnLst>
                                    <p:set>
                                      <p:cBhvr>
                                        <p:cTn id="232" dur="1" fill="hold">
                                          <p:stCondLst>
                                            <p:cond delay="0"/>
                                          </p:stCondLst>
                                        </p:cTn>
                                        <p:tgtEl>
                                          <p:spTgt spid="37"/>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0"/>
                                          </p:stCondLst>
                                        </p:cTn>
                                        <p:tgtEl>
                                          <p:spTgt spid="38"/>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18"/>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52"/>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38"/>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39"/>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6" presetClass="emph" presetSubtype="0" autoRev="1" fill="hold" grpId="1" nodeType="clickEffect">
                                  <p:stCondLst>
                                    <p:cond delay="0"/>
                                  </p:stCondLst>
                                  <p:childTnLst>
                                    <p:animScale>
                                      <p:cBhvr>
                                        <p:cTn id="254" dur="2000" fill="hold"/>
                                        <p:tgtEl>
                                          <p:spTgt spid="14"/>
                                        </p:tgtEl>
                                      </p:cBhvr>
                                      <p:by x="150000" y="150000"/>
                                    </p:animScale>
                                  </p:childTnLst>
                                </p:cTn>
                              </p:par>
                            </p:childTnLst>
                          </p:cTn>
                        </p:par>
                      </p:childTnLst>
                    </p:cTn>
                  </p:par>
                  <p:par>
                    <p:cTn id="255" fill="hold">
                      <p:stCondLst>
                        <p:cond delay="indefinite"/>
                      </p:stCondLst>
                      <p:childTnLst>
                        <p:par>
                          <p:cTn id="256" fill="hold">
                            <p:stCondLst>
                              <p:cond delay="0"/>
                            </p:stCondLst>
                            <p:childTnLst>
                              <p:par>
                                <p:cTn id="257" presetID="1" presetClass="exit" presetSubtype="0" fill="hold" grpId="1" nodeType="clickEffect">
                                  <p:stCondLst>
                                    <p:cond delay="0"/>
                                  </p:stCondLst>
                                  <p:childTnLst>
                                    <p:set>
                                      <p:cBhvr>
                                        <p:cTn id="258" dur="1" fill="hold">
                                          <p:stCondLst>
                                            <p:cond delay="0"/>
                                          </p:stCondLst>
                                        </p:cTn>
                                        <p:tgtEl>
                                          <p:spTgt spid="39"/>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40"/>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6" presetClass="emph" presetSubtype="0" autoRev="1" fill="hold" grpId="2" nodeType="clickEffect">
                                  <p:stCondLst>
                                    <p:cond delay="0"/>
                                  </p:stCondLst>
                                  <p:childTnLst>
                                    <p:animScale>
                                      <p:cBhvr>
                                        <p:cTn id="266" dur="2000" fill="hold"/>
                                        <p:tgtEl>
                                          <p:spTgt spid="15"/>
                                        </p:tgtEl>
                                      </p:cBhvr>
                                      <p:by x="150000" y="150000"/>
                                    </p:animScale>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grpId="1" nodeType="clickEffect">
                                  <p:stCondLst>
                                    <p:cond delay="0"/>
                                  </p:stCondLst>
                                  <p:childTnLst>
                                    <p:set>
                                      <p:cBhvr>
                                        <p:cTn id="270" dur="1" fill="hold">
                                          <p:stCondLst>
                                            <p:cond delay="0"/>
                                          </p:stCondLst>
                                        </p:cTn>
                                        <p:tgtEl>
                                          <p:spTgt spid="40"/>
                                        </p:tgtEl>
                                        <p:attrNameLst>
                                          <p:attrName>style.visibility</p:attrName>
                                        </p:attrNameLst>
                                      </p:cBhvr>
                                      <p:to>
                                        <p:strVal val="hidden"/>
                                      </p:to>
                                    </p:set>
                                  </p:child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0" nodeType="clickEffect">
                                  <p:stCondLst>
                                    <p:cond delay="0"/>
                                  </p:stCondLst>
                                  <p:childTnLst>
                                    <p:set>
                                      <p:cBhvr>
                                        <p:cTn id="274" dur="1" fill="hold">
                                          <p:stCondLst>
                                            <p:cond delay="0"/>
                                          </p:stCondLst>
                                        </p:cTn>
                                        <p:tgtEl>
                                          <p:spTgt spid="41"/>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9"/>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53"/>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1" nodeType="clickEffect">
                                  <p:stCondLst>
                                    <p:cond delay="0"/>
                                  </p:stCondLst>
                                  <p:childTnLst>
                                    <p:set>
                                      <p:cBhvr>
                                        <p:cTn id="284" dur="1" fill="hold">
                                          <p:stCondLst>
                                            <p:cond delay="0"/>
                                          </p:stCondLst>
                                        </p:cTn>
                                        <p:tgtEl>
                                          <p:spTgt spid="41"/>
                                        </p:tgtEl>
                                        <p:attrNameLst>
                                          <p:attrName>style.visibility</p:attrName>
                                        </p:attrNameLst>
                                      </p:cBhvr>
                                      <p:to>
                                        <p:strVal val="hidden"/>
                                      </p:to>
                                    </p:set>
                                  </p:childTnLst>
                                </p:cTn>
                              </p:par>
                            </p:childTnLst>
                          </p:cTn>
                        </p:par>
                      </p:childTnLst>
                    </p:cTn>
                  </p:par>
                  <p:par>
                    <p:cTn id="285" fill="hold">
                      <p:stCondLst>
                        <p:cond delay="indefinite"/>
                      </p:stCondLst>
                      <p:childTnLst>
                        <p:par>
                          <p:cTn id="286" fill="hold">
                            <p:stCondLst>
                              <p:cond delay="0"/>
                            </p:stCondLst>
                            <p:childTnLst>
                              <p:par>
                                <p:cTn id="287" presetID="1" presetClass="entr" presetSubtype="0" fill="hold" grpId="0" nodeType="clickEffect">
                                  <p:stCondLst>
                                    <p:cond delay="0"/>
                                  </p:stCondLst>
                                  <p:childTnLst>
                                    <p:set>
                                      <p:cBhvr>
                                        <p:cTn id="288" dur="1" fill="hold">
                                          <p:stCondLst>
                                            <p:cond delay="0"/>
                                          </p:stCondLst>
                                        </p:cTn>
                                        <p:tgtEl>
                                          <p:spTgt spid="42"/>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childTnLst>
                                    <p:set>
                                      <p:cBhvr>
                                        <p:cTn id="292" dur="1" fill="hold">
                                          <p:stCondLst>
                                            <p:cond delay="0"/>
                                          </p:stCondLst>
                                        </p:cTn>
                                        <p:tgtEl>
                                          <p:spTgt spid="20"/>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54"/>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presetID="1" presetClass="exit" presetSubtype="0" fill="hold" grpId="1" nodeType="clickEffect">
                                  <p:stCondLst>
                                    <p:cond delay="0"/>
                                  </p:stCondLst>
                                  <p:childTnLst>
                                    <p:set>
                                      <p:cBhvr>
                                        <p:cTn id="298" dur="1" fill="hold">
                                          <p:stCondLst>
                                            <p:cond delay="0"/>
                                          </p:stCondLst>
                                        </p:cTn>
                                        <p:tgtEl>
                                          <p:spTgt spid="42"/>
                                        </p:tgtEl>
                                        <p:attrNameLst>
                                          <p:attrName>style.visibility</p:attrName>
                                        </p:attrNameLst>
                                      </p:cBhvr>
                                      <p:to>
                                        <p:strVal val="hidden"/>
                                      </p:to>
                                    </p:set>
                                  </p:childTnLst>
                                </p:cTn>
                              </p:par>
                            </p:childTnLst>
                          </p:cTn>
                        </p:par>
                      </p:childTnLst>
                    </p:cTn>
                  </p:par>
                  <p:par>
                    <p:cTn id="299" fill="hold">
                      <p:stCondLst>
                        <p:cond delay="indefinite"/>
                      </p:stCondLst>
                      <p:childTnLst>
                        <p:par>
                          <p:cTn id="300" fill="hold">
                            <p:stCondLst>
                              <p:cond delay="0"/>
                            </p:stCondLst>
                            <p:childTnLst>
                              <p:par>
                                <p:cTn id="301" presetID="1" presetClass="entr" presetSubtype="0" fill="hold" grpId="0" nodeType="clickEffect">
                                  <p:stCondLst>
                                    <p:cond delay="0"/>
                                  </p:stCondLst>
                                  <p:childTnLst>
                                    <p:set>
                                      <p:cBhvr>
                                        <p:cTn id="302" dur="1" fill="hold">
                                          <p:stCondLst>
                                            <p:cond delay="0"/>
                                          </p:stCondLst>
                                        </p:cTn>
                                        <p:tgtEl>
                                          <p:spTgt spid="8"/>
                                        </p:tgtEl>
                                        <p:attrNameLst>
                                          <p:attrName>style.visibility</p:attrName>
                                        </p:attrNameLst>
                                      </p:cBhvr>
                                      <p:to>
                                        <p:strVal val="visible"/>
                                      </p:to>
                                    </p:set>
                                  </p:childTnLst>
                                </p:cTn>
                              </p:par>
                              <p:par>
                                <p:cTn id="303" presetID="1" presetClass="entr" presetSubtype="0" fill="hold" grpId="0" nodeType="withEffect">
                                  <p:stCondLst>
                                    <p:cond delay="0"/>
                                  </p:stCondLst>
                                  <p:childTnLst>
                                    <p:set>
                                      <p:cBhvr>
                                        <p:cTn id="304" dur="1" fill="hold">
                                          <p:stCondLst>
                                            <p:cond delay="0"/>
                                          </p:stCondLst>
                                        </p:cTn>
                                        <p:tgtEl>
                                          <p:spTgt spid="6"/>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nodeType="clickEffect">
                                  <p:stCondLst>
                                    <p:cond delay="0"/>
                                  </p:stCondLst>
                                  <p:childTnLst>
                                    <p:set>
                                      <p:cBhvr>
                                        <p:cTn id="30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ntr" presetSubtype="0" fill="hold" nodeType="clickEffect">
                                  <p:stCondLst>
                                    <p:cond delay="0"/>
                                  </p:stCondLst>
                                  <p:childTnLst>
                                    <p:set>
                                      <p:cBhvr>
                                        <p:cTn id="3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3" fill="hold">
                      <p:stCondLst>
                        <p:cond delay="indefinite"/>
                      </p:stCondLst>
                      <p:childTnLst>
                        <p:par>
                          <p:cTn id="314" fill="hold">
                            <p:stCondLst>
                              <p:cond delay="0"/>
                            </p:stCondLst>
                            <p:childTnLst>
                              <p:par>
                                <p:cTn id="315" presetID="1" presetClass="entr" presetSubtype="0" fill="hold" nodeType="clickEffect">
                                  <p:stCondLst>
                                    <p:cond delay="0"/>
                                  </p:stCondLst>
                                  <p:childTnLst>
                                    <p:set>
                                      <p:cBhvr>
                                        <p:cTn id="3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presetID="1" presetClass="entr" presetSubtype="0" fill="hold" grpId="0" nodeType="clickEffect">
                                  <p:stCondLst>
                                    <p:cond delay="0"/>
                                  </p:stCondLst>
                                  <p:childTnLst>
                                    <p:set>
                                      <p:cBhvr>
                                        <p:cTn id="320" dur="1" fill="hold">
                                          <p:stCondLst>
                                            <p:cond delay="0"/>
                                          </p:stCondLst>
                                        </p:cTn>
                                        <p:tgtEl>
                                          <p:spTgt spid="56"/>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55">
                                            <p:bg/>
                                          </p:spTgt>
                                        </p:tgtEl>
                                        <p:attrNameLst>
                                          <p:attrName>style.visibility</p:attrName>
                                        </p:attrNameLst>
                                      </p:cBhvr>
                                      <p:to>
                                        <p:strVal val="visible"/>
                                      </p:to>
                                    </p:set>
                                  </p:childTnLst>
                                </p:cTn>
                              </p:par>
                            </p:childTnLst>
                          </p:cTn>
                        </p:par>
                      </p:childTnLst>
                    </p:cTn>
                  </p:par>
                  <p:par>
                    <p:cTn id="323" fill="hold">
                      <p:stCondLst>
                        <p:cond delay="indefinite"/>
                      </p:stCondLst>
                      <p:childTnLst>
                        <p:par>
                          <p:cTn id="324" fill="hold">
                            <p:stCondLst>
                              <p:cond delay="0"/>
                            </p:stCondLst>
                            <p:childTnLst>
                              <p:par>
                                <p:cTn id="325" presetID="1" presetClass="entr" presetSubtype="0" fill="hold" grpId="0" nodeType="clickEffect">
                                  <p:stCondLst>
                                    <p:cond delay="0"/>
                                  </p:stCondLst>
                                  <p:childTnLst>
                                    <p:set>
                                      <p:cBhvr>
                                        <p:cTn id="326" dur="1" fill="hold">
                                          <p:stCondLst>
                                            <p:cond delay="0"/>
                                          </p:stCondLst>
                                        </p:cTn>
                                        <p:tgtEl>
                                          <p:spTgt spid="55">
                                            <p:txEl>
                                              <p:pRg st="0" end="0"/>
                                            </p:txEl>
                                          </p:spTgt>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0" nodeType="clickEffect">
                                  <p:stCondLst>
                                    <p:cond delay="0"/>
                                  </p:stCondLst>
                                  <p:childTnLst>
                                    <p:set>
                                      <p:cBhvr>
                                        <p:cTn id="330"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presetID="1" presetClass="entr" presetSubtype="0" fill="hold" grpId="0" nodeType="clickEffect">
                                  <p:stCondLst>
                                    <p:cond delay="0"/>
                                  </p:stCondLst>
                                  <p:childTnLst>
                                    <p:set>
                                      <p:cBhvr>
                                        <p:cTn id="334" dur="1" fill="hold">
                                          <p:stCondLst>
                                            <p:cond delay="0"/>
                                          </p:stCondLst>
                                        </p:cTn>
                                        <p:tgtEl>
                                          <p:spTgt spid="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P spid="5" grpId="0" animBg="1"/>
      <p:bldP spid="6" grpId="0" animBg="1"/>
      <p:bldP spid="7" grpId="0" animBg="1"/>
      <p:bldP spid="8" grpId="0" animBg="1"/>
      <p:bldP spid="9" grpId="0" animBg="1"/>
      <p:bldP spid="9" grpId="1" animBg="1"/>
      <p:bldP spid="9" grpId="2" animBg="1"/>
      <p:bldP spid="10" grpId="0" animBg="1"/>
      <p:bldP spid="11" grpId="0" animBg="1"/>
      <p:bldP spid="12" grpId="0" animBg="1"/>
      <p:bldP spid="12" grpId="1" animBg="1"/>
      <p:bldP spid="13" grpId="0" animBg="1"/>
      <p:bldP spid="13" grpId="1" animBg="1"/>
      <p:bldP spid="14" grpId="0" animBg="1"/>
      <p:bldP spid="14" grpId="1" animBg="1"/>
      <p:bldP spid="15" grpId="0" animBg="1"/>
      <p:bldP spid="15" grpId="1" animBg="1"/>
      <p:bldP spid="15" grpId="2" animBg="1"/>
      <p:bldP spid="16" grpId="0" animBg="1"/>
      <p:bldP spid="17" grpId="0" animBg="1"/>
      <p:bldP spid="18" grpId="0" animBg="1"/>
      <p:bldP spid="19" grpId="0" animBg="1"/>
      <p:bldP spid="20" grpId="0"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31" grpId="0"/>
      <p:bldP spid="43" grpId="0"/>
      <p:bldP spid="44" grpId="0"/>
      <p:bldP spid="45" grpId="0"/>
      <p:bldP spid="46" grpId="0"/>
      <p:bldP spid="47" grpId="0"/>
      <p:bldP spid="48" grpId="0"/>
      <p:bldP spid="49" grpId="0"/>
      <p:bldP spid="50" grpId="0"/>
      <p:bldP spid="51" grpId="0"/>
      <p:bldP spid="52" grpId="0"/>
      <p:bldP spid="53" grpId="0"/>
      <p:bldP spid="54" grpId="0"/>
      <p:bldP spid="55" grpId="0" build="p" animBg="1"/>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Hashing Trick</a:t>
            </a:r>
            <a:endParaRPr lang="en-US" dirty="0"/>
          </a:p>
        </p:txBody>
      </p:sp>
      <p:sp>
        <p:nvSpPr>
          <p:cNvPr id="4" name="Rectangle 3">
            <a:extLst>
              <a:ext uri="{FF2B5EF4-FFF2-40B4-BE49-F238E27FC236}">
                <a16:creationId xmlns:a16="http://schemas.microsoft.com/office/drawing/2014/main" xmlns="" id="{D456EBDA-49A4-A843-A786-6989C63A54AA}"/>
              </a:ext>
            </a:extLst>
          </p:cNvPr>
          <p:cNvSpPr/>
          <p:nvPr/>
        </p:nvSpPr>
        <p:spPr>
          <a:xfrm>
            <a:off x="715064" y="1228181"/>
            <a:ext cx="5272712" cy="3539430"/>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a = [</a:t>
            </a:r>
            <a:r>
              <a:rPr lang="en-US" sz="1600" dirty="0">
                <a:solidFill>
                  <a:srgbClr val="FF0000"/>
                </a:solidFill>
                <a:latin typeface="Consolas"/>
              </a:rPr>
              <a:t>"</a:t>
            </a:r>
            <a:r>
              <a:rPr lang="en-US" sz="1600" dirty="0" err="1">
                <a:solidFill>
                  <a:srgbClr val="FF0000"/>
                </a:solidFill>
                <a:latin typeface="Consolas"/>
              </a:rPr>
              <a:t>darshan</a:t>
            </a:r>
            <a:r>
              <a:rPr lang="en-US" sz="1600" dirty="0">
                <a:solidFill>
                  <a:srgbClr val="FF0000"/>
                </a:solidFill>
                <a:latin typeface="Consolas"/>
              </a:rPr>
              <a:t> is the best engineering college in </a:t>
            </a:r>
            <a:r>
              <a:rPr lang="en-US" sz="1600" dirty="0" err="1">
                <a:solidFill>
                  <a:srgbClr val="FF0000"/>
                </a:solidFill>
                <a:latin typeface="Consolas"/>
              </a:rPr>
              <a:t>rajkot</a:t>
            </a:r>
            <a:r>
              <a:rPr lang="en-US" sz="1600" dirty="0">
                <a:solidFill>
                  <a:srgbClr val="FF0000"/>
                </a:solidFill>
                <a:latin typeface="Consolas"/>
              </a:rPr>
              <a:t>"</a:t>
            </a:r>
            <a:r>
              <a:rPr lang="en-US" sz="1600" dirty="0">
                <a:latin typeface="Consolas"/>
              </a:rPr>
              <a:t>,</a:t>
            </a:r>
            <a:r>
              <a:rPr lang="en-US" sz="1600" dirty="0">
                <a:solidFill>
                  <a:srgbClr val="FF0000"/>
                </a:solidFill>
                <a:latin typeface="Consolas"/>
              </a:rPr>
              <a:t>"</a:t>
            </a:r>
            <a:r>
              <a:rPr lang="en-US" sz="1600" dirty="0" err="1">
                <a:solidFill>
                  <a:srgbClr val="FF0000"/>
                </a:solidFill>
                <a:latin typeface="Consolas"/>
              </a:rPr>
              <a:t>rajkot</a:t>
            </a:r>
            <a:r>
              <a:rPr lang="en-US" sz="1600" dirty="0">
                <a:solidFill>
                  <a:srgbClr val="FF0000"/>
                </a:solidFill>
                <a:latin typeface="Consolas"/>
              </a:rPr>
              <a:t> is famous for </a:t>
            </a:r>
            <a:r>
              <a:rPr lang="en-US" sz="1600" dirty="0" err="1">
                <a:solidFill>
                  <a:srgbClr val="FF0000"/>
                </a:solidFill>
                <a:latin typeface="Consolas"/>
              </a:rPr>
              <a:t>engineering"</a:t>
            </a:r>
            <a:r>
              <a:rPr lang="en-US" sz="1600" dirty="0" err="1">
                <a:solidFill>
                  <a:srgbClr val="000000"/>
                </a:solidFill>
                <a:latin typeface="Consolas"/>
              </a:rPr>
              <a:t>,</a:t>
            </a:r>
            <a:r>
              <a:rPr lang="en-US" sz="1600" dirty="0" err="1">
                <a:solidFill>
                  <a:srgbClr val="FF0000"/>
                </a:solidFill>
                <a:latin typeface="Consolas"/>
              </a:rPr>
              <a:t>"college</a:t>
            </a:r>
            <a:r>
              <a:rPr lang="en-US" sz="1600" dirty="0">
                <a:solidFill>
                  <a:srgbClr val="FF0000"/>
                </a:solidFill>
                <a:latin typeface="Consolas"/>
              </a:rPr>
              <a:t> is located in </a:t>
            </a:r>
            <a:r>
              <a:rPr lang="en-US" sz="1600" dirty="0" err="1">
                <a:solidFill>
                  <a:srgbClr val="FF0000"/>
                </a:solidFill>
                <a:latin typeface="Consolas"/>
              </a:rPr>
              <a:t>rajkot</a:t>
            </a:r>
            <a:r>
              <a:rPr lang="en-US" sz="1600" dirty="0">
                <a:solidFill>
                  <a:srgbClr val="FF0000"/>
                </a:solidFill>
                <a:latin typeface="Consolas"/>
              </a:rPr>
              <a:t> </a:t>
            </a:r>
            <a:r>
              <a:rPr lang="en-US" sz="1600" dirty="0" err="1">
                <a:solidFill>
                  <a:srgbClr val="FF0000"/>
                </a:solidFill>
                <a:latin typeface="Consolas"/>
              </a:rPr>
              <a:t>morbi</a:t>
            </a:r>
            <a:r>
              <a:rPr lang="en-US" sz="1600" dirty="0">
                <a:solidFill>
                  <a:srgbClr val="FF0000"/>
                </a:solidFill>
                <a:latin typeface="Consolas"/>
              </a:rPr>
              <a:t> road</a:t>
            </a:r>
            <a:r>
              <a:rPr lang="en-US" sz="1600" dirty="0" smtClean="0">
                <a:solidFill>
                  <a:srgbClr val="FF0000"/>
                </a:solidFill>
                <a:latin typeface="Consolas"/>
              </a:rPr>
              <a:t>"</a:t>
            </a:r>
            <a:r>
              <a:rPr lang="en-US" sz="1600" dirty="0" smtClean="0">
                <a:solidFill>
                  <a:srgbClr val="000000"/>
                </a:solidFill>
                <a:latin typeface="Consolas"/>
              </a:rPr>
              <a:t>]</a:t>
            </a:r>
          </a:p>
          <a:p>
            <a:endParaRPr lang="en-US" sz="1600" dirty="0" smtClean="0">
              <a:solidFill>
                <a:srgbClr val="000000"/>
              </a:solidFill>
              <a:latin typeface="Consolas"/>
            </a:endParaRPr>
          </a:p>
          <a:p>
            <a:r>
              <a:rPr lang="en-US" sz="1600" dirty="0" smtClean="0">
                <a:solidFill>
                  <a:schemeClr val="accent3">
                    <a:lumMod val="75000"/>
                  </a:schemeClr>
                </a:solidFill>
                <a:latin typeface="Consolas"/>
              </a:rPr>
              <a:t>from </a:t>
            </a:r>
            <a:r>
              <a:rPr lang="en-US" sz="1600" dirty="0" err="1" smtClean="0">
                <a:solidFill>
                  <a:srgbClr val="000000"/>
                </a:solidFill>
                <a:latin typeface="Consolas"/>
              </a:rPr>
              <a:t>sklearn.feature_extraction.text</a:t>
            </a:r>
            <a:r>
              <a:rPr lang="en-US" sz="1600" dirty="0" smtClean="0">
                <a:solidFill>
                  <a:srgbClr val="000000"/>
                </a:solidFill>
                <a:latin typeface="Consolas"/>
              </a:rPr>
              <a:t> </a:t>
            </a:r>
            <a:r>
              <a:rPr lang="en-US" sz="1600" dirty="0">
                <a:solidFill>
                  <a:schemeClr val="accent3">
                    <a:lumMod val="75000"/>
                  </a:schemeClr>
                </a:solidFill>
                <a:latin typeface="Consolas"/>
              </a:rPr>
              <a:t>import</a:t>
            </a:r>
            <a:r>
              <a:rPr lang="en-US" sz="1600" dirty="0" smtClean="0">
                <a:solidFill>
                  <a:srgbClr val="000000"/>
                </a:solidFill>
                <a:latin typeface="Consolas"/>
              </a:rPr>
              <a:t> *</a:t>
            </a:r>
          </a:p>
          <a:p>
            <a:endParaRPr lang="en-US" sz="1600" dirty="0" smtClean="0">
              <a:solidFill>
                <a:srgbClr val="000000"/>
              </a:solidFill>
              <a:latin typeface="Consolas"/>
            </a:endParaRPr>
          </a:p>
          <a:p>
            <a:r>
              <a:rPr lang="en-US" sz="1600" dirty="0" err="1" smtClean="0">
                <a:solidFill>
                  <a:srgbClr val="000000"/>
                </a:solidFill>
                <a:latin typeface="Consolas"/>
              </a:rPr>
              <a:t>countVector</a:t>
            </a:r>
            <a:r>
              <a:rPr lang="en-US" sz="1600" dirty="0" smtClean="0">
                <a:solidFill>
                  <a:srgbClr val="000000"/>
                </a:solidFill>
                <a:latin typeface="Consolas"/>
              </a:rPr>
              <a:t> = </a:t>
            </a:r>
            <a:r>
              <a:rPr lang="en-US" sz="1600" dirty="0" err="1" smtClean="0">
                <a:solidFill>
                  <a:srgbClr val="000000"/>
                </a:solidFill>
                <a:latin typeface="Consolas"/>
              </a:rPr>
              <a:t>CountVectorizer</a:t>
            </a:r>
            <a:r>
              <a:rPr lang="en-US" sz="1600" dirty="0" smtClean="0">
                <a:solidFill>
                  <a:srgbClr val="000000"/>
                </a:solidFill>
                <a:latin typeface="Consolas"/>
              </a:rPr>
              <a:t>()</a:t>
            </a:r>
          </a:p>
          <a:p>
            <a:endParaRPr lang="en-US" sz="1600" dirty="0" smtClean="0">
              <a:solidFill>
                <a:srgbClr val="000000"/>
              </a:solidFill>
              <a:latin typeface="Consolas"/>
            </a:endParaRPr>
          </a:p>
          <a:p>
            <a:r>
              <a:rPr lang="en-US" sz="1600" dirty="0" err="1" smtClean="0">
                <a:solidFill>
                  <a:srgbClr val="000000"/>
                </a:solidFill>
                <a:latin typeface="Consolas"/>
              </a:rPr>
              <a:t>X_train_counts</a:t>
            </a:r>
            <a:r>
              <a:rPr lang="en-US" sz="1600" dirty="0" smtClean="0">
                <a:solidFill>
                  <a:srgbClr val="000000"/>
                </a:solidFill>
                <a:latin typeface="Consolas"/>
              </a:rPr>
              <a:t> </a:t>
            </a:r>
            <a:r>
              <a:rPr lang="en-US" sz="1600" dirty="0">
                <a:solidFill>
                  <a:srgbClr val="000000"/>
                </a:solidFill>
                <a:latin typeface="Consolas"/>
              </a:rPr>
              <a:t>= </a:t>
            </a:r>
            <a:r>
              <a:rPr lang="en-US" sz="1600" dirty="0" err="1">
                <a:solidFill>
                  <a:srgbClr val="000000"/>
                </a:solidFill>
                <a:latin typeface="Consolas"/>
              </a:rPr>
              <a:t>countVector.fit_transform</a:t>
            </a:r>
            <a:r>
              <a:rPr lang="en-US" sz="1600" dirty="0">
                <a:solidFill>
                  <a:srgbClr val="000000"/>
                </a:solidFill>
                <a:latin typeface="Consolas"/>
              </a:rPr>
              <a:t>(a)</a:t>
            </a:r>
          </a:p>
          <a:p>
            <a:endParaRPr lang="en-US" sz="1600" dirty="0" smtClean="0">
              <a:solidFill>
                <a:srgbClr val="000000"/>
              </a:solidFill>
              <a:latin typeface="Consolas"/>
            </a:endParaRPr>
          </a:p>
          <a:p>
            <a:r>
              <a:rPr lang="en-US" sz="1600" dirty="0">
                <a:solidFill>
                  <a:srgbClr val="000000"/>
                </a:solidFill>
                <a:latin typeface="Consolas"/>
              </a:rPr>
              <a:t>print(</a:t>
            </a:r>
            <a:r>
              <a:rPr lang="en-US" sz="1600" dirty="0" err="1">
                <a:solidFill>
                  <a:srgbClr val="000000"/>
                </a:solidFill>
                <a:latin typeface="Consolas"/>
              </a:rPr>
              <a:t>countVector.vocabulary</a:t>
            </a:r>
            <a:r>
              <a:rPr lang="en-US" sz="1600" dirty="0" smtClean="0">
                <a:solidFill>
                  <a:srgbClr val="000000"/>
                </a:solidFill>
                <a:latin typeface="Consolas"/>
              </a:rPr>
              <a:t>_)</a:t>
            </a:r>
          </a:p>
          <a:p>
            <a:endParaRPr lang="en-US" sz="1600" dirty="0" smtClean="0">
              <a:solidFill>
                <a:srgbClr val="000000"/>
              </a:solidFill>
              <a:latin typeface="Consolas"/>
            </a:endParaRPr>
          </a:p>
          <a:p>
            <a:r>
              <a:rPr lang="en-US" sz="1600" dirty="0">
                <a:solidFill>
                  <a:srgbClr val="000000"/>
                </a:solidFill>
                <a:latin typeface="Consolas"/>
              </a:rPr>
              <a:t>print(</a:t>
            </a:r>
            <a:r>
              <a:rPr lang="en-US" sz="1600" dirty="0" err="1">
                <a:solidFill>
                  <a:srgbClr val="000000"/>
                </a:solidFill>
                <a:latin typeface="Consolas"/>
              </a:rPr>
              <a:t>X_train_counts.toarray</a:t>
            </a:r>
            <a:r>
              <a:rPr lang="en-US" sz="1600" dirty="0" smtClean="0">
                <a:solidFill>
                  <a:srgbClr val="000000"/>
                </a:solidFill>
                <a:latin typeface="Consolas"/>
              </a:rPr>
              <a:t>()</a:t>
            </a:r>
            <a:r>
              <a:rPr lang="en-US" sz="1600" dirty="0">
                <a:solidFill>
                  <a:srgbClr val="000000"/>
                </a:solidFill>
                <a:latin typeface="Consolas"/>
              </a:rPr>
              <a:t>)</a:t>
            </a:r>
          </a:p>
        </p:txBody>
      </p:sp>
      <p:sp>
        <p:nvSpPr>
          <p:cNvPr id="5" name="Rectangle 4">
            <a:extLst>
              <a:ext uri="{FF2B5EF4-FFF2-40B4-BE49-F238E27FC236}">
                <a16:creationId xmlns:a16="http://schemas.microsoft.com/office/drawing/2014/main" xmlns="" id="{35F9F4A0-4592-C04D-B2D0-0BF66A3BFA20}"/>
              </a:ext>
            </a:extLst>
          </p:cNvPr>
          <p:cNvSpPr/>
          <p:nvPr/>
        </p:nvSpPr>
        <p:spPr>
          <a:xfrm>
            <a:off x="215071" y="1228181"/>
            <a:ext cx="499993" cy="3539430"/>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IN" sz="1600" b="1" dirty="0" smtClean="0">
                <a:solidFill>
                  <a:schemeClr val="tx1">
                    <a:lumMod val="75000"/>
                    <a:lumOff val="25000"/>
                  </a:schemeClr>
                </a:solidFill>
                <a:latin typeface="Consolas" panose="020B0609020204030204" pitchFamily="49" charset="0"/>
              </a:rPr>
              <a:t>2</a:t>
            </a:r>
          </a:p>
          <a:p>
            <a:pPr algn="r"/>
            <a:r>
              <a:rPr lang="en-IN" sz="1600" b="1" dirty="0" smtClean="0">
                <a:solidFill>
                  <a:schemeClr val="tx1">
                    <a:lumMod val="75000"/>
                    <a:lumOff val="25000"/>
                  </a:schemeClr>
                </a:solidFill>
                <a:latin typeface="Consolas" panose="020B0609020204030204" pitchFamily="49" charset="0"/>
              </a:rPr>
              <a:t>3</a:t>
            </a:r>
          </a:p>
          <a:p>
            <a:pPr algn="r"/>
            <a:r>
              <a:rPr lang="en-IN" sz="1600" b="1" dirty="0" smtClean="0">
                <a:solidFill>
                  <a:schemeClr val="tx1">
                    <a:lumMod val="75000"/>
                    <a:lumOff val="25000"/>
                  </a:schemeClr>
                </a:solidFill>
                <a:latin typeface="Consolas" panose="020B0609020204030204" pitchFamily="49" charset="0"/>
              </a:rPr>
              <a:t>4</a:t>
            </a:r>
          </a:p>
          <a:p>
            <a:pPr algn="r"/>
            <a:r>
              <a:rPr lang="en-IN" sz="1600" b="1" dirty="0" smtClean="0">
                <a:solidFill>
                  <a:schemeClr val="tx1">
                    <a:lumMod val="75000"/>
                    <a:lumOff val="25000"/>
                  </a:schemeClr>
                </a:solidFill>
                <a:latin typeface="Consolas" panose="020B0609020204030204" pitchFamily="49" charset="0"/>
              </a:rPr>
              <a:t>5</a:t>
            </a:r>
          </a:p>
          <a:p>
            <a:pPr algn="r"/>
            <a:r>
              <a:rPr lang="en-IN" sz="1600" b="1" dirty="0" smtClean="0">
                <a:solidFill>
                  <a:schemeClr val="tx1">
                    <a:lumMod val="75000"/>
                    <a:lumOff val="25000"/>
                  </a:schemeClr>
                </a:solidFill>
                <a:latin typeface="Consolas" panose="020B0609020204030204" pitchFamily="49" charset="0"/>
              </a:rPr>
              <a:t>6</a:t>
            </a:r>
            <a:endParaRPr lang="en-IN" sz="1600" b="1" dirty="0">
              <a:solidFill>
                <a:schemeClr val="tx1">
                  <a:lumMod val="75000"/>
                  <a:lumOff val="25000"/>
                </a:schemeClr>
              </a:solidFill>
              <a:latin typeface="Consolas" panose="020B0609020204030204" pitchFamily="49" charset="0"/>
            </a:endParaRPr>
          </a:p>
          <a:p>
            <a:pPr algn="r"/>
            <a:r>
              <a:rPr lang="en-IN" sz="1600" b="1" dirty="0" smtClean="0">
                <a:solidFill>
                  <a:schemeClr val="tx1">
                    <a:lumMod val="75000"/>
                    <a:lumOff val="25000"/>
                  </a:schemeClr>
                </a:solidFill>
                <a:latin typeface="Consolas" panose="020B0609020204030204" pitchFamily="49" charset="0"/>
              </a:rPr>
              <a:t>7</a:t>
            </a:r>
            <a:endParaRPr lang="en-IN" sz="1600" b="1" dirty="0">
              <a:solidFill>
                <a:schemeClr val="tx1">
                  <a:lumMod val="75000"/>
                  <a:lumOff val="25000"/>
                </a:schemeClr>
              </a:solidFill>
              <a:latin typeface="Consolas" panose="020B0609020204030204" pitchFamily="49" charset="0"/>
            </a:endParaRPr>
          </a:p>
          <a:p>
            <a:pPr algn="r"/>
            <a:r>
              <a:rPr lang="en-IN" sz="1600" b="1" dirty="0" smtClean="0">
                <a:solidFill>
                  <a:schemeClr val="tx1">
                    <a:lumMod val="75000"/>
                    <a:lumOff val="25000"/>
                  </a:schemeClr>
                </a:solidFill>
                <a:latin typeface="Consolas" panose="020B0609020204030204" pitchFamily="49" charset="0"/>
              </a:rPr>
              <a:t>8</a:t>
            </a:r>
          </a:p>
          <a:p>
            <a:pPr algn="r"/>
            <a:r>
              <a:rPr lang="en-IN" sz="1600" b="1" dirty="0" smtClean="0">
                <a:solidFill>
                  <a:schemeClr val="tx1">
                    <a:lumMod val="75000"/>
                    <a:lumOff val="25000"/>
                  </a:schemeClr>
                </a:solidFill>
                <a:latin typeface="Consolas" panose="020B0609020204030204" pitchFamily="49" charset="0"/>
              </a:rPr>
              <a:t>9</a:t>
            </a:r>
          </a:p>
          <a:p>
            <a:pPr algn="r"/>
            <a:r>
              <a:rPr lang="en-IN" sz="1600" b="1" dirty="0" smtClean="0">
                <a:solidFill>
                  <a:schemeClr val="tx1">
                    <a:lumMod val="75000"/>
                    <a:lumOff val="25000"/>
                  </a:schemeClr>
                </a:solidFill>
                <a:latin typeface="Consolas" panose="020B0609020204030204" pitchFamily="49" charset="0"/>
              </a:rPr>
              <a:t>10</a:t>
            </a:r>
          </a:p>
          <a:p>
            <a:pPr algn="r"/>
            <a:r>
              <a:rPr lang="en-IN" sz="1600" b="1" dirty="0" smtClean="0">
                <a:solidFill>
                  <a:schemeClr val="tx1">
                    <a:lumMod val="75000"/>
                    <a:lumOff val="25000"/>
                  </a:schemeClr>
                </a:solidFill>
                <a:latin typeface="Consolas" panose="020B0609020204030204" pitchFamily="49" charset="0"/>
              </a:rPr>
              <a:t>11</a:t>
            </a:r>
          </a:p>
          <a:p>
            <a:pPr algn="r"/>
            <a:r>
              <a:rPr lang="en-IN" sz="1600" b="1" dirty="0" smtClean="0">
                <a:solidFill>
                  <a:schemeClr val="tx1">
                    <a:lumMod val="75000"/>
                    <a:lumOff val="25000"/>
                  </a:schemeClr>
                </a:solidFill>
                <a:latin typeface="Consolas" panose="020B0609020204030204" pitchFamily="49" charset="0"/>
              </a:rPr>
              <a:t>12</a:t>
            </a:r>
          </a:p>
          <a:p>
            <a:pPr algn="r"/>
            <a:r>
              <a:rPr lang="en-IN" sz="1600" b="1" dirty="0" smtClean="0">
                <a:solidFill>
                  <a:schemeClr val="tx1">
                    <a:lumMod val="75000"/>
                    <a:lumOff val="25000"/>
                  </a:schemeClr>
                </a:solidFill>
                <a:latin typeface="Consolas" panose="020B0609020204030204" pitchFamily="49" charset="0"/>
              </a:rPr>
              <a:t>13</a:t>
            </a:r>
          </a:p>
          <a:p>
            <a:pPr algn="r"/>
            <a:r>
              <a:rPr lang="en-IN" sz="1600" b="1" dirty="0" smtClean="0">
                <a:solidFill>
                  <a:schemeClr val="tx1">
                    <a:lumMod val="75000"/>
                    <a:lumOff val="25000"/>
                  </a:schemeClr>
                </a:solidFill>
                <a:latin typeface="Consolas" panose="020B0609020204030204" pitchFamily="49" charset="0"/>
              </a:rPr>
              <a:t>14</a:t>
            </a:r>
          </a:p>
        </p:txBody>
      </p:sp>
      <p:sp>
        <p:nvSpPr>
          <p:cNvPr id="6" name="Rectangle: Top Corners Rounded 6">
            <a:extLst>
              <a:ext uri="{FF2B5EF4-FFF2-40B4-BE49-F238E27FC236}">
                <a16:creationId xmlns:a16="http://schemas.microsoft.com/office/drawing/2014/main" xmlns="" id="{0336C271-A2A3-9445-9946-5006F0A250F4}"/>
              </a:ext>
            </a:extLst>
          </p:cNvPr>
          <p:cNvSpPr/>
          <p:nvPr/>
        </p:nvSpPr>
        <p:spPr>
          <a:xfrm>
            <a:off x="215071" y="898997"/>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hashTrick.py</a:t>
            </a:r>
            <a:endParaRPr lang="en-US" sz="1600" dirty="0">
              <a:solidFill>
                <a:schemeClr val="bg1"/>
              </a:solidFill>
            </a:endParaRPr>
          </a:p>
        </p:txBody>
      </p:sp>
      <p:sp>
        <p:nvSpPr>
          <p:cNvPr id="10" name="Rectangle: Top Corners Rounded 6">
            <a:extLst>
              <a:ext uri="{FF2B5EF4-FFF2-40B4-BE49-F238E27FC236}">
                <a16:creationId xmlns:a16="http://schemas.microsoft.com/office/drawing/2014/main" xmlns="" id="{0336C271-A2A3-9445-9946-5006F0A250F4}"/>
              </a:ext>
            </a:extLst>
          </p:cNvPr>
          <p:cNvSpPr/>
          <p:nvPr/>
        </p:nvSpPr>
        <p:spPr>
          <a:xfrm>
            <a:off x="6317673" y="900219"/>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Output</a:t>
            </a:r>
            <a:endParaRPr lang="en-US" sz="1600" dirty="0">
              <a:solidFill>
                <a:schemeClr val="bg1"/>
              </a:solidFill>
            </a:endParaRPr>
          </a:p>
        </p:txBody>
      </p:sp>
      <p:sp>
        <p:nvSpPr>
          <p:cNvPr id="11" name="Rectangle 10">
            <a:extLst>
              <a:ext uri="{FF2B5EF4-FFF2-40B4-BE49-F238E27FC236}">
                <a16:creationId xmlns:a16="http://schemas.microsoft.com/office/drawing/2014/main" xmlns="" id="{D456EBDA-49A4-A843-A786-6989C63A54AA}"/>
              </a:ext>
            </a:extLst>
          </p:cNvPr>
          <p:cNvSpPr/>
          <p:nvPr/>
        </p:nvSpPr>
        <p:spPr>
          <a:xfrm>
            <a:off x="6317673" y="1228181"/>
            <a:ext cx="5721599" cy="4524315"/>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a:t>
            </a:r>
            <a:r>
              <a:rPr lang="en-US" sz="1600" dirty="0" err="1">
                <a:solidFill>
                  <a:srgbClr val="000000"/>
                </a:solidFill>
                <a:latin typeface="Consolas"/>
              </a:rPr>
              <a:t>darshan</a:t>
            </a:r>
            <a:r>
              <a:rPr lang="en-US" sz="1600" dirty="0">
                <a:solidFill>
                  <a:srgbClr val="000000"/>
                </a:solidFill>
                <a:latin typeface="Consolas"/>
              </a:rPr>
              <a:t>': 2,</a:t>
            </a:r>
          </a:p>
          <a:p>
            <a:r>
              <a:rPr lang="en-US" sz="1600" dirty="0">
                <a:solidFill>
                  <a:srgbClr val="000000"/>
                </a:solidFill>
                <a:latin typeface="Consolas"/>
              </a:rPr>
              <a:t> 'is': 7,</a:t>
            </a:r>
          </a:p>
          <a:p>
            <a:r>
              <a:rPr lang="en-US" sz="1600" dirty="0">
                <a:solidFill>
                  <a:srgbClr val="000000"/>
                </a:solidFill>
                <a:latin typeface="Consolas"/>
              </a:rPr>
              <a:t> 'the': 12,</a:t>
            </a:r>
          </a:p>
          <a:p>
            <a:r>
              <a:rPr lang="en-US" sz="1600" dirty="0">
                <a:solidFill>
                  <a:srgbClr val="000000"/>
                </a:solidFill>
                <a:latin typeface="Consolas"/>
              </a:rPr>
              <a:t> 'best': 0,</a:t>
            </a:r>
          </a:p>
          <a:p>
            <a:r>
              <a:rPr lang="en-US" sz="1600" dirty="0">
                <a:solidFill>
                  <a:srgbClr val="000000"/>
                </a:solidFill>
                <a:latin typeface="Consolas"/>
              </a:rPr>
              <a:t> 'engineering': 3,</a:t>
            </a:r>
          </a:p>
          <a:p>
            <a:r>
              <a:rPr lang="en-US" sz="1600" dirty="0">
                <a:solidFill>
                  <a:srgbClr val="000000"/>
                </a:solidFill>
                <a:latin typeface="Consolas"/>
              </a:rPr>
              <a:t> 'college': 1,</a:t>
            </a:r>
          </a:p>
          <a:p>
            <a:r>
              <a:rPr lang="en-US" sz="1600" dirty="0">
                <a:solidFill>
                  <a:srgbClr val="000000"/>
                </a:solidFill>
                <a:latin typeface="Consolas"/>
              </a:rPr>
              <a:t> 'in': 6,</a:t>
            </a:r>
          </a:p>
          <a:p>
            <a:r>
              <a:rPr lang="en-US" sz="1600" dirty="0">
                <a:solidFill>
                  <a:srgbClr val="000000"/>
                </a:solidFill>
                <a:latin typeface="Consolas"/>
              </a:rPr>
              <a:t> '</a:t>
            </a:r>
            <a:r>
              <a:rPr lang="en-US" sz="1600" dirty="0" err="1">
                <a:solidFill>
                  <a:srgbClr val="000000"/>
                </a:solidFill>
                <a:latin typeface="Consolas"/>
              </a:rPr>
              <a:t>rajkot</a:t>
            </a:r>
            <a:r>
              <a:rPr lang="en-US" sz="1600" dirty="0">
                <a:solidFill>
                  <a:srgbClr val="000000"/>
                </a:solidFill>
                <a:latin typeface="Consolas"/>
              </a:rPr>
              <a:t>': 10,</a:t>
            </a:r>
          </a:p>
          <a:p>
            <a:r>
              <a:rPr lang="en-US" sz="1600" dirty="0">
                <a:solidFill>
                  <a:srgbClr val="000000"/>
                </a:solidFill>
                <a:latin typeface="Consolas"/>
              </a:rPr>
              <a:t> 'famous': 4,</a:t>
            </a:r>
          </a:p>
          <a:p>
            <a:r>
              <a:rPr lang="en-US" sz="1600" dirty="0">
                <a:solidFill>
                  <a:srgbClr val="000000"/>
                </a:solidFill>
                <a:latin typeface="Consolas"/>
              </a:rPr>
              <a:t> 'for': 5,</a:t>
            </a:r>
          </a:p>
          <a:p>
            <a:r>
              <a:rPr lang="en-US" sz="1600" dirty="0">
                <a:solidFill>
                  <a:srgbClr val="000000"/>
                </a:solidFill>
                <a:latin typeface="Consolas"/>
              </a:rPr>
              <a:t> 'located': 8,</a:t>
            </a:r>
          </a:p>
          <a:p>
            <a:r>
              <a:rPr lang="en-US" sz="1600" dirty="0">
                <a:solidFill>
                  <a:srgbClr val="000000"/>
                </a:solidFill>
                <a:latin typeface="Consolas"/>
              </a:rPr>
              <a:t> '</a:t>
            </a:r>
            <a:r>
              <a:rPr lang="en-US" sz="1600" dirty="0" err="1">
                <a:solidFill>
                  <a:srgbClr val="000000"/>
                </a:solidFill>
                <a:latin typeface="Consolas"/>
              </a:rPr>
              <a:t>morbi</a:t>
            </a:r>
            <a:r>
              <a:rPr lang="en-US" sz="1600" dirty="0">
                <a:solidFill>
                  <a:srgbClr val="000000"/>
                </a:solidFill>
                <a:latin typeface="Consolas"/>
              </a:rPr>
              <a:t>': 9,</a:t>
            </a:r>
          </a:p>
          <a:p>
            <a:r>
              <a:rPr lang="en-US" sz="1600" dirty="0">
                <a:solidFill>
                  <a:srgbClr val="000000"/>
                </a:solidFill>
                <a:latin typeface="Consolas"/>
              </a:rPr>
              <a:t> 'road': 11</a:t>
            </a:r>
            <a:r>
              <a:rPr lang="en-US" sz="1600" dirty="0" smtClean="0">
                <a:solidFill>
                  <a:srgbClr val="000000"/>
                </a:solidFill>
                <a:latin typeface="Consolas"/>
              </a:rPr>
              <a:t>}</a:t>
            </a:r>
          </a:p>
          <a:p>
            <a:endParaRPr lang="en-US" sz="1600" dirty="0">
              <a:solidFill>
                <a:srgbClr val="000000"/>
              </a:solidFill>
              <a:latin typeface="Consolas"/>
            </a:endParaRPr>
          </a:p>
          <a:p>
            <a:r>
              <a:rPr lang="en-US" sz="1600" dirty="0">
                <a:solidFill>
                  <a:srgbClr val="000000"/>
                </a:solidFill>
                <a:latin typeface="Consolas"/>
              </a:rPr>
              <a:t>array([[1, 1, 1, 1, 0, 0, 1, 1, 0, 0, 1, 0, 1],</a:t>
            </a:r>
          </a:p>
          <a:p>
            <a:r>
              <a:rPr lang="en-US" sz="1600" dirty="0">
                <a:solidFill>
                  <a:srgbClr val="000000"/>
                </a:solidFill>
                <a:latin typeface="Consolas"/>
              </a:rPr>
              <a:t>       [0, 0, 0, 1, 1, 1, 0, 1, 0, 0, 1, 0, 0],</a:t>
            </a:r>
          </a:p>
          <a:p>
            <a:r>
              <a:rPr lang="en-US" sz="1600" dirty="0">
                <a:solidFill>
                  <a:srgbClr val="000000"/>
                </a:solidFill>
                <a:latin typeface="Consolas"/>
              </a:rPr>
              <a:t>       [0, 1, 0, 0, 0, 0, 1, 1, 1, 1, 1, 1, 0]], </a:t>
            </a:r>
            <a:r>
              <a:rPr lang="en-US" sz="1600" dirty="0" err="1">
                <a:solidFill>
                  <a:srgbClr val="000000"/>
                </a:solidFill>
                <a:latin typeface="Consolas"/>
              </a:rPr>
              <a:t>dtype</a:t>
            </a:r>
            <a:r>
              <a:rPr lang="en-US" sz="1600" dirty="0">
                <a:solidFill>
                  <a:srgbClr val="000000"/>
                </a:solidFill>
                <a:latin typeface="Consolas"/>
              </a:rPr>
              <a:t>=int64)</a:t>
            </a:r>
          </a:p>
        </p:txBody>
      </p:sp>
    </p:spTree>
    <p:extLst>
      <p:ext uri="{BB962C8B-B14F-4D97-AF65-F5344CB8AC3E}">
        <p14:creationId xmlns:p14="http://schemas.microsoft.com/office/powerpoint/2010/main" val="6086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1">
                                            <p:txEl>
                                              <p:pRg st="14" end="1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1">
                                            <p:txEl>
                                              <p:pRg st="15" end="15"/>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1">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10" grpId="0" animBg="1"/>
      <p:bldP spid="11"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CountVectorizer</a:t>
            </a:r>
            <a:endParaRPr lang="en-US" dirty="0"/>
          </a:p>
        </p:txBody>
      </p:sp>
      <p:sp>
        <p:nvSpPr>
          <p:cNvPr id="3" name="Content Placeholder 2"/>
          <p:cNvSpPr>
            <a:spLocks noGrp="1"/>
          </p:cNvSpPr>
          <p:nvPr>
            <p:ph idx="1"/>
          </p:nvPr>
        </p:nvSpPr>
        <p:spPr/>
        <p:txBody>
          <a:bodyPr/>
          <a:lstStyle/>
          <a:p>
            <a:r>
              <a:rPr lang="en-US" dirty="0" err="1" smtClean="0"/>
              <a:t>CountVectorizer</a:t>
            </a:r>
            <a:r>
              <a:rPr lang="en-US" dirty="0" smtClean="0"/>
              <a:t> contains many parameters which can be very useful </a:t>
            </a:r>
          </a:p>
          <a:p>
            <a:pPr marL="0" indent="0">
              <a:buNone/>
            </a:pPr>
            <a:r>
              <a:rPr lang="en-US" dirty="0" smtClean="0"/>
              <a:t>    while dealing with the textual data, some of the important parameters are</a:t>
            </a:r>
          </a:p>
          <a:p>
            <a:pPr lvl="1"/>
            <a:r>
              <a:rPr lang="en-US" dirty="0" err="1" smtClean="0">
                <a:latin typeface="Consolas" panose="020B0609020204030204" pitchFamily="49" charset="0"/>
              </a:rPr>
              <a:t>max_features</a:t>
            </a:r>
            <a:endParaRPr lang="en-US" dirty="0" smtClean="0">
              <a:latin typeface="Consolas" panose="020B0609020204030204" pitchFamily="49" charset="0"/>
            </a:endParaRPr>
          </a:p>
          <a:p>
            <a:pPr lvl="2"/>
            <a:r>
              <a:rPr lang="en-US" dirty="0"/>
              <a:t> </a:t>
            </a:r>
            <a:r>
              <a:rPr lang="en-US" dirty="0" smtClean="0"/>
              <a:t>Build </a:t>
            </a:r>
            <a:r>
              <a:rPr lang="en-US" dirty="0"/>
              <a:t>a vocabulary that only consider the top </a:t>
            </a:r>
            <a:r>
              <a:rPr lang="en-US" dirty="0" err="1">
                <a:latin typeface="Consolas" panose="020B0609020204030204" pitchFamily="49" charset="0"/>
              </a:rPr>
              <a:t>max_features</a:t>
            </a:r>
            <a:r>
              <a:rPr lang="en-US" dirty="0">
                <a:latin typeface="Consolas" panose="020B0609020204030204" pitchFamily="49" charset="0"/>
              </a:rPr>
              <a:t> </a:t>
            </a:r>
            <a:r>
              <a:rPr lang="en-US" dirty="0"/>
              <a:t>ordered by term frequency across the corpus</a:t>
            </a:r>
            <a:r>
              <a:rPr lang="en-US" dirty="0" smtClean="0"/>
              <a:t>.</a:t>
            </a:r>
          </a:p>
          <a:p>
            <a:pPr lvl="1"/>
            <a:r>
              <a:rPr lang="en-US" dirty="0" err="1">
                <a:latin typeface="Consolas" panose="020B0609020204030204" pitchFamily="49" charset="0"/>
              </a:rPr>
              <a:t>s</a:t>
            </a:r>
            <a:r>
              <a:rPr lang="en-US" dirty="0" err="1" smtClean="0">
                <a:latin typeface="Consolas" panose="020B0609020204030204" pitchFamily="49" charset="0"/>
              </a:rPr>
              <a:t>top_words</a:t>
            </a:r>
            <a:endParaRPr lang="en-US" dirty="0" smtClean="0">
              <a:latin typeface="Consolas" panose="020B0609020204030204" pitchFamily="49" charset="0"/>
            </a:endParaRPr>
          </a:p>
          <a:p>
            <a:pPr lvl="2"/>
            <a:r>
              <a:rPr lang="en-US" dirty="0" smtClean="0"/>
              <a:t>Will remove the stops words, default is None, we can set to ‘</a:t>
            </a:r>
            <a:r>
              <a:rPr lang="en-US" i="1" dirty="0" err="1" smtClean="0"/>
              <a:t>english</a:t>
            </a:r>
            <a:r>
              <a:rPr lang="en-US" i="1" dirty="0" smtClean="0"/>
              <a:t>’ </a:t>
            </a:r>
            <a:r>
              <a:rPr lang="en-US" dirty="0" smtClean="0"/>
              <a:t>if we want to remove </a:t>
            </a:r>
            <a:r>
              <a:rPr lang="en-US" dirty="0" err="1" smtClean="0"/>
              <a:t>english</a:t>
            </a:r>
            <a:r>
              <a:rPr lang="en-US" dirty="0" smtClean="0"/>
              <a:t> stop words.</a:t>
            </a:r>
          </a:p>
          <a:p>
            <a:pPr lvl="1"/>
            <a:r>
              <a:rPr lang="en-US" i="1" dirty="0" err="1" smtClean="0">
                <a:latin typeface="Consolas" panose="020B0609020204030204" pitchFamily="49" charset="0"/>
              </a:rPr>
              <a:t>ngram_range</a:t>
            </a:r>
            <a:endParaRPr lang="en-US" i="1" dirty="0" smtClean="0">
              <a:latin typeface="Consolas" panose="020B0609020204030204" pitchFamily="49" charset="0"/>
            </a:endParaRPr>
          </a:p>
          <a:p>
            <a:pPr lvl="2"/>
            <a:r>
              <a:rPr lang="en-US" dirty="0"/>
              <a:t>The lower and upper boundary of the range of n-values for different word n-grams or char n-grams to be extracted. </a:t>
            </a:r>
            <a:endParaRPr lang="en-US" i="1" dirty="0" smtClean="0"/>
          </a:p>
          <a:p>
            <a:pPr lvl="1"/>
            <a:endParaRPr lang="en-US" dirty="0"/>
          </a:p>
        </p:txBody>
      </p:sp>
      <p:sp>
        <p:nvSpPr>
          <p:cNvPr id="4" name="Rectangle 3">
            <a:extLst>
              <a:ext uri="{FF2B5EF4-FFF2-40B4-BE49-F238E27FC236}">
                <a16:creationId xmlns:a16="http://schemas.microsoft.com/office/drawing/2014/main" xmlns="" id="{D456EBDA-49A4-A843-A786-6989C63A54AA}"/>
              </a:ext>
            </a:extLst>
          </p:cNvPr>
          <p:cNvSpPr/>
          <p:nvPr/>
        </p:nvSpPr>
        <p:spPr>
          <a:xfrm>
            <a:off x="697961" y="3988159"/>
            <a:ext cx="7824931" cy="2554545"/>
          </a:xfrm>
          <a:prstGeom prst="rect">
            <a:avLst/>
          </a:prstGeom>
          <a:solidFill>
            <a:schemeClr val="bg1">
              <a:lumMod val="95000"/>
            </a:schemeClr>
          </a:solidFill>
          <a:ln>
            <a:noFill/>
          </a:ln>
        </p:spPr>
        <p:txBody>
          <a:bodyPr wrap="square">
            <a:spAutoFit/>
          </a:bodyPr>
          <a:lstStyle/>
          <a:p>
            <a:r>
              <a:rPr lang="en-US" sz="1600" dirty="0" smtClean="0">
                <a:solidFill>
                  <a:schemeClr val="accent3">
                    <a:lumMod val="75000"/>
                  </a:schemeClr>
                </a:solidFill>
                <a:latin typeface="Consolas"/>
              </a:rPr>
              <a:t>from </a:t>
            </a:r>
            <a:r>
              <a:rPr lang="en-US" sz="1600" dirty="0" err="1">
                <a:solidFill>
                  <a:srgbClr val="000000"/>
                </a:solidFill>
                <a:latin typeface="Consolas"/>
              </a:rPr>
              <a:t>sklearn.feature_extraction.text</a:t>
            </a:r>
            <a:r>
              <a:rPr lang="en-US" sz="1600" dirty="0">
                <a:solidFill>
                  <a:srgbClr val="000000"/>
                </a:solidFill>
                <a:latin typeface="Consolas"/>
              </a:rPr>
              <a:t> </a:t>
            </a:r>
            <a:r>
              <a:rPr lang="en-US" sz="1600" dirty="0">
                <a:solidFill>
                  <a:schemeClr val="accent3">
                    <a:lumMod val="75000"/>
                  </a:schemeClr>
                </a:solidFill>
                <a:latin typeface="Consolas"/>
              </a:rPr>
              <a:t>import</a:t>
            </a:r>
            <a:r>
              <a:rPr lang="en-US" sz="1600" dirty="0">
                <a:solidFill>
                  <a:srgbClr val="000000"/>
                </a:solidFill>
                <a:latin typeface="Consolas"/>
              </a:rPr>
              <a:t> *</a:t>
            </a:r>
          </a:p>
          <a:p>
            <a:r>
              <a:rPr lang="en-US" sz="1600" dirty="0" smtClean="0">
                <a:solidFill>
                  <a:srgbClr val="000000"/>
                </a:solidFill>
                <a:latin typeface="Consolas"/>
              </a:rPr>
              <a:t>a </a:t>
            </a:r>
            <a:r>
              <a:rPr lang="en-US" sz="1600" dirty="0">
                <a:solidFill>
                  <a:srgbClr val="000000"/>
                </a:solidFill>
                <a:latin typeface="Consolas"/>
              </a:rPr>
              <a:t>= [</a:t>
            </a:r>
            <a:r>
              <a:rPr lang="en-US" sz="1600" dirty="0">
                <a:solidFill>
                  <a:srgbClr val="FF0000"/>
                </a:solidFill>
                <a:latin typeface="Consolas"/>
              </a:rPr>
              <a:t>"</a:t>
            </a:r>
            <a:r>
              <a:rPr lang="en-US" sz="1600" dirty="0" err="1">
                <a:solidFill>
                  <a:srgbClr val="FF0000"/>
                </a:solidFill>
                <a:latin typeface="Consolas"/>
              </a:rPr>
              <a:t>darshan</a:t>
            </a:r>
            <a:r>
              <a:rPr lang="en-US" sz="1600" dirty="0">
                <a:solidFill>
                  <a:srgbClr val="FF0000"/>
                </a:solidFill>
                <a:latin typeface="Consolas"/>
              </a:rPr>
              <a:t> is the best engineering college in </a:t>
            </a:r>
            <a:r>
              <a:rPr lang="en-US" sz="1600" dirty="0" err="1">
                <a:solidFill>
                  <a:srgbClr val="FF0000"/>
                </a:solidFill>
                <a:latin typeface="Consolas"/>
              </a:rPr>
              <a:t>rajkot</a:t>
            </a:r>
            <a:r>
              <a:rPr lang="en-US" sz="1600" dirty="0">
                <a:solidFill>
                  <a:srgbClr val="FF0000"/>
                </a:solidFill>
                <a:latin typeface="Consolas"/>
              </a:rPr>
              <a:t>"</a:t>
            </a:r>
            <a:r>
              <a:rPr lang="en-US" sz="1600" dirty="0">
                <a:latin typeface="Consolas"/>
              </a:rPr>
              <a:t>,</a:t>
            </a:r>
            <a:r>
              <a:rPr lang="en-US" sz="1600" dirty="0">
                <a:solidFill>
                  <a:srgbClr val="FF0000"/>
                </a:solidFill>
                <a:latin typeface="Consolas"/>
              </a:rPr>
              <a:t>"</a:t>
            </a:r>
            <a:r>
              <a:rPr lang="en-US" sz="1600" dirty="0" err="1">
                <a:solidFill>
                  <a:srgbClr val="FF0000"/>
                </a:solidFill>
                <a:latin typeface="Consolas"/>
              </a:rPr>
              <a:t>rajkot</a:t>
            </a:r>
            <a:r>
              <a:rPr lang="en-US" sz="1600" dirty="0">
                <a:solidFill>
                  <a:srgbClr val="FF0000"/>
                </a:solidFill>
                <a:latin typeface="Consolas"/>
              </a:rPr>
              <a:t> is famous for </a:t>
            </a:r>
            <a:r>
              <a:rPr lang="en-US" sz="1600" dirty="0" err="1">
                <a:solidFill>
                  <a:srgbClr val="FF0000"/>
                </a:solidFill>
                <a:latin typeface="Consolas"/>
              </a:rPr>
              <a:t>engineering"</a:t>
            </a:r>
            <a:r>
              <a:rPr lang="en-US" sz="1600" dirty="0" err="1">
                <a:solidFill>
                  <a:srgbClr val="000000"/>
                </a:solidFill>
                <a:latin typeface="Consolas"/>
              </a:rPr>
              <a:t>,</a:t>
            </a:r>
            <a:r>
              <a:rPr lang="en-US" sz="1600" dirty="0" err="1">
                <a:solidFill>
                  <a:srgbClr val="FF0000"/>
                </a:solidFill>
                <a:latin typeface="Consolas"/>
              </a:rPr>
              <a:t>"college</a:t>
            </a:r>
            <a:r>
              <a:rPr lang="en-US" sz="1600" dirty="0">
                <a:solidFill>
                  <a:srgbClr val="FF0000"/>
                </a:solidFill>
                <a:latin typeface="Consolas"/>
              </a:rPr>
              <a:t> is located in </a:t>
            </a:r>
            <a:r>
              <a:rPr lang="en-US" sz="1600" dirty="0" err="1">
                <a:solidFill>
                  <a:srgbClr val="FF0000"/>
                </a:solidFill>
                <a:latin typeface="Consolas"/>
              </a:rPr>
              <a:t>rajkot</a:t>
            </a:r>
            <a:r>
              <a:rPr lang="en-US" sz="1600" dirty="0">
                <a:solidFill>
                  <a:srgbClr val="FF0000"/>
                </a:solidFill>
                <a:latin typeface="Consolas"/>
              </a:rPr>
              <a:t> </a:t>
            </a:r>
            <a:r>
              <a:rPr lang="en-US" sz="1600" dirty="0" err="1">
                <a:solidFill>
                  <a:srgbClr val="FF0000"/>
                </a:solidFill>
                <a:latin typeface="Consolas"/>
              </a:rPr>
              <a:t>morbi</a:t>
            </a:r>
            <a:r>
              <a:rPr lang="en-US" sz="1600" dirty="0">
                <a:solidFill>
                  <a:srgbClr val="FF0000"/>
                </a:solidFill>
                <a:latin typeface="Consolas"/>
              </a:rPr>
              <a:t> road</a:t>
            </a:r>
            <a:r>
              <a:rPr lang="en-US" sz="1600" dirty="0" smtClean="0">
                <a:solidFill>
                  <a:srgbClr val="FF0000"/>
                </a:solidFill>
                <a:latin typeface="Consolas"/>
              </a:rPr>
              <a:t>"</a:t>
            </a:r>
            <a:r>
              <a:rPr lang="en-US" sz="1600" dirty="0" smtClean="0">
                <a:solidFill>
                  <a:srgbClr val="000000"/>
                </a:solidFill>
                <a:latin typeface="Consolas"/>
              </a:rPr>
              <a:t>]</a:t>
            </a:r>
          </a:p>
          <a:p>
            <a:r>
              <a:rPr lang="en-US" sz="1600" dirty="0" smtClean="0">
                <a:solidFill>
                  <a:srgbClr val="000000"/>
                </a:solidFill>
                <a:latin typeface="Consolas"/>
              </a:rPr>
              <a:t>cv1 = </a:t>
            </a:r>
            <a:r>
              <a:rPr lang="en-US" sz="1600" dirty="0" err="1" smtClean="0">
                <a:solidFill>
                  <a:srgbClr val="000000"/>
                </a:solidFill>
                <a:latin typeface="Consolas"/>
              </a:rPr>
              <a:t>CountVectorizer</a:t>
            </a:r>
            <a:r>
              <a:rPr lang="en-US" sz="1600" dirty="0" smtClean="0">
                <a:solidFill>
                  <a:srgbClr val="000000"/>
                </a:solidFill>
                <a:latin typeface="Consolas"/>
              </a:rPr>
              <a:t>(</a:t>
            </a:r>
            <a:r>
              <a:rPr lang="en-US" sz="1600" dirty="0" err="1" smtClean="0">
                <a:solidFill>
                  <a:srgbClr val="000000"/>
                </a:solidFill>
                <a:latin typeface="Consolas"/>
              </a:rPr>
              <a:t>stop_words</a:t>
            </a:r>
            <a:r>
              <a:rPr lang="en-US" sz="1600" dirty="0" smtClean="0">
                <a:solidFill>
                  <a:srgbClr val="000000"/>
                </a:solidFill>
                <a:latin typeface="Consolas"/>
              </a:rPr>
              <a:t>=</a:t>
            </a:r>
            <a:r>
              <a:rPr lang="en-US" sz="1600" dirty="0">
                <a:solidFill>
                  <a:srgbClr val="FF0000"/>
                </a:solidFill>
                <a:latin typeface="Consolas"/>
              </a:rPr>
              <a:t>"</a:t>
            </a:r>
            <a:r>
              <a:rPr lang="en-US" sz="1600" dirty="0" err="1" smtClean="0">
                <a:solidFill>
                  <a:srgbClr val="FF0000"/>
                </a:solidFill>
                <a:latin typeface="Consolas"/>
              </a:rPr>
              <a:t>english</a:t>
            </a:r>
            <a:r>
              <a:rPr lang="en-US" sz="1600" dirty="0" smtClean="0">
                <a:solidFill>
                  <a:srgbClr val="FF0000"/>
                </a:solidFill>
                <a:latin typeface="Consolas"/>
              </a:rPr>
              <a:t>"</a:t>
            </a:r>
            <a:r>
              <a:rPr lang="en-US" sz="1600" dirty="0" smtClean="0">
                <a:solidFill>
                  <a:srgbClr val="000000"/>
                </a:solidFill>
                <a:latin typeface="Consolas"/>
              </a:rPr>
              <a:t>)</a:t>
            </a:r>
          </a:p>
          <a:p>
            <a:r>
              <a:rPr lang="en-US" sz="1600" dirty="0" smtClean="0">
                <a:solidFill>
                  <a:srgbClr val="000000"/>
                </a:solidFill>
                <a:latin typeface="Consolas"/>
              </a:rPr>
              <a:t>cv2 </a:t>
            </a:r>
            <a:r>
              <a:rPr lang="en-US" sz="1600" dirty="0">
                <a:solidFill>
                  <a:srgbClr val="000000"/>
                </a:solidFill>
                <a:latin typeface="Consolas"/>
              </a:rPr>
              <a:t>= </a:t>
            </a:r>
            <a:r>
              <a:rPr lang="en-US" sz="1600" dirty="0" err="1" smtClean="0">
                <a:solidFill>
                  <a:srgbClr val="000000"/>
                </a:solidFill>
                <a:latin typeface="Consolas"/>
              </a:rPr>
              <a:t>CountVectorizer</a:t>
            </a:r>
            <a:r>
              <a:rPr lang="en-US" sz="1600" dirty="0" smtClean="0">
                <a:solidFill>
                  <a:srgbClr val="000000"/>
                </a:solidFill>
                <a:latin typeface="Consolas"/>
              </a:rPr>
              <a:t>(</a:t>
            </a:r>
            <a:r>
              <a:rPr lang="en-US" sz="1600" dirty="0" err="1" smtClean="0">
                <a:solidFill>
                  <a:srgbClr val="000000"/>
                </a:solidFill>
                <a:latin typeface="Consolas"/>
              </a:rPr>
              <a:t>ngram_range</a:t>
            </a:r>
            <a:r>
              <a:rPr lang="en-US" sz="1600" dirty="0" smtClean="0">
                <a:solidFill>
                  <a:srgbClr val="000000"/>
                </a:solidFill>
                <a:latin typeface="Consolas"/>
              </a:rPr>
              <a:t>=(2,2))</a:t>
            </a:r>
          </a:p>
          <a:p>
            <a:r>
              <a:rPr lang="en-US" sz="1600" dirty="0" smtClean="0">
                <a:solidFill>
                  <a:srgbClr val="000000"/>
                </a:solidFill>
                <a:latin typeface="Consolas"/>
              </a:rPr>
              <a:t>X_train_1 </a:t>
            </a:r>
            <a:r>
              <a:rPr lang="en-US" sz="1600" dirty="0">
                <a:solidFill>
                  <a:srgbClr val="000000"/>
                </a:solidFill>
                <a:latin typeface="Consolas"/>
              </a:rPr>
              <a:t>= </a:t>
            </a:r>
            <a:r>
              <a:rPr lang="en-US" sz="1600" dirty="0" smtClean="0">
                <a:solidFill>
                  <a:srgbClr val="000000"/>
                </a:solidFill>
                <a:latin typeface="Consolas"/>
              </a:rPr>
              <a:t>cv1.fit_transform(a)</a:t>
            </a:r>
          </a:p>
          <a:p>
            <a:r>
              <a:rPr lang="en-US" sz="1600" dirty="0" smtClean="0">
                <a:solidFill>
                  <a:srgbClr val="000000"/>
                </a:solidFill>
                <a:latin typeface="Consolas"/>
              </a:rPr>
              <a:t>X_train_2 </a:t>
            </a:r>
            <a:r>
              <a:rPr lang="en-US" sz="1600" dirty="0">
                <a:solidFill>
                  <a:srgbClr val="000000"/>
                </a:solidFill>
                <a:latin typeface="Consolas"/>
              </a:rPr>
              <a:t>= </a:t>
            </a:r>
            <a:r>
              <a:rPr lang="en-US" sz="1600" dirty="0" smtClean="0">
                <a:solidFill>
                  <a:srgbClr val="000000"/>
                </a:solidFill>
                <a:latin typeface="Consolas"/>
              </a:rPr>
              <a:t>cv2.fit_transform(a</a:t>
            </a:r>
            <a:r>
              <a:rPr lang="en-US" sz="1600" dirty="0">
                <a:solidFill>
                  <a:srgbClr val="000000"/>
                </a:solidFill>
                <a:latin typeface="Consolas"/>
              </a:rPr>
              <a:t>)</a:t>
            </a:r>
          </a:p>
          <a:p>
            <a:endParaRPr lang="en-US" sz="1600" dirty="0" smtClean="0">
              <a:solidFill>
                <a:srgbClr val="000000"/>
              </a:solidFill>
              <a:latin typeface="Consolas"/>
            </a:endParaRPr>
          </a:p>
          <a:p>
            <a:r>
              <a:rPr lang="en-US" sz="1600" dirty="0">
                <a:solidFill>
                  <a:srgbClr val="000000"/>
                </a:solidFill>
                <a:latin typeface="Consolas"/>
              </a:rPr>
              <a:t>print(cv1.vocabulary</a:t>
            </a:r>
            <a:r>
              <a:rPr lang="en-US" sz="1600" dirty="0" smtClean="0">
                <a:solidFill>
                  <a:srgbClr val="000000"/>
                </a:solidFill>
                <a:latin typeface="Consolas"/>
              </a:rPr>
              <a:t>_)</a:t>
            </a:r>
          </a:p>
          <a:p>
            <a:r>
              <a:rPr lang="en-US" sz="1600" dirty="0" smtClean="0">
                <a:solidFill>
                  <a:srgbClr val="000000"/>
                </a:solidFill>
                <a:latin typeface="Consolas"/>
              </a:rPr>
              <a:t>print(cv2.vocabulary_)</a:t>
            </a:r>
            <a:endParaRPr lang="en-US" sz="1600" dirty="0">
              <a:solidFill>
                <a:srgbClr val="000000"/>
              </a:solidFill>
              <a:latin typeface="Consolas"/>
            </a:endParaRPr>
          </a:p>
        </p:txBody>
      </p:sp>
      <p:sp>
        <p:nvSpPr>
          <p:cNvPr id="5" name="Rectangle 4">
            <a:extLst>
              <a:ext uri="{FF2B5EF4-FFF2-40B4-BE49-F238E27FC236}">
                <a16:creationId xmlns:a16="http://schemas.microsoft.com/office/drawing/2014/main" xmlns="" id="{35F9F4A0-4592-C04D-B2D0-0BF66A3BFA20}"/>
              </a:ext>
            </a:extLst>
          </p:cNvPr>
          <p:cNvSpPr/>
          <p:nvPr/>
        </p:nvSpPr>
        <p:spPr>
          <a:xfrm>
            <a:off x="197969" y="3988159"/>
            <a:ext cx="499993" cy="2554545"/>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IN" sz="1600" b="1" dirty="0" smtClean="0">
                <a:solidFill>
                  <a:schemeClr val="tx1">
                    <a:lumMod val="75000"/>
                    <a:lumOff val="25000"/>
                  </a:schemeClr>
                </a:solidFill>
                <a:latin typeface="Consolas" panose="020B0609020204030204" pitchFamily="49" charset="0"/>
              </a:rPr>
              <a:t>2</a:t>
            </a:r>
          </a:p>
          <a:p>
            <a:pPr algn="r"/>
            <a:r>
              <a:rPr lang="en-IN" sz="1600" b="1" dirty="0" smtClean="0">
                <a:solidFill>
                  <a:schemeClr val="tx1">
                    <a:lumMod val="75000"/>
                    <a:lumOff val="25000"/>
                  </a:schemeClr>
                </a:solidFill>
                <a:latin typeface="Consolas" panose="020B0609020204030204" pitchFamily="49" charset="0"/>
              </a:rPr>
              <a:t>3</a:t>
            </a:r>
          </a:p>
          <a:p>
            <a:pPr algn="r"/>
            <a:r>
              <a:rPr lang="en-IN" sz="1600" b="1" dirty="0" smtClean="0">
                <a:solidFill>
                  <a:schemeClr val="tx1">
                    <a:lumMod val="75000"/>
                    <a:lumOff val="25000"/>
                  </a:schemeClr>
                </a:solidFill>
                <a:latin typeface="Consolas" panose="020B0609020204030204" pitchFamily="49" charset="0"/>
              </a:rPr>
              <a:t>4</a:t>
            </a:r>
          </a:p>
          <a:p>
            <a:pPr algn="r"/>
            <a:r>
              <a:rPr lang="en-IN" sz="1600" b="1" dirty="0" smtClean="0">
                <a:solidFill>
                  <a:schemeClr val="tx1">
                    <a:lumMod val="75000"/>
                    <a:lumOff val="25000"/>
                  </a:schemeClr>
                </a:solidFill>
                <a:latin typeface="Consolas" panose="020B0609020204030204" pitchFamily="49" charset="0"/>
              </a:rPr>
              <a:t>5</a:t>
            </a:r>
          </a:p>
          <a:p>
            <a:pPr algn="r"/>
            <a:r>
              <a:rPr lang="en-IN" sz="1600" b="1" dirty="0" smtClean="0">
                <a:solidFill>
                  <a:schemeClr val="tx1">
                    <a:lumMod val="75000"/>
                    <a:lumOff val="25000"/>
                  </a:schemeClr>
                </a:solidFill>
                <a:latin typeface="Consolas" panose="020B0609020204030204" pitchFamily="49" charset="0"/>
              </a:rPr>
              <a:t>6</a:t>
            </a:r>
            <a:endParaRPr lang="en-IN" sz="1600" b="1" dirty="0">
              <a:solidFill>
                <a:schemeClr val="tx1">
                  <a:lumMod val="75000"/>
                  <a:lumOff val="25000"/>
                </a:schemeClr>
              </a:solidFill>
              <a:latin typeface="Consolas" panose="020B0609020204030204" pitchFamily="49" charset="0"/>
            </a:endParaRPr>
          </a:p>
          <a:p>
            <a:pPr algn="r"/>
            <a:r>
              <a:rPr lang="en-IN" sz="1600" b="1" dirty="0" smtClean="0">
                <a:solidFill>
                  <a:schemeClr val="tx1">
                    <a:lumMod val="75000"/>
                    <a:lumOff val="25000"/>
                  </a:schemeClr>
                </a:solidFill>
                <a:latin typeface="Consolas" panose="020B0609020204030204" pitchFamily="49" charset="0"/>
              </a:rPr>
              <a:t>7</a:t>
            </a:r>
            <a:endParaRPr lang="en-IN" sz="1600" b="1" dirty="0">
              <a:solidFill>
                <a:schemeClr val="tx1">
                  <a:lumMod val="75000"/>
                  <a:lumOff val="25000"/>
                </a:schemeClr>
              </a:solidFill>
              <a:latin typeface="Consolas" panose="020B0609020204030204" pitchFamily="49" charset="0"/>
            </a:endParaRPr>
          </a:p>
          <a:p>
            <a:pPr algn="r"/>
            <a:r>
              <a:rPr lang="en-IN" sz="1600" b="1" dirty="0" smtClean="0">
                <a:solidFill>
                  <a:schemeClr val="tx1">
                    <a:lumMod val="75000"/>
                    <a:lumOff val="25000"/>
                  </a:schemeClr>
                </a:solidFill>
                <a:latin typeface="Consolas" panose="020B0609020204030204" pitchFamily="49" charset="0"/>
              </a:rPr>
              <a:t>8</a:t>
            </a:r>
          </a:p>
          <a:p>
            <a:pPr algn="r"/>
            <a:r>
              <a:rPr lang="en-IN" sz="1600" b="1" dirty="0" smtClean="0">
                <a:solidFill>
                  <a:schemeClr val="tx1">
                    <a:lumMod val="75000"/>
                    <a:lumOff val="25000"/>
                  </a:schemeClr>
                </a:solidFill>
                <a:latin typeface="Consolas" panose="020B0609020204030204" pitchFamily="49" charset="0"/>
              </a:rPr>
              <a:t>9</a:t>
            </a:r>
          </a:p>
          <a:p>
            <a:pPr algn="r"/>
            <a:r>
              <a:rPr lang="en-IN" sz="1600" b="1" dirty="0" smtClean="0">
                <a:solidFill>
                  <a:schemeClr val="tx1">
                    <a:lumMod val="75000"/>
                    <a:lumOff val="25000"/>
                  </a:schemeClr>
                </a:solidFill>
                <a:latin typeface="Consolas" panose="020B0609020204030204" pitchFamily="49" charset="0"/>
              </a:rPr>
              <a:t>10</a:t>
            </a:r>
          </a:p>
        </p:txBody>
      </p:sp>
      <p:sp>
        <p:nvSpPr>
          <p:cNvPr id="6" name="Rectangle: Top Corners Rounded 6">
            <a:extLst>
              <a:ext uri="{FF2B5EF4-FFF2-40B4-BE49-F238E27FC236}">
                <a16:creationId xmlns:a16="http://schemas.microsoft.com/office/drawing/2014/main" xmlns="" id="{0336C271-A2A3-9445-9946-5006F0A250F4}"/>
              </a:ext>
            </a:extLst>
          </p:cNvPr>
          <p:cNvSpPr/>
          <p:nvPr/>
        </p:nvSpPr>
        <p:spPr>
          <a:xfrm>
            <a:off x="197969" y="3658975"/>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hashTrick.py</a:t>
            </a:r>
            <a:endParaRPr lang="en-US" sz="1600" dirty="0">
              <a:solidFill>
                <a:schemeClr val="bg1"/>
              </a:solidFill>
            </a:endParaRPr>
          </a:p>
        </p:txBody>
      </p:sp>
      <p:sp>
        <p:nvSpPr>
          <p:cNvPr id="7" name="Rectangle: Top Corners Rounded 6">
            <a:extLst>
              <a:ext uri="{FF2B5EF4-FFF2-40B4-BE49-F238E27FC236}">
                <a16:creationId xmlns:a16="http://schemas.microsoft.com/office/drawing/2014/main" xmlns="" id="{0336C271-A2A3-9445-9946-5006F0A250F4}"/>
              </a:ext>
            </a:extLst>
          </p:cNvPr>
          <p:cNvSpPr/>
          <p:nvPr/>
        </p:nvSpPr>
        <p:spPr>
          <a:xfrm>
            <a:off x="8589681" y="3658975"/>
            <a:ext cx="132397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Output</a:t>
            </a:r>
            <a:endParaRPr lang="en-US" sz="1600" dirty="0">
              <a:solidFill>
                <a:schemeClr val="bg1"/>
              </a:solidFill>
            </a:endParaRPr>
          </a:p>
        </p:txBody>
      </p:sp>
      <p:sp>
        <p:nvSpPr>
          <p:cNvPr id="8" name="Rectangle 7">
            <a:extLst>
              <a:ext uri="{FF2B5EF4-FFF2-40B4-BE49-F238E27FC236}">
                <a16:creationId xmlns:a16="http://schemas.microsoft.com/office/drawing/2014/main" xmlns="" id="{D456EBDA-49A4-A843-A786-6989C63A54AA}"/>
              </a:ext>
            </a:extLst>
          </p:cNvPr>
          <p:cNvSpPr/>
          <p:nvPr/>
        </p:nvSpPr>
        <p:spPr>
          <a:xfrm>
            <a:off x="8589682" y="3986937"/>
            <a:ext cx="3471139" cy="2554545"/>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a:t>
            </a:r>
            <a:r>
              <a:rPr lang="en-US" sz="1600" dirty="0" err="1">
                <a:solidFill>
                  <a:srgbClr val="000000"/>
                </a:solidFill>
                <a:latin typeface="Consolas"/>
              </a:rPr>
              <a:t>darshan</a:t>
            </a:r>
            <a:r>
              <a:rPr lang="en-US" sz="1600" dirty="0">
                <a:solidFill>
                  <a:srgbClr val="000000"/>
                </a:solidFill>
                <a:latin typeface="Consolas"/>
              </a:rPr>
              <a:t>': 2, 'best': 0, 'engineering': </a:t>
            </a:r>
            <a:r>
              <a:rPr lang="en-US" sz="1600" dirty="0" smtClean="0">
                <a:solidFill>
                  <a:srgbClr val="000000"/>
                </a:solidFill>
                <a:latin typeface="Consolas"/>
              </a:rPr>
              <a:t>3, ……… , </a:t>
            </a:r>
            <a:r>
              <a:rPr lang="en-US" sz="1600" dirty="0">
                <a:solidFill>
                  <a:srgbClr val="000000"/>
                </a:solidFill>
                <a:latin typeface="Consolas"/>
              </a:rPr>
              <a:t>'</a:t>
            </a:r>
            <a:r>
              <a:rPr lang="en-US" sz="1600" dirty="0" err="1">
                <a:solidFill>
                  <a:srgbClr val="000000"/>
                </a:solidFill>
                <a:latin typeface="Consolas"/>
              </a:rPr>
              <a:t>morbi</a:t>
            </a:r>
            <a:r>
              <a:rPr lang="en-US" sz="1600" dirty="0">
                <a:solidFill>
                  <a:srgbClr val="000000"/>
                </a:solidFill>
                <a:latin typeface="Consolas"/>
              </a:rPr>
              <a:t>': 6, 'road': 8</a:t>
            </a:r>
            <a:r>
              <a:rPr lang="en-US" sz="1600" dirty="0" smtClean="0">
                <a:solidFill>
                  <a:srgbClr val="000000"/>
                </a:solidFill>
                <a:latin typeface="Consolas"/>
              </a:rPr>
              <a:t>}</a:t>
            </a:r>
          </a:p>
          <a:p>
            <a:endParaRPr lang="en-US" sz="1600" dirty="0">
              <a:solidFill>
                <a:srgbClr val="000000"/>
              </a:solidFill>
              <a:latin typeface="Consolas"/>
            </a:endParaRPr>
          </a:p>
          <a:p>
            <a:r>
              <a:rPr lang="en-US" sz="1600" dirty="0">
                <a:solidFill>
                  <a:srgbClr val="000000"/>
                </a:solidFill>
                <a:latin typeface="Consolas"/>
              </a:rPr>
              <a:t>{'</a:t>
            </a:r>
            <a:r>
              <a:rPr lang="en-US" sz="1600" dirty="0" err="1">
                <a:solidFill>
                  <a:srgbClr val="000000"/>
                </a:solidFill>
                <a:latin typeface="Consolas"/>
              </a:rPr>
              <a:t>darshan</a:t>
            </a:r>
            <a:r>
              <a:rPr lang="en-US" sz="1600" dirty="0">
                <a:solidFill>
                  <a:srgbClr val="000000"/>
                </a:solidFill>
                <a:latin typeface="Consolas"/>
              </a:rPr>
              <a:t> is': 3, 'is the': 10, 'the best': 15, 'best engineering': 0</a:t>
            </a:r>
            <a:r>
              <a:rPr lang="en-US" sz="1600" dirty="0" smtClean="0">
                <a:solidFill>
                  <a:srgbClr val="000000"/>
                </a:solidFill>
                <a:latin typeface="Consolas"/>
              </a:rPr>
              <a:t>, ………… , </a:t>
            </a:r>
            <a:r>
              <a:rPr lang="en-US" sz="1600" dirty="0">
                <a:solidFill>
                  <a:srgbClr val="000000"/>
                </a:solidFill>
                <a:latin typeface="Consolas"/>
              </a:rPr>
              <a:t>'is located': 9, 'located in': 11, '</a:t>
            </a:r>
            <a:r>
              <a:rPr lang="en-US" sz="1600" dirty="0" err="1">
                <a:solidFill>
                  <a:srgbClr val="000000"/>
                </a:solidFill>
                <a:latin typeface="Consolas"/>
              </a:rPr>
              <a:t>rajkot</a:t>
            </a:r>
            <a:r>
              <a:rPr lang="en-US" sz="1600" dirty="0">
                <a:solidFill>
                  <a:srgbClr val="000000"/>
                </a:solidFill>
                <a:latin typeface="Consolas"/>
              </a:rPr>
              <a:t> </a:t>
            </a:r>
            <a:r>
              <a:rPr lang="en-US" sz="1600" dirty="0" err="1">
                <a:solidFill>
                  <a:srgbClr val="000000"/>
                </a:solidFill>
                <a:latin typeface="Consolas"/>
              </a:rPr>
              <a:t>morbi</a:t>
            </a:r>
            <a:r>
              <a:rPr lang="en-US" sz="1600" dirty="0">
                <a:solidFill>
                  <a:srgbClr val="000000"/>
                </a:solidFill>
                <a:latin typeface="Consolas"/>
              </a:rPr>
              <a:t>': 14, '</a:t>
            </a:r>
            <a:r>
              <a:rPr lang="en-US" sz="1600" dirty="0" err="1">
                <a:solidFill>
                  <a:srgbClr val="000000"/>
                </a:solidFill>
                <a:latin typeface="Consolas"/>
              </a:rPr>
              <a:t>morbi</a:t>
            </a:r>
            <a:r>
              <a:rPr lang="en-US" sz="1600" dirty="0">
                <a:solidFill>
                  <a:srgbClr val="000000"/>
                </a:solidFill>
                <a:latin typeface="Consolas"/>
              </a:rPr>
              <a:t> road': 12}</a:t>
            </a:r>
          </a:p>
        </p:txBody>
      </p:sp>
    </p:spTree>
    <p:extLst>
      <p:ext uri="{BB962C8B-B14F-4D97-AF65-F5344CB8AC3E}">
        <p14:creationId xmlns:p14="http://schemas.microsoft.com/office/powerpoint/2010/main" val="383776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bg/>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
                                            <p:bg/>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5" grpId="0" animBg="1"/>
      <p:bldP spid="6" grpId="0" animBg="1"/>
      <p:bldP spid="7" grpId="0" animBg="1"/>
      <p:bldP spid="8"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timeit</a:t>
            </a:r>
            <a:r>
              <a:rPr lang="en-US" dirty="0" smtClean="0"/>
              <a:t> (Magic Command in </a:t>
            </a:r>
            <a:r>
              <a:rPr lang="en-US" dirty="0" err="1" smtClean="0"/>
              <a:t>Jupyter</a:t>
            </a:r>
            <a:r>
              <a:rPr lang="en-US" dirty="0" smtClean="0"/>
              <a:t> Notebook)</a:t>
            </a:r>
            <a:endParaRPr lang="en-US" dirty="0"/>
          </a:p>
        </p:txBody>
      </p:sp>
      <p:sp>
        <p:nvSpPr>
          <p:cNvPr id="3" name="Content Placeholder 2"/>
          <p:cNvSpPr>
            <a:spLocks noGrp="1"/>
          </p:cNvSpPr>
          <p:nvPr>
            <p:ph idx="1"/>
          </p:nvPr>
        </p:nvSpPr>
        <p:spPr/>
        <p:txBody>
          <a:bodyPr/>
          <a:lstStyle/>
          <a:p>
            <a:r>
              <a:rPr lang="en-US" dirty="0" smtClean="0"/>
              <a:t>We can find the time taken to execute a statement or a cell in a </a:t>
            </a:r>
            <a:r>
              <a:rPr lang="en-US" dirty="0" err="1" smtClean="0"/>
              <a:t>Jupyter</a:t>
            </a:r>
            <a:r>
              <a:rPr lang="en-US" dirty="0" smtClean="0"/>
              <a:t> Notebook with the help of </a:t>
            </a:r>
            <a:r>
              <a:rPr lang="en-US" dirty="0" err="1" smtClean="0"/>
              <a:t>timeit</a:t>
            </a:r>
            <a:r>
              <a:rPr lang="en-US" dirty="0" smtClean="0"/>
              <a:t> magic command.</a:t>
            </a:r>
          </a:p>
          <a:p>
            <a:r>
              <a:rPr lang="en-US" dirty="0"/>
              <a:t>This </a:t>
            </a:r>
            <a:r>
              <a:rPr lang="en-US" dirty="0" smtClean="0"/>
              <a:t>command </a:t>
            </a:r>
            <a:r>
              <a:rPr lang="en-US" dirty="0"/>
              <a:t>can be used both as a line and cell magic</a:t>
            </a:r>
            <a:r>
              <a:rPr lang="en-US" dirty="0" smtClean="0"/>
              <a:t>:</a:t>
            </a:r>
          </a:p>
          <a:p>
            <a:pPr lvl="1"/>
            <a:r>
              <a:rPr lang="en-US" dirty="0"/>
              <a:t>In line mode you can time a single-line statement (though multiple ones can be chained with using semicolons</a:t>
            </a:r>
            <a:r>
              <a:rPr lang="en-US" dirty="0" smtClean="0"/>
              <a:t>).</a:t>
            </a:r>
          </a:p>
          <a:p>
            <a:pPr lvl="1"/>
            <a:r>
              <a:rPr lang="en-US" dirty="0"/>
              <a:t>In cell mode, the statement in the first line is used as setup code (executed but not timed) and the body of the cell is timed. The cell body has access to any variables created in the setup code</a:t>
            </a:r>
            <a:r>
              <a:rPr lang="en-US" dirty="0" smtClean="0"/>
              <a:t>.</a:t>
            </a:r>
          </a:p>
          <a:p>
            <a:r>
              <a:rPr lang="en-US" dirty="0" smtClean="0"/>
              <a:t>Syntax : </a:t>
            </a:r>
          </a:p>
          <a:p>
            <a:pPr lvl="1"/>
            <a:r>
              <a:rPr lang="en-US" dirty="0" smtClean="0"/>
              <a:t>Line : </a:t>
            </a:r>
            <a:r>
              <a:rPr lang="pt-BR" dirty="0"/>
              <a:t>%timeit [-n&lt;N&gt; -r&lt;R&gt; [-t|-c] -q -p&lt;P&gt; -o</a:t>
            </a:r>
            <a:r>
              <a:rPr lang="pt-BR" dirty="0" smtClean="0"/>
              <a:t>]</a:t>
            </a:r>
          </a:p>
          <a:p>
            <a:pPr lvl="1"/>
            <a:r>
              <a:rPr lang="pt-BR" dirty="0" smtClean="0"/>
              <a:t>Cell : </a:t>
            </a:r>
            <a:r>
              <a:rPr lang="pt-BR" dirty="0"/>
              <a:t>%%timeit [-n&lt;N&gt; -r&lt;R&gt; [-t|-c] -q -p&lt;P&gt; -o</a:t>
            </a:r>
            <a:r>
              <a:rPr lang="pt-BR" dirty="0" smtClean="0"/>
              <a:t>]</a:t>
            </a:r>
            <a:endParaRPr lang="en-US" dirty="0" smtClean="0"/>
          </a:p>
          <a:p>
            <a:pPr marL="457200" lvl="1" indent="0">
              <a:buNone/>
            </a:pPr>
            <a:r>
              <a:rPr lang="en-US" dirty="0" smtClean="0"/>
              <a:t>Here, -n flag represents the number of loops and –r flag represents the number of repeats</a:t>
            </a:r>
          </a:p>
          <a:p>
            <a:pPr marL="255588" indent="-342900"/>
            <a:r>
              <a:rPr lang="en-US" dirty="0" smtClean="0"/>
              <a:t>Example :</a:t>
            </a:r>
            <a:endParaRPr lang="pt-BR" dirty="0" smtClean="0"/>
          </a:p>
        </p:txBody>
      </p:sp>
      <p:pic>
        <p:nvPicPr>
          <p:cNvPr id="4" name="Picture 3"/>
          <p:cNvPicPr>
            <a:picLocks noChangeAspect="1"/>
          </p:cNvPicPr>
          <p:nvPr/>
        </p:nvPicPr>
        <p:blipFill>
          <a:blip r:embed="rId2"/>
          <a:stretch>
            <a:fillRect/>
          </a:stretch>
        </p:blipFill>
        <p:spPr>
          <a:xfrm>
            <a:off x="553586" y="5207723"/>
            <a:ext cx="8917585" cy="1062424"/>
          </a:xfrm>
          <a:prstGeom prst="rect">
            <a:avLst/>
          </a:prstGeom>
        </p:spPr>
      </p:pic>
    </p:spTree>
    <p:extLst>
      <p:ext uri="{BB962C8B-B14F-4D97-AF65-F5344CB8AC3E}">
        <p14:creationId xmlns:p14="http://schemas.microsoft.com/office/powerpoint/2010/main" val="135743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Profiler</a:t>
            </a:r>
            <a:endParaRPr lang="en-US" dirty="0"/>
          </a:p>
        </p:txBody>
      </p:sp>
      <p:sp>
        <p:nvSpPr>
          <p:cNvPr id="3" name="Content Placeholder 2"/>
          <p:cNvSpPr>
            <a:spLocks noGrp="1"/>
          </p:cNvSpPr>
          <p:nvPr>
            <p:ph idx="1"/>
          </p:nvPr>
        </p:nvSpPr>
        <p:spPr/>
        <p:txBody>
          <a:bodyPr/>
          <a:lstStyle/>
          <a:p>
            <a:r>
              <a:rPr lang="en-US" dirty="0"/>
              <a:t>This is a python module for monitoring memory consumption of a process as well as line-by-line analysis of memory consumption for python programs</a:t>
            </a:r>
            <a:r>
              <a:rPr lang="en-US" dirty="0" smtClean="0"/>
              <a:t>.</a:t>
            </a:r>
          </a:p>
          <a:p>
            <a:r>
              <a:rPr lang="en-US" dirty="0" smtClean="0"/>
              <a:t>Installation : </a:t>
            </a:r>
            <a:r>
              <a:rPr lang="en-US" dirty="0" smtClean="0">
                <a:latin typeface="Consolas" panose="020B0609020204030204" pitchFamily="49" charset="0"/>
              </a:rPr>
              <a:t>pip install </a:t>
            </a:r>
            <a:r>
              <a:rPr lang="en-US" dirty="0" err="1" smtClean="0">
                <a:latin typeface="Consolas" panose="020B0609020204030204" pitchFamily="49" charset="0"/>
              </a:rPr>
              <a:t>memory_profiler</a:t>
            </a:r>
            <a:endParaRPr lang="en-US" dirty="0" smtClean="0">
              <a:latin typeface="Consolas" panose="020B0609020204030204" pitchFamily="49" charset="0"/>
            </a:endParaRPr>
          </a:p>
          <a:p>
            <a:r>
              <a:rPr lang="en-US" dirty="0"/>
              <a:t>Usage </a:t>
            </a:r>
            <a:r>
              <a:rPr lang="en-US" dirty="0" smtClean="0"/>
              <a:t>:</a:t>
            </a:r>
          </a:p>
          <a:p>
            <a:pPr lvl="1"/>
            <a:r>
              <a:rPr lang="en-US" dirty="0" smtClean="0"/>
              <a:t>First Load the profiler by writing</a:t>
            </a:r>
            <a:r>
              <a:rPr lang="en-US" dirty="0" smtClean="0">
                <a:latin typeface="Consolas" panose="020B0609020204030204" pitchFamily="49" charset="0"/>
              </a:rPr>
              <a:t> </a:t>
            </a:r>
            <a:r>
              <a:rPr lang="en-US" dirty="0">
                <a:latin typeface="Consolas" panose="020B0609020204030204" pitchFamily="49" charset="0"/>
              </a:rPr>
              <a:t>%</a:t>
            </a:r>
            <a:r>
              <a:rPr lang="en-US" dirty="0" err="1">
                <a:latin typeface="Consolas" panose="020B0609020204030204" pitchFamily="49" charset="0"/>
              </a:rPr>
              <a:t>load_ext</a:t>
            </a:r>
            <a:r>
              <a:rPr lang="en-US" dirty="0">
                <a:latin typeface="Consolas" panose="020B0609020204030204" pitchFamily="49" charset="0"/>
              </a:rPr>
              <a:t> </a:t>
            </a:r>
            <a:r>
              <a:rPr lang="en-US" dirty="0" err="1" smtClean="0">
                <a:latin typeface="Consolas" panose="020B0609020204030204" pitchFamily="49" charset="0"/>
              </a:rPr>
              <a:t>memory_profiler</a:t>
            </a:r>
            <a:r>
              <a:rPr lang="en-US" dirty="0" smtClean="0">
                <a:latin typeface="Consolas" panose="020B0609020204030204" pitchFamily="49" charset="0"/>
              </a:rPr>
              <a:t> </a:t>
            </a:r>
            <a:r>
              <a:rPr lang="en-US" dirty="0" smtClean="0"/>
              <a:t>in the notebook</a:t>
            </a:r>
          </a:p>
          <a:p>
            <a:pPr lvl="1"/>
            <a:r>
              <a:rPr lang="en-US" dirty="0" smtClean="0"/>
              <a:t>Then write</a:t>
            </a:r>
            <a:r>
              <a:rPr lang="en-US" dirty="0" smtClean="0">
                <a:latin typeface="Consolas" panose="020B0609020204030204" pitchFamily="49" charset="0"/>
              </a:rPr>
              <a:t> </a:t>
            </a:r>
            <a:r>
              <a:rPr lang="en-US" dirty="0">
                <a:latin typeface="Consolas" panose="020B0609020204030204" pitchFamily="49" charset="0"/>
              </a:rPr>
              <a:t>%</a:t>
            </a:r>
            <a:r>
              <a:rPr lang="en-US" dirty="0" err="1" smtClean="0">
                <a:latin typeface="Consolas" panose="020B0609020204030204" pitchFamily="49" charset="0"/>
              </a:rPr>
              <a:t>memit</a:t>
            </a:r>
            <a:r>
              <a:rPr lang="en-US" dirty="0">
                <a:latin typeface="Consolas" panose="020B0609020204030204" pitchFamily="49" charset="0"/>
              </a:rPr>
              <a:t> </a:t>
            </a:r>
            <a:r>
              <a:rPr lang="en-US" dirty="0" smtClean="0"/>
              <a:t>on each statement you want to monitor memory.</a:t>
            </a:r>
          </a:p>
          <a:p>
            <a:r>
              <a:rPr lang="en-US" dirty="0" smtClean="0"/>
              <a:t>Example :</a:t>
            </a:r>
            <a:endParaRPr lang="en-US" dirty="0"/>
          </a:p>
          <a:p>
            <a:endParaRPr lang="en-US" dirty="0">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394242" y="3658726"/>
            <a:ext cx="11558779" cy="1349502"/>
          </a:xfrm>
          <a:prstGeom prst="rect">
            <a:avLst/>
          </a:prstGeom>
        </p:spPr>
      </p:pic>
    </p:spTree>
    <p:extLst>
      <p:ext uri="{BB962C8B-B14F-4D97-AF65-F5344CB8AC3E}">
        <p14:creationId xmlns:p14="http://schemas.microsoft.com/office/powerpoint/2010/main" val="222279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in Parallel</a:t>
            </a:r>
            <a:endParaRPr lang="en-US" dirty="0"/>
          </a:p>
        </p:txBody>
      </p:sp>
      <p:sp>
        <p:nvSpPr>
          <p:cNvPr id="3" name="Content Placeholder 2"/>
          <p:cNvSpPr>
            <a:spLocks noGrp="1"/>
          </p:cNvSpPr>
          <p:nvPr>
            <p:ph idx="1"/>
          </p:nvPr>
        </p:nvSpPr>
        <p:spPr/>
        <p:txBody>
          <a:bodyPr/>
          <a:lstStyle/>
          <a:p>
            <a:r>
              <a:rPr lang="en-US" dirty="0"/>
              <a:t>Most computers today are multicore (two or more processors in a </a:t>
            </a:r>
            <a:r>
              <a:rPr lang="en-US" dirty="0" smtClean="0"/>
              <a:t>single package</a:t>
            </a:r>
            <a:r>
              <a:rPr lang="en-US" dirty="0"/>
              <a:t>), some with multiple physical CPUs. </a:t>
            </a:r>
            <a:endParaRPr lang="en-US" dirty="0" smtClean="0"/>
          </a:p>
          <a:p>
            <a:r>
              <a:rPr lang="en-US" dirty="0" smtClean="0"/>
              <a:t>One </a:t>
            </a:r>
            <a:r>
              <a:rPr lang="en-US" dirty="0"/>
              <a:t>of the most </a:t>
            </a:r>
            <a:r>
              <a:rPr lang="en-US" dirty="0" smtClean="0"/>
              <a:t>important limitations of </a:t>
            </a:r>
            <a:r>
              <a:rPr lang="en-US" dirty="0"/>
              <a:t>Python is that it uses a single core by default. (It was created </a:t>
            </a:r>
            <a:r>
              <a:rPr lang="en-US" dirty="0" smtClean="0"/>
              <a:t>in a </a:t>
            </a:r>
            <a:r>
              <a:rPr lang="en-US" dirty="0"/>
              <a:t>time when single cores were the norm</a:t>
            </a:r>
            <a:r>
              <a:rPr lang="en-US" dirty="0" smtClean="0"/>
              <a:t>.)</a:t>
            </a:r>
          </a:p>
          <a:p>
            <a:r>
              <a:rPr lang="en-US" dirty="0"/>
              <a:t>Data science projects require quite a lot of computations</a:t>
            </a:r>
            <a:r>
              <a:rPr lang="en-US" dirty="0" smtClean="0"/>
              <a:t>.</a:t>
            </a:r>
          </a:p>
          <a:p>
            <a:r>
              <a:rPr lang="en-US" dirty="0" smtClean="0"/>
              <a:t>Part of </a:t>
            </a:r>
            <a:r>
              <a:rPr lang="en-US" dirty="0"/>
              <a:t>the scientific aspect of data science relies on repeated tests and </a:t>
            </a:r>
            <a:r>
              <a:rPr lang="en-US" dirty="0" smtClean="0"/>
              <a:t>experiments on </a:t>
            </a:r>
            <a:r>
              <a:rPr lang="en-US" dirty="0"/>
              <a:t>different data matrices</a:t>
            </a:r>
            <a:r>
              <a:rPr lang="en-US" dirty="0" smtClean="0"/>
              <a:t>.</a:t>
            </a:r>
          </a:p>
          <a:p>
            <a:r>
              <a:rPr lang="en-US" dirty="0" smtClean="0"/>
              <a:t>Also the data size may be huge, which will take lots of processing power.</a:t>
            </a:r>
          </a:p>
          <a:p>
            <a:r>
              <a:rPr lang="en-US" dirty="0"/>
              <a:t>Using more CPU cores accelerates a computation by a factor that </a:t>
            </a:r>
            <a:r>
              <a:rPr lang="en-US" dirty="0" smtClean="0"/>
              <a:t>almost matches </a:t>
            </a:r>
            <a:r>
              <a:rPr lang="en-US" dirty="0"/>
              <a:t>the number of </a:t>
            </a:r>
            <a:r>
              <a:rPr lang="en-US" dirty="0" smtClean="0"/>
              <a:t>cores.</a:t>
            </a:r>
          </a:p>
          <a:p>
            <a:pPr lvl="1"/>
            <a:r>
              <a:rPr lang="en-US" dirty="0"/>
              <a:t>For example, having four cores would </a:t>
            </a:r>
            <a:r>
              <a:rPr lang="en-US" dirty="0" smtClean="0"/>
              <a:t>mean working </a:t>
            </a:r>
            <a:r>
              <a:rPr lang="en-US" dirty="0"/>
              <a:t>at best four times faster</a:t>
            </a:r>
            <a:r>
              <a:rPr lang="en-US" dirty="0" smtClean="0"/>
              <a:t>.</a:t>
            </a:r>
          </a:p>
          <a:p>
            <a:pPr lvl="1"/>
            <a:r>
              <a:rPr lang="en-US" dirty="0" smtClean="0"/>
              <a:t>But practically we will not have four times faster processing as assigning the different cores to different processes will take some amount of time.</a:t>
            </a:r>
          </a:p>
          <a:p>
            <a:pPr lvl="1"/>
            <a:r>
              <a:rPr lang="en-US" dirty="0" smtClean="0"/>
              <a:t>So parallel processing will works best with huge datasets or where extreme processing power is required.</a:t>
            </a:r>
            <a:endParaRPr lang="en-US" dirty="0"/>
          </a:p>
        </p:txBody>
      </p:sp>
    </p:spTree>
    <p:extLst>
      <p:ext uri="{BB962C8B-B14F-4D97-AF65-F5344CB8AC3E}">
        <p14:creationId xmlns:p14="http://schemas.microsoft.com/office/powerpoint/2010/main" val="267294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in </a:t>
            </a:r>
            <a:r>
              <a:rPr lang="en-US" dirty="0" smtClean="0"/>
              <a:t>Parallel (Cont.)</a:t>
            </a:r>
            <a:endParaRPr lang="en-US" dirty="0"/>
          </a:p>
        </p:txBody>
      </p:sp>
      <p:sp>
        <p:nvSpPr>
          <p:cNvPr id="3" name="Content Placeholder 2"/>
          <p:cNvSpPr>
            <a:spLocks noGrp="1"/>
          </p:cNvSpPr>
          <p:nvPr>
            <p:ph idx="1"/>
          </p:nvPr>
        </p:nvSpPr>
        <p:spPr/>
        <p:txBody>
          <a:bodyPr/>
          <a:lstStyle/>
          <a:p>
            <a:r>
              <a:rPr lang="en-US" dirty="0" smtClean="0"/>
              <a:t>In </a:t>
            </a:r>
            <a:r>
              <a:rPr lang="en-US" dirty="0" err="1" smtClean="0"/>
              <a:t>Scikit</a:t>
            </a:r>
            <a:r>
              <a:rPr lang="en-US" dirty="0" smtClean="0"/>
              <a:t>-learn library we need not to do any special programming in order to do the parallel (multiprocessing) processing, we can simply use</a:t>
            </a:r>
            <a:r>
              <a:rPr lang="en-US" dirty="0" smtClean="0">
                <a:latin typeface="Consolas" panose="020B0609020204030204" pitchFamily="49" charset="0"/>
              </a:rPr>
              <a:t> </a:t>
            </a:r>
            <a:r>
              <a:rPr lang="en-US" b="1" dirty="0" err="1" smtClean="0">
                <a:latin typeface="Consolas" panose="020B0609020204030204" pitchFamily="49" charset="0"/>
              </a:rPr>
              <a:t>n_jobs</a:t>
            </a:r>
            <a:r>
              <a:rPr lang="en-US" dirty="0" smtClean="0">
                <a:latin typeface="Consolas" panose="020B0609020204030204" pitchFamily="49" charset="0"/>
              </a:rPr>
              <a:t> </a:t>
            </a:r>
            <a:r>
              <a:rPr lang="en-US" dirty="0"/>
              <a:t>parameter to do so</a:t>
            </a:r>
            <a:r>
              <a:rPr lang="en-US" dirty="0" smtClean="0"/>
              <a:t>.</a:t>
            </a:r>
          </a:p>
          <a:p>
            <a:r>
              <a:rPr lang="en-US" dirty="0" smtClean="0"/>
              <a:t>If we set number grater than 1 in the</a:t>
            </a:r>
            <a:r>
              <a:rPr lang="en-US" dirty="0" smtClean="0">
                <a:latin typeface="Consolas" panose="020B0609020204030204" pitchFamily="49" charset="0"/>
              </a:rPr>
              <a:t> </a:t>
            </a:r>
            <a:r>
              <a:rPr lang="en-US" b="1" dirty="0" err="1">
                <a:latin typeface="Consolas" panose="020B0609020204030204" pitchFamily="49" charset="0"/>
              </a:rPr>
              <a:t>n_jobs</a:t>
            </a:r>
            <a:r>
              <a:rPr lang="en-US" dirty="0">
                <a:latin typeface="Consolas" panose="020B0609020204030204" pitchFamily="49" charset="0"/>
              </a:rPr>
              <a:t> </a:t>
            </a:r>
            <a:r>
              <a:rPr lang="en-US" dirty="0" smtClean="0"/>
              <a:t>it will uses that much of the processor, if we set -1 </a:t>
            </a:r>
            <a:r>
              <a:rPr lang="en-US" dirty="0"/>
              <a:t>to</a:t>
            </a:r>
            <a:r>
              <a:rPr lang="en-US" dirty="0">
                <a:latin typeface="Consolas" panose="020B0609020204030204" pitchFamily="49" charset="0"/>
              </a:rPr>
              <a:t> </a:t>
            </a:r>
            <a:r>
              <a:rPr lang="en-US" b="1" dirty="0" err="1">
                <a:latin typeface="Consolas" panose="020B0609020204030204" pitchFamily="49" charset="0"/>
              </a:rPr>
              <a:t>n_jobs</a:t>
            </a:r>
            <a:r>
              <a:rPr lang="en-US" dirty="0">
                <a:latin typeface="Consolas" panose="020B0609020204030204" pitchFamily="49" charset="0"/>
              </a:rPr>
              <a:t> </a:t>
            </a:r>
            <a:r>
              <a:rPr lang="en-US" dirty="0" smtClean="0"/>
              <a:t>it will use all available processor from the system.</a:t>
            </a:r>
          </a:p>
          <a:p>
            <a:r>
              <a:rPr lang="en-US" dirty="0" smtClean="0"/>
              <a:t>Lets see the Example how we can achieve parallel processing in </a:t>
            </a:r>
            <a:r>
              <a:rPr lang="en-US" dirty="0" err="1" smtClean="0"/>
              <a:t>Scikit</a:t>
            </a:r>
            <a:r>
              <a:rPr lang="en-US" dirty="0" smtClean="0"/>
              <a:t>-learn </a:t>
            </a:r>
            <a:r>
              <a:rPr lang="en-US" dirty="0" err="1" smtClean="0"/>
              <a:t>liabrary</a:t>
            </a:r>
            <a:r>
              <a:rPr lang="en-US" dirty="0" smtClean="0"/>
              <a:t>.</a:t>
            </a:r>
          </a:p>
          <a:p>
            <a:endParaRPr lang="en-US" dirty="0"/>
          </a:p>
        </p:txBody>
      </p:sp>
      <p:pic>
        <p:nvPicPr>
          <p:cNvPr id="5" name="Picture 4"/>
          <p:cNvPicPr>
            <a:picLocks noChangeAspect="1"/>
          </p:cNvPicPr>
          <p:nvPr/>
        </p:nvPicPr>
        <p:blipFill>
          <a:blip r:embed="rId2"/>
          <a:stretch>
            <a:fillRect/>
          </a:stretch>
        </p:blipFill>
        <p:spPr>
          <a:xfrm>
            <a:off x="427333" y="2809980"/>
            <a:ext cx="11658655" cy="1829131"/>
          </a:xfrm>
          <a:prstGeom prst="rect">
            <a:avLst/>
          </a:prstGeom>
        </p:spPr>
      </p:pic>
      <p:pic>
        <p:nvPicPr>
          <p:cNvPr id="6" name="Picture 5"/>
          <p:cNvPicPr>
            <a:picLocks noChangeAspect="1"/>
          </p:cNvPicPr>
          <p:nvPr/>
        </p:nvPicPr>
        <p:blipFill>
          <a:blip r:embed="rId3"/>
          <a:stretch>
            <a:fillRect/>
          </a:stretch>
        </p:blipFill>
        <p:spPr>
          <a:xfrm>
            <a:off x="427333" y="4632426"/>
            <a:ext cx="11658655" cy="1858149"/>
          </a:xfrm>
          <a:prstGeom prst="rect">
            <a:avLst/>
          </a:prstGeom>
        </p:spPr>
      </p:pic>
      <p:sp>
        <p:nvSpPr>
          <p:cNvPr id="7" name="TextBox 6"/>
          <p:cNvSpPr txBox="1"/>
          <p:nvPr/>
        </p:nvSpPr>
        <p:spPr>
          <a:xfrm>
            <a:off x="9601200" y="2887133"/>
            <a:ext cx="2334293" cy="369332"/>
          </a:xfrm>
          <a:prstGeom prst="rect">
            <a:avLst/>
          </a:prstGeom>
          <a:noFill/>
        </p:spPr>
        <p:txBody>
          <a:bodyPr wrap="none" rtlCol="0">
            <a:spAutoFit/>
          </a:bodyPr>
          <a:lstStyle/>
          <a:p>
            <a:r>
              <a:rPr lang="en-US" b="1" dirty="0" smtClean="0">
                <a:solidFill>
                  <a:srgbClr val="FF0000"/>
                </a:solidFill>
              </a:rPr>
              <a:t>Using Single Processor</a:t>
            </a:r>
            <a:endParaRPr lang="en-US" b="1" dirty="0">
              <a:solidFill>
                <a:srgbClr val="FF0000"/>
              </a:solidFill>
            </a:endParaRPr>
          </a:p>
        </p:txBody>
      </p:sp>
      <p:sp>
        <p:nvSpPr>
          <p:cNvPr id="8" name="TextBox 7"/>
          <p:cNvSpPr txBox="1"/>
          <p:nvPr/>
        </p:nvSpPr>
        <p:spPr>
          <a:xfrm>
            <a:off x="9601200" y="4791354"/>
            <a:ext cx="2228495" cy="369332"/>
          </a:xfrm>
          <a:prstGeom prst="rect">
            <a:avLst/>
          </a:prstGeom>
          <a:noFill/>
        </p:spPr>
        <p:txBody>
          <a:bodyPr wrap="none" rtlCol="0">
            <a:spAutoFit/>
          </a:bodyPr>
          <a:lstStyle/>
          <a:p>
            <a:r>
              <a:rPr lang="en-US" b="1" dirty="0" smtClean="0">
                <a:solidFill>
                  <a:schemeClr val="accent3">
                    <a:lumMod val="75000"/>
                  </a:schemeClr>
                </a:solidFill>
              </a:rPr>
              <a:t>Using Multi Processor</a:t>
            </a:r>
            <a:endParaRPr lang="en-US" b="1" dirty="0">
              <a:solidFill>
                <a:schemeClr val="accent3">
                  <a:lumMod val="75000"/>
                </a:schemeClr>
              </a:solidFill>
            </a:endParaRPr>
          </a:p>
        </p:txBody>
      </p:sp>
      <p:sp>
        <p:nvSpPr>
          <p:cNvPr id="9" name="Rectangle 8"/>
          <p:cNvSpPr/>
          <p:nvPr/>
        </p:nvSpPr>
        <p:spPr>
          <a:xfrm>
            <a:off x="9601200" y="5791201"/>
            <a:ext cx="1114247" cy="2746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848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t>
            </a:r>
            <a:r>
              <a:rPr lang="en-US" smtClean="0"/>
              <a:t>Data Analysis (EDA)</a:t>
            </a:r>
            <a:endParaRPr lang="en-US"/>
          </a:p>
        </p:txBody>
      </p:sp>
      <p:sp>
        <p:nvSpPr>
          <p:cNvPr id="3" name="Content Placeholder 2"/>
          <p:cNvSpPr>
            <a:spLocks noGrp="1"/>
          </p:cNvSpPr>
          <p:nvPr>
            <p:ph idx="1"/>
          </p:nvPr>
        </p:nvSpPr>
        <p:spPr/>
        <p:txBody>
          <a:bodyPr/>
          <a:lstStyle/>
          <a:p>
            <a:r>
              <a:rPr lang="en-US" b="1" dirty="0"/>
              <a:t>Exploratory Data </a:t>
            </a:r>
            <a:r>
              <a:rPr lang="en-US" b="1" dirty="0" smtClean="0"/>
              <a:t>Analysis (EDA) </a:t>
            </a:r>
            <a:r>
              <a:rPr lang="en-US" dirty="0"/>
              <a:t>refers to the critical process of performing initial investigations on data so as to </a:t>
            </a:r>
            <a:r>
              <a:rPr lang="en-US" b="1" dirty="0"/>
              <a:t>discover patterns</a:t>
            </a:r>
            <a:r>
              <a:rPr lang="en-US" dirty="0" smtClean="0"/>
              <a:t>, to </a:t>
            </a:r>
            <a:r>
              <a:rPr lang="en-US" b="1" dirty="0"/>
              <a:t>spot anomalies</a:t>
            </a:r>
            <a:r>
              <a:rPr lang="en-US" dirty="0" smtClean="0"/>
              <a:t>, to </a:t>
            </a:r>
            <a:r>
              <a:rPr lang="en-US" b="1" dirty="0"/>
              <a:t>test hypothesis </a:t>
            </a:r>
            <a:r>
              <a:rPr lang="en-US" dirty="0"/>
              <a:t>and to </a:t>
            </a:r>
            <a:r>
              <a:rPr lang="en-US" b="1" dirty="0"/>
              <a:t>check assumptions</a:t>
            </a:r>
            <a:r>
              <a:rPr lang="en-US" dirty="0"/>
              <a:t> with the help of </a:t>
            </a:r>
            <a:r>
              <a:rPr lang="en-US" b="1" dirty="0"/>
              <a:t>summary statistics</a:t>
            </a:r>
            <a:r>
              <a:rPr lang="en-US" dirty="0"/>
              <a:t> and </a:t>
            </a:r>
            <a:r>
              <a:rPr lang="en-US" b="1" dirty="0"/>
              <a:t>graphical representations</a:t>
            </a:r>
            <a:r>
              <a:rPr lang="en-US" dirty="0" smtClean="0"/>
              <a:t>.</a:t>
            </a:r>
          </a:p>
          <a:p>
            <a:r>
              <a:rPr lang="en-US" dirty="0"/>
              <a:t>EDA was developed at </a:t>
            </a:r>
            <a:r>
              <a:rPr lang="en-US" b="1" dirty="0"/>
              <a:t>Bell Labs</a:t>
            </a:r>
            <a:r>
              <a:rPr lang="en-US" dirty="0"/>
              <a:t> by </a:t>
            </a:r>
            <a:r>
              <a:rPr lang="en-US" b="1" dirty="0"/>
              <a:t>John Tukey</a:t>
            </a:r>
            <a:r>
              <a:rPr lang="en-US" dirty="0"/>
              <a:t>, a mathematician and </a:t>
            </a:r>
            <a:r>
              <a:rPr lang="en-US" dirty="0" smtClean="0"/>
              <a:t>statistician who </a:t>
            </a:r>
            <a:r>
              <a:rPr lang="en-US" dirty="0"/>
              <a:t>wanted to promote more questions and actions on </a:t>
            </a:r>
            <a:r>
              <a:rPr lang="en-US" dirty="0" smtClean="0"/>
              <a:t>data </a:t>
            </a:r>
            <a:r>
              <a:rPr lang="en-US" dirty="0"/>
              <a:t>based </a:t>
            </a:r>
            <a:r>
              <a:rPr lang="en-US" dirty="0" smtClean="0"/>
              <a:t>on the </a:t>
            </a:r>
            <a:r>
              <a:rPr lang="en-US" dirty="0"/>
              <a:t>data </a:t>
            </a:r>
            <a:r>
              <a:rPr lang="en-US" dirty="0" smtClean="0"/>
              <a:t>itself.</a:t>
            </a:r>
          </a:p>
          <a:p>
            <a:r>
              <a:rPr lang="en-US" dirty="0"/>
              <a:t>In one of his famous writings, Tukey said</a:t>
            </a:r>
            <a:r>
              <a:rPr lang="en-US" dirty="0" smtClean="0"/>
              <a:t>:</a:t>
            </a:r>
          </a:p>
          <a:p>
            <a:pPr marL="457200" lvl="1" indent="0">
              <a:buNone/>
            </a:pPr>
            <a:r>
              <a:rPr lang="en-US" dirty="0" smtClean="0"/>
              <a:t>“</a:t>
            </a:r>
            <a:r>
              <a:rPr lang="en-US" i="1" dirty="0"/>
              <a:t>The only way humans can do </a:t>
            </a:r>
            <a:r>
              <a:rPr lang="en-US" b="1" i="1" dirty="0"/>
              <a:t>BETTER</a:t>
            </a:r>
            <a:r>
              <a:rPr lang="en-US" i="1" dirty="0"/>
              <a:t> than computers is to take a </a:t>
            </a:r>
            <a:r>
              <a:rPr lang="en-US" i="1" dirty="0" smtClean="0"/>
              <a:t>chance of </a:t>
            </a:r>
            <a:r>
              <a:rPr lang="en-US" i="1" dirty="0"/>
              <a:t>doing </a:t>
            </a:r>
            <a:r>
              <a:rPr lang="en-US" b="1" i="1" dirty="0"/>
              <a:t>WORSE</a:t>
            </a:r>
            <a:r>
              <a:rPr lang="en-US" i="1" dirty="0"/>
              <a:t> than them</a:t>
            </a:r>
            <a:r>
              <a:rPr lang="en-US" i="1" dirty="0" smtClean="0"/>
              <a:t>.</a:t>
            </a:r>
            <a:r>
              <a:rPr lang="en-US" dirty="0" smtClean="0"/>
              <a:t>”</a:t>
            </a:r>
          </a:p>
          <a:p>
            <a:r>
              <a:rPr lang="en-US" dirty="0" smtClean="0"/>
              <a:t>Above </a:t>
            </a:r>
            <a:r>
              <a:rPr lang="en-US" dirty="0"/>
              <a:t>statement explains why, as a </a:t>
            </a:r>
            <a:r>
              <a:rPr lang="en-US" b="1" dirty="0"/>
              <a:t>data scientist</a:t>
            </a:r>
            <a:r>
              <a:rPr lang="en-US" dirty="0"/>
              <a:t>, your role and tools </a:t>
            </a:r>
            <a:r>
              <a:rPr lang="en-US" dirty="0" smtClean="0"/>
              <a:t>aren’t limited </a:t>
            </a:r>
            <a:r>
              <a:rPr lang="en-US" dirty="0"/>
              <a:t>to automatic learning algorithms but also to manual and </a:t>
            </a:r>
            <a:r>
              <a:rPr lang="en-US" dirty="0" smtClean="0"/>
              <a:t>creative exploratory </a:t>
            </a:r>
            <a:r>
              <a:rPr lang="en-US" dirty="0"/>
              <a:t>tasks</a:t>
            </a:r>
            <a:r>
              <a:rPr lang="en-US" dirty="0" smtClean="0"/>
              <a:t>.</a:t>
            </a:r>
          </a:p>
          <a:p>
            <a:r>
              <a:rPr lang="en-US" b="1" dirty="0"/>
              <a:t>Computers</a:t>
            </a:r>
            <a:r>
              <a:rPr lang="en-US" dirty="0"/>
              <a:t> are unbeatable at </a:t>
            </a:r>
            <a:r>
              <a:rPr lang="en-US" b="1" dirty="0"/>
              <a:t>optimizing</a:t>
            </a:r>
            <a:r>
              <a:rPr lang="en-US" dirty="0"/>
              <a:t>, but </a:t>
            </a:r>
            <a:r>
              <a:rPr lang="en-US" b="1" dirty="0"/>
              <a:t>humans</a:t>
            </a:r>
            <a:r>
              <a:rPr lang="en-US" dirty="0"/>
              <a:t> </a:t>
            </a:r>
            <a:r>
              <a:rPr lang="en-US" dirty="0" smtClean="0"/>
              <a:t>are strong </a:t>
            </a:r>
            <a:r>
              <a:rPr lang="en-US" dirty="0"/>
              <a:t>at discovery by taking </a:t>
            </a:r>
            <a:r>
              <a:rPr lang="en-US" b="1" dirty="0"/>
              <a:t>unexpected routes</a:t>
            </a:r>
            <a:r>
              <a:rPr lang="en-US" dirty="0"/>
              <a:t> and trying unlikely but </a:t>
            </a:r>
            <a:r>
              <a:rPr lang="en-US" dirty="0" smtClean="0"/>
              <a:t>very </a:t>
            </a:r>
            <a:r>
              <a:rPr lang="en-US" b="1" dirty="0" smtClean="0"/>
              <a:t>effective </a:t>
            </a:r>
            <a:r>
              <a:rPr lang="en-US" b="1" dirty="0"/>
              <a:t>solutions</a:t>
            </a:r>
            <a:r>
              <a:rPr lang="en-US" dirty="0"/>
              <a:t>.</a:t>
            </a:r>
          </a:p>
        </p:txBody>
      </p:sp>
    </p:spTree>
    <p:extLst>
      <p:ext uri="{BB962C8B-B14F-4D97-AF65-F5344CB8AC3E}">
        <p14:creationId xmlns:p14="http://schemas.microsoft.com/office/powerpoint/2010/main" val="73192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4" y="712385"/>
            <a:ext cx="4909938" cy="3508653"/>
          </a:xfrm>
          <a:prstGeom prst="rect">
            <a:avLst/>
          </a:prstGeom>
          <a:noFill/>
        </p:spPr>
        <p:txBody>
          <a:bodyPr wrap="square" rtlCol="0">
            <a:spAutoFit/>
          </a:bodyPr>
          <a:lstStyle/>
          <a:p>
            <a:r>
              <a:rPr lang="en-IN" sz="2400" b="1" dirty="0" smtClean="0"/>
              <a:t>Outline</a:t>
            </a:r>
            <a:endParaRPr lang="en-US" b="1" dirty="0" smtClean="0"/>
          </a:p>
          <a:p>
            <a:endParaRPr lang="en-US" b="1" dirty="0" smtClean="0"/>
          </a:p>
          <a:p>
            <a:pPr indent="446088">
              <a:buFont typeface="Wingdings" pitchFamily="2" charset="2"/>
              <a:buChar char="ü"/>
            </a:pPr>
            <a:r>
              <a:rPr lang="en-US" sz="2000" dirty="0" smtClean="0"/>
              <a:t>Classes in </a:t>
            </a:r>
            <a:r>
              <a:rPr lang="en-US" sz="2000" dirty="0" err="1" smtClean="0"/>
              <a:t>Scikit</a:t>
            </a:r>
            <a:r>
              <a:rPr lang="en-US" sz="2000" dirty="0" smtClean="0"/>
              <a:t>-learn library</a:t>
            </a:r>
          </a:p>
          <a:p>
            <a:pPr indent="446088">
              <a:buFont typeface="Wingdings" pitchFamily="2" charset="2"/>
              <a:buChar char="ü"/>
            </a:pPr>
            <a:r>
              <a:rPr lang="en-US" sz="2000" dirty="0" smtClean="0"/>
              <a:t>Applications of Data Science</a:t>
            </a:r>
          </a:p>
          <a:p>
            <a:pPr indent="446088">
              <a:buFont typeface="Wingdings" pitchFamily="2" charset="2"/>
              <a:buChar char="ü"/>
            </a:pPr>
            <a:r>
              <a:rPr lang="en-US" sz="2000" dirty="0" smtClean="0"/>
              <a:t>Hashing Trick</a:t>
            </a:r>
          </a:p>
          <a:p>
            <a:pPr indent="446088">
              <a:buFont typeface="Wingdings" pitchFamily="2" charset="2"/>
              <a:buChar char="ü"/>
            </a:pPr>
            <a:r>
              <a:rPr lang="en-US" sz="2000" dirty="0" smtClean="0"/>
              <a:t>Deterministic Selection</a:t>
            </a:r>
          </a:p>
          <a:p>
            <a:pPr indent="446088">
              <a:buFont typeface="Wingdings" pitchFamily="2" charset="2"/>
              <a:buChar char="ü"/>
            </a:pPr>
            <a:r>
              <a:rPr lang="en-US" sz="2000" dirty="0" smtClean="0"/>
              <a:t>Considering Timing and Performance</a:t>
            </a:r>
          </a:p>
          <a:p>
            <a:pPr indent="446088">
              <a:buFont typeface="Wingdings" pitchFamily="2" charset="2"/>
              <a:buChar char="ü"/>
            </a:pPr>
            <a:r>
              <a:rPr lang="en-US" sz="2000" dirty="0" smtClean="0"/>
              <a:t>Parallel Processing</a:t>
            </a:r>
          </a:p>
          <a:p>
            <a:pPr indent="446088">
              <a:buFont typeface="Wingdings" pitchFamily="2" charset="2"/>
              <a:buChar char="ü"/>
            </a:pPr>
            <a:r>
              <a:rPr lang="en-US" sz="2000" dirty="0" smtClean="0"/>
              <a:t>The EDA Approach</a:t>
            </a:r>
          </a:p>
          <a:p>
            <a:pPr indent="446088">
              <a:buFont typeface="Wingdings" pitchFamily="2" charset="2"/>
              <a:buChar char="ü"/>
            </a:pPr>
            <a:r>
              <a:rPr lang="en-US" sz="2000" dirty="0" smtClean="0"/>
              <a:t>Understanding Correlation</a:t>
            </a:r>
            <a:endParaRPr lang="en-US" sz="2000" dirty="0">
              <a:solidFill>
                <a:schemeClr val="bg1">
                  <a:lumMod val="50000"/>
                </a:schemeClr>
              </a:solidFill>
            </a:endParaRPr>
          </a:p>
          <a:p>
            <a:pPr indent="446088">
              <a:buFont typeface="Wingdings" pitchFamily="2" charset="2"/>
              <a:buChar char="ü"/>
            </a:pPr>
            <a:r>
              <a:rPr lang="en-US" sz="2000" dirty="0" smtClean="0"/>
              <a:t>Modifying Data Distributions</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(cont.)</a:t>
            </a:r>
            <a:endParaRPr lang="en-US" dirty="0"/>
          </a:p>
        </p:txBody>
      </p:sp>
      <p:sp>
        <p:nvSpPr>
          <p:cNvPr id="3" name="Content Placeholder 2"/>
          <p:cNvSpPr>
            <a:spLocks noGrp="1"/>
          </p:cNvSpPr>
          <p:nvPr>
            <p:ph idx="1"/>
          </p:nvPr>
        </p:nvSpPr>
        <p:spPr/>
        <p:txBody>
          <a:bodyPr/>
          <a:lstStyle/>
          <a:p>
            <a:r>
              <a:rPr lang="en-US" dirty="0" smtClean="0"/>
              <a:t>With EDA we,</a:t>
            </a:r>
          </a:p>
          <a:p>
            <a:pPr lvl="1"/>
            <a:r>
              <a:rPr lang="en-US" sz="2400" dirty="0" smtClean="0"/>
              <a:t>Describe data</a:t>
            </a:r>
          </a:p>
          <a:p>
            <a:pPr lvl="1"/>
            <a:r>
              <a:rPr lang="en-US" sz="2400" dirty="0" smtClean="0"/>
              <a:t>Closely explore data distributions</a:t>
            </a:r>
          </a:p>
          <a:p>
            <a:pPr lvl="1"/>
            <a:r>
              <a:rPr lang="en-US" sz="2400" dirty="0" smtClean="0"/>
              <a:t>Understand the relationships between variables</a:t>
            </a:r>
          </a:p>
          <a:p>
            <a:pPr lvl="1"/>
            <a:r>
              <a:rPr lang="en-US" sz="2400" dirty="0" smtClean="0"/>
              <a:t>Notice unusual or unexpected situations</a:t>
            </a:r>
          </a:p>
          <a:p>
            <a:pPr lvl="1"/>
            <a:r>
              <a:rPr lang="en-US" sz="2400" dirty="0" smtClean="0"/>
              <a:t>Place the data into groups</a:t>
            </a:r>
          </a:p>
          <a:p>
            <a:pPr lvl="1"/>
            <a:r>
              <a:rPr lang="en-US" sz="2400" dirty="0" smtClean="0"/>
              <a:t>Notice unexpected patterns within the group</a:t>
            </a:r>
          </a:p>
          <a:p>
            <a:pPr lvl="1"/>
            <a:r>
              <a:rPr lang="en-US" sz="2400" dirty="0" smtClean="0"/>
              <a:t>Take note of group differences</a:t>
            </a:r>
          </a:p>
          <a:p>
            <a:endParaRPr lang="en-US" dirty="0" smtClean="0"/>
          </a:p>
        </p:txBody>
      </p:sp>
    </p:spTree>
    <p:extLst>
      <p:ext uri="{BB962C8B-B14F-4D97-AF65-F5344CB8AC3E}">
        <p14:creationId xmlns:p14="http://schemas.microsoft.com/office/powerpoint/2010/main" val="116645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 Measuring Central Tendency</a:t>
            </a:r>
            <a:endParaRPr lang="en-US" dirty="0"/>
          </a:p>
        </p:txBody>
      </p:sp>
      <p:sp>
        <p:nvSpPr>
          <p:cNvPr id="3" name="Content Placeholder 2"/>
          <p:cNvSpPr>
            <a:spLocks noGrp="1"/>
          </p:cNvSpPr>
          <p:nvPr>
            <p:ph idx="1"/>
          </p:nvPr>
        </p:nvSpPr>
        <p:spPr/>
        <p:txBody>
          <a:bodyPr/>
          <a:lstStyle/>
          <a:p>
            <a:r>
              <a:rPr lang="en-US" dirty="0" smtClean="0"/>
              <a:t>We can use many inbuilt pandas functions in order to find central tendency of the numerical data,</a:t>
            </a:r>
            <a:r>
              <a:rPr lang="en-US" dirty="0"/>
              <a:t> Some of the functions </a:t>
            </a:r>
            <a:r>
              <a:rPr lang="en-US" dirty="0" smtClean="0"/>
              <a:t>are</a:t>
            </a:r>
          </a:p>
          <a:p>
            <a:pPr lvl="1"/>
            <a:r>
              <a:rPr lang="en-US" dirty="0" err="1" smtClean="0"/>
              <a:t>df.mean</a:t>
            </a:r>
            <a:r>
              <a:rPr lang="en-US" dirty="0" smtClean="0"/>
              <a:t>()</a:t>
            </a:r>
          </a:p>
          <a:p>
            <a:pPr lvl="1"/>
            <a:r>
              <a:rPr lang="en-US" dirty="0" err="1" smtClean="0"/>
              <a:t>df.median</a:t>
            </a:r>
            <a:r>
              <a:rPr lang="en-US" dirty="0" smtClean="0"/>
              <a:t>()</a:t>
            </a:r>
            <a:endParaRPr lang="en-US" dirty="0"/>
          </a:p>
          <a:p>
            <a:pPr lvl="1"/>
            <a:r>
              <a:rPr lang="en-US" dirty="0" err="1" smtClean="0"/>
              <a:t>df.std</a:t>
            </a:r>
            <a:r>
              <a:rPr lang="en-US" dirty="0" smtClean="0"/>
              <a:t>()</a:t>
            </a:r>
            <a:endParaRPr lang="en-US" dirty="0"/>
          </a:p>
          <a:p>
            <a:pPr lvl="1"/>
            <a:r>
              <a:rPr lang="en-US" dirty="0" err="1" smtClean="0"/>
              <a:t>df.max</a:t>
            </a:r>
            <a:r>
              <a:rPr lang="en-US" dirty="0" smtClean="0"/>
              <a:t>()</a:t>
            </a:r>
            <a:endParaRPr lang="en-US" dirty="0"/>
          </a:p>
          <a:p>
            <a:pPr lvl="1"/>
            <a:r>
              <a:rPr lang="en-US" dirty="0" err="1" smtClean="0"/>
              <a:t>df.min</a:t>
            </a:r>
            <a:r>
              <a:rPr lang="en-US" dirty="0" smtClean="0"/>
              <a:t>()</a:t>
            </a:r>
          </a:p>
          <a:p>
            <a:pPr lvl="1"/>
            <a:r>
              <a:rPr lang="en-US" dirty="0" err="1" smtClean="0"/>
              <a:t>df.quantile</a:t>
            </a:r>
            <a:r>
              <a:rPr lang="en-US" dirty="0" smtClean="0"/>
              <a:t>(</a:t>
            </a:r>
            <a:r>
              <a:rPr lang="en-US" dirty="0" err="1" smtClean="0"/>
              <a:t>np.array</a:t>
            </a:r>
            <a:r>
              <a:rPr lang="en-US" dirty="0" smtClean="0"/>
              <a:t>([0,0.25,0.5,0.75,1]))</a:t>
            </a:r>
          </a:p>
          <a:p>
            <a:r>
              <a:rPr lang="en-US" dirty="0" smtClean="0"/>
              <a:t>We can define normality of the data using below measures</a:t>
            </a:r>
          </a:p>
          <a:p>
            <a:pPr lvl="1"/>
            <a:r>
              <a:rPr lang="en-US" b="1" dirty="0"/>
              <a:t>Skewness</a:t>
            </a:r>
            <a:r>
              <a:rPr lang="en-US" dirty="0"/>
              <a:t> defines the asymmetry of data with respect to the mean</a:t>
            </a:r>
            <a:r>
              <a:rPr lang="en-US" dirty="0" smtClean="0"/>
              <a:t>.</a:t>
            </a:r>
          </a:p>
          <a:p>
            <a:pPr lvl="2"/>
            <a:r>
              <a:rPr lang="en-US" dirty="0" smtClean="0"/>
              <a:t>It will be negative if the left tail is too long.</a:t>
            </a:r>
          </a:p>
          <a:p>
            <a:pPr lvl="2"/>
            <a:r>
              <a:rPr lang="en-US" dirty="0" smtClean="0"/>
              <a:t>It will be positive if the right tail is too long.</a:t>
            </a:r>
          </a:p>
          <a:p>
            <a:pPr lvl="2"/>
            <a:r>
              <a:rPr lang="en-US" dirty="0" smtClean="0"/>
              <a:t>It will be zero if left and right tail are same.</a:t>
            </a:r>
          </a:p>
          <a:p>
            <a:pPr lvl="1"/>
            <a:r>
              <a:rPr lang="en-US" b="1" dirty="0"/>
              <a:t>Kurtosis</a:t>
            </a:r>
            <a:r>
              <a:rPr lang="en-US" dirty="0"/>
              <a:t> </a:t>
            </a:r>
            <a:r>
              <a:rPr lang="en-US" dirty="0" smtClean="0"/>
              <a:t>shows </a:t>
            </a:r>
            <a:r>
              <a:rPr lang="en-US" dirty="0"/>
              <a:t>whether the data distribution, especially the peak </a:t>
            </a:r>
            <a:r>
              <a:rPr lang="en-US" dirty="0" smtClean="0"/>
              <a:t>and the </a:t>
            </a:r>
            <a:r>
              <a:rPr lang="en-US" dirty="0"/>
              <a:t>tails, are of the right shape</a:t>
            </a:r>
            <a:r>
              <a:rPr lang="en-US" dirty="0" smtClean="0"/>
              <a:t>.</a:t>
            </a:r>
          </a:p>
          <a:p>
            <a:pPr lvl="2"/>
            <a:r>
              <a:rPr lang="en-US" dirty="0" smtClean="0"/>
              <a:t>It will be positive if distribution has marked peak.</a:t>
            </a:r>
          </a:p>
          <a:p>
            <a:pPr lvl="2"/>
            <a:r>
              <a:rPr lang="en-US" dirty="0" smtClean="0"/>
              <a:t>It will be zero if distribution is flat.</a:t>
            </a:r>
            <a:endParaRPr lang="en-US" dirty="0"/>
          </a:p>
        </p:txBody>
      </p:sp>
    </p:spTree>
    <p:extLst>
      <p:ext uri="{BB962C8B-B14F-4D97-AF65-F5344CB8AC3E}">
        <p14:creationId xmlns:p14="http://schemas.microsoft.com/office/powerpoint/2010/main" val="27840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Obtaining the frequencies</a:t>
            </a:r>
            <a:endParaRPr lang="en-US" dirty="0"/>
          </a:p>
        </p:txBody>
      </p:sp>
      <p:sp>
        <p:nvSpPr>
          <p:cNvPr id="3" name="Content Placeholder 2"/>
          <p:cNvSpPr>
            <a:spLocks noGrp="1"/>
          </p:cNvSpPr>
          <p:nvPr>
            <p:ph idx="1"/>
          </p:nvPr>
        </p:nvSpPr>
        <p:spPr/>
        <p:txBody>
          <a:bodyPr/>
          <a:lstStyle/>
          <a:p>
            <a:r>
              <a:rPr lang="en-US" dirty="0" smtClean="0"/>
              <a:t>We can use pandas built-in function </a:t>
            </a:r>
            <a:r>
              <a:rPr lang="en-US" dirty="0" err="1" smtClean="0">
                <a:latin typeface="Consolas" panose="020B0609020204030204" pitchFamily="49" charset="0"/>
              </a:rPr>
              <a:t>value_counts</a:t>
            </a:r>
            <a:r>
              <a:rPr lang="en-US" dirty="0" smtClean="0">
                <a:latin typeface="Consolas" panose="020B0609020204030204" pitchFamily="49" charset="0"/>
              </a:rPr>
              <a:t>() </a:t>
            </a:r>
            <a:r>
              <a:rPr lang="en-US" dirty="0" smtClean="0"/>
              <a:t>to obtain the frequency of the categorical variables.</a:t>
            </a:r>
          </a:p>
          <a:p>
            <a:endParaRPr lang="en-US" dirty="0"/>
          </a:p>
          <a:p>
            <a:endParaRPr lang="en-US" dirty="0" smtClean="0"/>
          </a:p>
          <a:p>
            <a:endParaRPr lang="en-US" dirty="0"/>
          </a:p>
          <a:p>
            <a:r>
              <a:rPr lang="en-US" dirty="0" smtClean="0"/>
              <a:t>We also can use another pandas built-in function </a:t>
            </a:r>
            <a:r>
              <a:rPr lang="en-US" dirty="0" smtClean="0">
                <a:latin typeface="Consolas" panose="020B0609020204030204" pitchFamily="49" charset="0"/>
              </a:rPr>
              <a:t>describe()</a:t>
            </a:r>
            <a:r>
              <a:rPr lang="en-US" dirty="0" smtClean="0"/>
              <a:t> to obtain insights of the data.</a:t>
            </a:r>
          </a:p>
          <a:p>
            <a:endParaRPr lang="en-US" dirty="0" smtClean="0"/>
          </a:p>
          <a:p>
            <a:endParaRPr lang="en-US" dirty="0"/>
          </a:p>
        </p:txBody>
      </p:sp>
      <p:sp>
        <p:nvSpPr>
          <p:cNvPr id="4" name="Rectangle 3">
            <a:extLst>
              <a:ext uri="{FF2B5EF4-FFF2-40B4-BE49-F238E27FC236}">
                <a16:creationId xmlns:a16="http://schemas.microsoft.com/office/drawing/2014/main" xmlns="" id="{D456EBDA-49A4-A843-A786-6989C63A54AA}"/>
              </a:ext>
            </a:extLst>
          </p:cNvPr>
          <p:cNvSpPr/>
          <p:nvPr/>
        </p:nvSpPr>
        <p:spPr>
          <a:xfrm>
            <a:off x="697961" y="1976479"/>
            <a:ext cx="7824931" cy="338554"/>
          </a:xfrm>
          <a:prstGeom prst="rect">
            <a:avLst/>
          </a:prstGeom>
          <a:solidFill>
            <a:schemeClr val="bg1">
              <a:lumMod val="95000"/>
            </a:schemeClr>
          </a:solidFill>
          <a:ln>
            <a:noFill/>
          </a:ln>
        </p:spPr>
        <p:txBody>
          <a:bodyPr wrap="square">
            <a:spAutoFit/>
          </a:bodyPr>
          <a:lstStyle/>
          <a:p>
            <a:r>
              <a:rPr lang="en-US" sz="1600" dirty="0" smtClean="0">
                <a:solidFill>
                  <a:srgbClr val="000000"/>
                </a:solidFill>
                <a:latin typeface="Consolas"/>
              </a:rPr>
              <a:t>print(</a:t>
            </a:r>
            <a:r>
              <a:rPr lang="en-US" sz="1600" dirty="0" err="1" smtClean="0">
                <a:solidFill>
                  <a:srgbClr val="000000"/>
                </a:solidFill>
                <a:latin typeface="Consolas"/>
              </a:rPr>
              <a:t>df</a:t>
            </a:r>
            <a:r>
              <a:rPr lang="en-US" sz="1600" dirty="0" smtClean="0">
                <a:solidFill>
                  <a:srgbClr val="000000"/>
                </a:solidFill>
                <a:latin typeface="Consolas"/>
              </a:rPr>
              <a:t>[</a:t>
            </a:r>
            <a:r>
              <a:rPr lang="en-US" sz="1600" dirty="0" smtClean="0">
                <a:solidFill>
                  <a:srgbClr val="FF0000"/>
                </a:solidFill>
                <a:latin typeface="Consolas"/>
              </a:rPr>
              <a:t>"Sex"</a:t>
            </a:r>
            <a:r>
              <a:rPr lang="en-US" sz="1600" dirty="0" smtClean="0">
                <a:solidFill>
                  <a:srgbClr val="000000"/>
                </a:solidFill>
                <a:latin typeface="Consolas"/>
              </a:rPr>
              <a:t>].</a:t>
            </a:r>
            <a:r>
              <a:rPr lang="en-US" sz="1600" dirty="0" err="1" smtClean="0">
                <a:solidFill>
                  <a:srgbClr val="000000"/>
                </a:solidFill>
                <a:latin typeface="Consolas"/>
              </a:rPr>
              <a:t>value_counts</a:t>
            </a:r>
            <a:r>
              <a:rPr lang="en-US" sz="1600" dirty="0" smtClean="0">
                <a:solidFill>
                  <a:srgbClr val="000000"/>
                </a:solidFill>
                <a:latin typeface="Consolas"/>
              </a:rPr>
              <a:t>())</a:t>
            </a:r>
            <a:endParaRPr lang="en-US" sz="1600" dirty="0">
              <a:solidFill>
                <a:srgbClr val="000000"/>
              </a:solidFill>
              <a:latin typeface="Consolas"/>
            </a:endParaRPr>
          </a:p>
        </p:txBody>
      </p:sp>
      <p:sp>
        <p:nvSpPr>
          <p:cNvPr id="5" name="Rectangle 4">
            <a:extLst>
              <a:ext uri="{FF2B5EF4-FFF2-40B4-BE49-F238E27FC236}">
                <a16:creationId xmlns:a16="http://schemas.microsoft.com/office/drawing/2014/main" xmlns="" id="{35F9F4A0-4592-C04D-B2D0-0BF66A3BFA20}"/>
              </a:ext>
            </a:extLst>
          </p:cNvPr>
          <p:cNvSpPr/>
          <p:nvPr/>
        </p:nvSpPr>
        <p:spPr>
          <a:xfrm>
            <a:off x="197969" y="1976479"/>
            <a:ext cx="499993" cy="338554"/>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p:txBody>
      </p:sp>
      <p:sp>
        <p:nvSpPr>
          <p:cNvPr id="6" name="Rectangle: Top Corners Rounded 6">
            <a:extLst>
              <a:ext uri="{FF2B5EF4-FFF2-40B4-BE49-F238E27FC236}">
                <a16:creationId xmlns:a16="http://schemas.microsoft.com/office/drawing/2014/main" xmlns="" id="{0336C271-A2A3-9445-9946-5006F0A250F4}"/>
              </a:ext>
            </a:extLst>
          </p:cNvPr>
          <p:cNvSpPr/>
          <p:nvPr/>
        </p:nvSpPr>
        <p:spPr>
          <a:xfrm>
            <a:off x="197969" y="1647295"/>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valueCount.py</a:t>
            </a:r>
            <a:endParaRPr lang="en-US" sz="1600" dirty="0">
              <a:solidFill>
                <a:schemeClr val="bg1"/>
              </a:solidFill>
            </a:endParaRPr>
          </a:p>
        </p:txBody>
      </p:sp>
      <p:sp>
        <p:nvSpPr>
          <p:cNvPr id="7" name="Rectangle: Top Corners Rounded 6">
            <a:extLst>
              <a:ext uri="{FF2B5EF4-FFF2-40B4-BE49-F238E27FC236}">
                <a16:creationId xmlns:a16="http://schemas.microsoft.com/office/drawing/2014/main" xmlns="" id="{0336C271-A2A3-9445-9946-5006F0A250F4}"/>
              </a:ext>
            </a:extLst>
          </p:cNvPr>
          <p:cNvSpPr/>
          <p:nvPr/>
        </p:nvSpPr>
        <p:spPr>
          <a:xfrm>
            <a:off x="8589681" y="1647295"/>
            <a:ext cx="132397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Output</a:t>
            </a:r>
            <a:endParaRPr lang="en-US" sz="1600" dirty="0">
              <a:solidFill>
                <a:schemeClr val="bg1"/>
              </a:solidFill>
            </a:endParaRPr>
          </a:p>
        </p:txBody>
      </p:sp>
      <p:sp>
        <p:nvSpPr>
          <p:cNvPr id="8" name="Rectangle 7">
            <a:extLst>
              <a:ext uri="{FF2B5EF4-FFF2-40B4-BE49-F238E27FC236}">
                <a16:creationId xmlns:a16="http://schemas.microsoft.com/office/drawing/2014/main" xmlns="" id="{D456EBDA-49A4-A843-A786-6989C63A54AA}"/>
              </a:ext>
            </a:extLst>
          </p:cNvPr>
          <p:cNvSpPr/>
          <p:nvPr/>
        </p:nvSpPr>
        <p:spPr>
          <a:xfrm>
            <a:off x="8589682" y="1975257"/>
            <a:ext cx="3471139" cy="923330"/>
          </a:xfrm>
          <a:prstGeom prst="rect">
            <a:avLst/>
          </a:prstGeom>
          <a:solidFill>
            <a:schemeClr val="bg1">
              <a:lumMod val="95000"/>
            </a:schemeClr>
          </a:solidFill>
          <a:ln>
            <a:noFill/>
          </a:ln>
        </p:spPr>
        <p:txBody>
          <a:bodyPr wrap="square">
            <a:spAutoFit/>
          </a:bodyPr>
          <a:lstStyle/>
          <a:p>
            <a:r>
              <a:rPr lang="en-US" dirty="0">
                <a:latin typeface="Consolas" panose="020B0609020204030204" pitchFamily="49" charset="0"/>
              </a:rPr>
              <a:t>male      577</a:t>
            </a:r>
          </a:p>
          <a:p>
            <a:r>
              <a:rPr lang="en-US" dirty="0">
                <a:latin typeface="Consolas" panose="020B0609020204030204" pitchFamily="49" charset="0"/>
              </a:rPr>
              <a:t>female    314</a:t>
            </a:r>
          </a:p>
          <a:p>
            <a:r>
              <a:rPr lang="en-US" dirty="0">
                <a:latin typeface="Consolas" panose="020B0609020204030204" pitchFamily="49" charset="0"/>
              </a:rPr>
              <a:t>Name: Sex, </a:t>
            </a:r>
            <a:r>
              <a:rPr lang="en-US" dirty="0" err="1">
                <a:latin typeface="Consolas" panose="020B0609020204030204" pitchFamily="49" charset="0"/>
              </a:rPr>
              <a:t>dtype</a:t>
            </a:r>
            <a:r>
              <a:rPr lang="en-US" dirty="0">
                <a:latin typeface="Consolas" panose="020B0609020204030204" pitchFamily="49" charset="0"/>
              </a:rPr>
              <a:t>: int64</a:t>
            </a:r>
            <a:endParaRPr lang="en-US" sz="1600" dirty="0">
              <a:solidFill>
                <a:srgbClr val="000000"/>
              </a:solidFill>
              <a:latin typeface="Consolas" panose="020B0609020204030204" pitchFamily="49" charset="0"/>
            </a:endParaRPr>
          </a:p>
        </p:txBody>
      </p:sp>
      <p:sp>
        <p:nvSpPr>
          <p:cNvPr id="16" name="Rectangle 15">
            <a:extLst>
              <a:ext uri="{FF2B5EF4-FFF2-40B4-BE49-F238E27FC236}">
                <a16:creationId xmlns:a16="http://schemas.microsoft.com/office/drawing/2014/main" xmlns="" id="{D456EBDA-49A4-A843-A786-6989C63A54AA}"/>
              </a:ext>
            </a:extLst>
          </p:cNvPr>
          <p:cNvSpPr/>
          <p:nvPr/>
        </p:nvSpPr>
        <p:spPr>
          <a:xfrm>
            <a:off x="697961" y="3760097"/>
            <a:ext cx="3815849" cy="338554"/>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print(</a:t>
            </a:r>
            <a:r>
              <a:rPr lang="en-US" sz="1600" dirty="0" err="1">
                <a:solidFill>
                  <a:srgbClr val="000000"/>
                </a:solidFill>
                <a:latin typeface="Consolas"/>
              </a:rPr>
              <a:t>df.describe</a:t>
            </a:r>
            <a:r>
              <a:rPr lang="en-US" sz="1600" dirty="0">
                <a:solidFill>
                  <a:srgbClr val="000000"/>
                </a:solidFill>
                <a:latin typeface="Consolas"/>
              </a:rPr>
              <a:t>()</a:t>
            </a:r>
            <a:r>
              <a:rPr lang="en-US" sz="1600" dirty="0" smtClean="0">
                <a:solidFill>
                  <a:srgbClr val="000000"/>
                </a:solidFill>
                <a:latin typeface="Consolas"/>
              </a:rPr>
              <a:t>)</a:t>
            </a:r>
            <a:endParaRPr lang="en-US" sz="1600" dirty="0">
              <a:solidFill>
                <a:srgbClr val="000000"/>
              </a:solidFill>
              <a:latin typeface="Consolas"/>
            </a:endParaRPr>
          </a:p>
        </p:txBody>
      </p:sp>
      <p:sp>
        <p:nvSpPr>
          <p:cNvPr id="17" name="Rectangle 16">
            <a:extLst>
              <a:ext uri="{FF2B5EF4-FFF2-40B4-BE49-F238E27FC236}">
                <a16:creationId xmlns:a16="http://schemas.microsoft.com/office/drawing/2014/main" xmlns="" id="{35F9F4A0-4592-C04D-B2D0-0BF66A3BFA20}"/>
              </a:ext>
            </a:extLst>
          </p:cNvPr>
          <p:cNvSpPr/>
          <p:nvPr/>
        </p:nvSpPr>
        <p:spPr>
          <a:xfrm>
            <a:off x="197969" y="3760097"/>
            <a:ext cx="499993" cy="338554"/>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p:txBody>
      </p:sp>
      <p:sp>
        <p:nvSpPr>
          <p:cNvPr id="18" name="Rectangle: Top Corners Rounded 6">
            <a:extLst>
              <a:ext uri="{FF2B5EF4-FFF2-40B4-BE49-F238E27FC236}">
                <a16:creationId xmlns:a16="http://schemas.microsoft.com/office/drawing/2014/main" xmlns="" id="{0336C271-A2A3-9445-9946-5006F0A250F4}"/>
              </a:ext>
            </a:extLst>
          </p:cNvPr>
          <p:cNvSpPr/>
          <p:nvPr/>
        </p:nvSpPr>
        <p:spPr>
          <a:xfrm>
            <a:off x="197969" y="3430913"/>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valueCount.py</a:t>
            </a:r>
            <a:endParaRPr lang="en-US" sz="1600" dirty="0">
              <a:solidFill>
                <a:schemeClr val="bg1"/>
              </a:solidFill>
            </a:endParaRPr>
          </a:p>
        </p:txBody>
      </p:sp>
      <p:sp>
        <p:nvSpPr>
          <p:cNvPr id="19" name="Rectangle: Top Corners Rounded 6">
            <a:extLst>
              <a:ext uri="{FF2B5EF4-FFF2-40B4-BE49-F238E27FC236}">
                <a16:creationId xmlns:a16="http://schemas.microsoft.com/office/drawing/2014/main" xmlns="" id="{0336C271-A2A3-9445-9946-5006F0A250F4}"/>
              </a:ext>
            </a:extLst>
          </p:cNvPr>
          <p:cNvSpPr/>
          <p:nvPr/>
        </p:nvSpPr>
        <p:spPr>
          <a:xfrm>
            <a:off x="4812123" y="3403906"/>
            <a:ext cx="132397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Output</a:t>
            </a:r>
            <a:endParaRPr lang="en-US" sz="1600" dirty="0">
              <a:solidFill>
                <a:schemeClr val="bg1"/>
              </a:solidFill>
            </a:endParaRPr>
          </a:p>
        </p:txBody>
      </p:sp>
      <p:pic>
        <p:nvPicPr>
          <p:cNvPr id="21" name="Picture 20"/>
          <p:cNvPicPr>
            <a:picLocks noChangeAspect="1"/>
          </p:cNvPicPr>
          <p:nvPr/>
        </p:nvPicPr>
        <p:blipFill>
          <a:blip r:embed="rId2"/>
          <a:stretch>
            <a:fillRect/>
          </a:stretch>
        </p:blipFill>
        <p:spPr>
          <a:xfrm>
            <a:off x="4812123" y="3733091"/>
            <a:ext cx="7248698" cy="2799152"/>
          </a:xfrm>
          <a:prstGeom prst="rect">
            <a:avLst/>
          </a:prstGeom>
        </p:spPr>
      </p:pic>
    </p:spTree>
    <p:extLst>
      <p:ext uri="{BB962C8B-B14F-4D97-AF65-F5344CB8AC3E}">
        <p14:creationId xmlns:p14="http://schemas.microsoft.com/office/powerpoint/2010/main" val="67001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bg/>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5" grpId="0" animBg="1"/>
      <p:bldP spid="6" grpId="0" animBg="1"/>
      <p:bldP spid="7" grpId="0" animBg="1"/>
      <p:bldP spid="8" grpId="0" build="p" animBg="1"/>
      <p:bldP spid="16" grpId="0" uiExpand="1" build="p" animBg="1"/>
      <p:bldP spid="17" grpId="0" animBg="1"/>
      <p:bldP spid="18" grpId="0" animBg="1"/>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for EDA</a:t>
            </a:r>
            <a:endParaRPr lang="en-US" dirty="0"/>
          </a:p>
        </p:txBody>
      </p:sp>
      <p:sp>
        <p:nvSpPr>
          <p:cNvPr id="3" name="Content Placeholder 2"/>
          <p:cNvSpPr>
            <a:spLocks noGrp="1"/>
          </p:cNvSpPr>
          <p:nvPr>
            <p:ph idx="1"/>
          </p:nvPr>
        </p:nvSpPr>
        <p:spPr/>
        <p:txBody>
          <a:bodyPr/>
          <a:lstStyle/>
          <a:p>
            <a:r>
              <a:rPr lang="en-US" dirty="0" smtClean="0"/>
              <a:t>We can use many types of graphs, some of them are listed below</a:t>
            </a:r>
          </a:p>
          <a:p>
            <a:pPr lvl="1"/>
            <a:r>
              <a:rPr lang="en-IN" dirty="0"/>
              <a:t>if we want </a:t>
            </a:r>
            <a:r>
              <a:rPr lang="en-IN" dirty="0" smtClean="0"/>
              <a:t>to </a:t>
            </a:r>
            <a:r>
              <a:rPr lang="en-IN" dirty="0"/>
              <a:t>show how various data elements </a:t>
            </a:r>
            <a:r>
              <a:rPr lang="en-IN" b="1" dirty="0"/>
              <a:t>contribute towards a whole</a:t>
            </a:r>
            <a:r>
              <a:rPr lang="en-IN" dirty="0"/>
              <a:t>, we should use </a:t>
            </a:r>
            <a:r>
              <a:rPr lang="en-IN" b="1" dirty="0"/>
              <a:t>pie</a:t>
            </a:r>
            <a:r>
              <a:rPr lang="en-IN" dirty="0"/>
              <a:t> </a:t>
            </a:r>
            <a:r>
              <a:rPr lang="en-IN" b="1" dirty="0"/>
              <a:t>chart.</a:t>
            </a:r>
          </a:p>
          <a:p>
            <a:pPr lvl="1"/>
            <a:r>
              <a:rPr lang="en-IN" dirty="0"/>
              <a:t>If we want to </a:t>
            </a:r>
            <a:r>
              <a:rPr lang="en-IN" b="1" dirty="0"/>
              <a:t>compare data</a:t>
            </a:r>
            <a:r>
              <a:rPr lang="en-IN" dirty="0"/>
              <a:t> elements, we should use </a:t>
            </a:r>
            <a:r>
              <a:rPr lang="en-IN" b="1" dirty="0"/>
              <a:t>bar chart.</a:t>
            </a:r>
          </a:p>
          <a:p>
            <a:pPr lvl="1"/>
            <a:r>
              <a:rPr lang="en-IN" dirty="0"/>
              <a:t>If we want to</a:t>
            </a:r>
            <a:r>
              <a:rPr lang="en-IN" b="1" dirty="0"/>
              <a:t> show distribution</a:t>
            </a:r>
            <a:r>
              <a:rPr lang="en-IN" dirty="0"/>
              <a:t> of elements, we should use </a:t>
            </a:r>
            <a:r>
              <a:rPr lang="en-IN" b="1" dirty="0"/>
              <a:t>histograms.</a:t>
            </a:r>
          </a:p>
          <a:p>
            <a:pPr lvl="1"/>
            <a:r>
              <a:rPr lang="en-IN" dirty="0"/>
              <a:t>If we want to </a:t>
            </a:r>
            <a:r>
              <a:rPr lang="en-IN" b="1" dirty="0"/>
              <a:t>depict groups</a:t>
            </a:r>
            <a:r>
              <a:rPr lang="en-IN" dirty="0"/>
              <a:t> in elements, we should use </a:t>
            </a:r>
            <a:r>
              <a:rPr lang="en-IN" b="1" dirty="0"/>
              <a:t>boxplots.</a:t>
            </a:r>
          </a:p>
          <a:p>
            <a:pPr lvl="1"/>
            <a:r>
              <a:rPr lang="en-IN" dirty="0"/>
              <a:t>If we want to </a:t>
            </a:r>
            <a:r>
              <a:rPr lang="en-IN" b="1" dirty="0"/>
              <a:t>find patterns</a:t>
            </a:r>
            <a:r>
              <a:rPr lang="en-IN" dirty="0"/>
              <a:t> in data, we should use </a:t>
            </a:r>
            <a:r>
              <a:rPr lang="en-IN" b="1" dirty="0"/>
              <a:t>scatterplots.</a:t>
            </a:r>
          </a:p>
          <a:p>
            <a:pPr lvl="1"/>
            <a:r>
              <a:rPr lang="en-IN" dirty="0"/>
              <a:t>If we want to </a:t>
            </a:r>
            <a:r>
              <a:rPr lang="en-IN" b="1" dirty="0"/>
              <a:t>display trends</a:t>
            </a:r>
            <a:r>
              <a:rPr lang="en-IN" dirty="0"/>
              <a:t> over time, we should use </a:t>
            </a:r>
            <a:r>
              <a:rPr lang="en-IN" b="1" dirty="0"/>
              <a:t>line chart.</a:t>
            </a:r>
          </a:p>
          <a:p>
            <a:pPr lvl="1"/>
            <a:r>
              <a:rPr lang="en-IN" dirty="0"/>
              <a:t>If we want to </a:t>
            </a:r>
            <a:r>
              <a:rPr lang="en-IN" b="1" dirty="0"/>
              <a:t>display geographical</a:t>
            </a:r>
            <a:r>
              <a:rPr lang="en-IN" dirty="0"/>
              <a:t> data, we should use </a:t>
            </a:r>
            <a:r>
              <a:rPr lang="en-IN" b="1" dirty="0" err="1"/>
              <a:t>basemap</a:t>
            </a:r>
            <a:r>
              <a:rPr lang="en-IN" b="1" dirty="0"/>
              <a:t>.</a:t>
            </a:r>
          </a:p>
          <a:p>
            <a:pPr lvl="1"/>
            <a:r>
              <a:rPr lang="en-IN" dirty="0"/>
              <a:t>If we want to </a:t>
            </a:r>
            <a:r>
              <a:rPr lang="en-IN" b="1" dirty="0"/>
              <a:t>display network</a:t>
            </a:r>
            <a:r>
              <a:rPr lang="en-IN" dirty="0"/>
              <a:t>, we should use </a:t>
            </a:r>
            <a:r>
              <a:rPr lang="en-IN" b="1" dirty="0" err="1"/>
              <a:t>networkx</a:t>
            </a:r>
            <a:r>
              <a:rPr lang="en-IN" b="1" dirty="0" smtClean="0"/>
              <a:t>.</a:t>
            </a:r>
          </a:p>
          <a:p>
            <a:r>
              <a:rPr lang="en-US" dirty="0" smtClean="0"/>
              <a:t>In addition to all these graphs, we also can use </a:t>
            </a:r>
            <a:r>
              <a:rPr lang="en-US" dirty="0" err="1" smtClean="0"/>
              <a:t>seaborn</a:t>
            </a:r>
            <a:r>
              <a:rPr lang="en-US" dirty="0" smtClean="0"/>
              <a:t> library to plot advanced graphs like,</a:t>
            </a:r>
          </a:p>
          <a:p>
            <a:pPr lvl="1"/>
            <a:r>
              <a:rPr lang="en-US" dirty="0" err="1" smtClean="0"/>
              <a:t>Countplot</a:t>
            </a:r>
            <a:endParaRPr lang="en-US" dirty="0" smtClean="0"/>
          </a:p>
          <a:p>
            <a:pPr lvl="1"/>
            <a:r>
              <a:rPr lang="en-US" dirty="0" err="1" smtClean="0"/>
              <a:t>Heatmap</a:t>
            </a:r>
            <a:endParaRPr lang="en-US" dirty="0" smtClean="0"/>
          </a:p>
          <a:p>
            <a:pPr lvl="1"/>
            <a:r>
              <a:rPr lang="en-US" dirty="0" err="1" smtClean="0"/>
              <a:t>Distplot</a:t>
            </a:r>
            <a:endParaRPr lang="en-US" dirty="0" smtClean="0"/>
          </a:p>
          <a:p>
            <a:pPr lvl="1"/>
            <a:r>
              <a:rPr lang="en-US" dirty="0" err="1" smtClean="0"/>
              <a:t>Pairplot</a:t>
            </a:r>
            <a:endParaRPr lang="en-US" dirty="0" smtClean="0"/>
          </a:p>
          <a:p>
            <a:pPr marL="457200" lvl="1" indent="0">
              <a:buNone/>
            </a:pPr>
            <a:endParaRPr lang="en-US" dirty="0"/>
          </a:p>
        </p:txBody>
      </p:sp>
    </p:spTree>
    <p:extLst>
      <p:ext uri="{BB962C8B-B14F-4D97-AF65-F5344CB8AC3E}">
        <p14:creationId xmlns:p14="http://schemas.microsoft.com/office/powerpoint/2010/main" val="354425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Covariance and Correlation</a:t>
            </a:r>
            <a:endParaRPr lang="en-US" dirty="0"/>
          </a:p>
        </p:txBody>
      </p:sp>
      <p:sp>
        <p:nvSpPr>
          <p:cNvPr id="3" name="Content Placeholder 2"/>
          <p:cNvSpPr>
            <a:spLocks noGrp="1"/>
          </p:cNvSpPr>
          <p:nvPr>
            <p:ph idx="1"/>
          </p:nvPr>
        </p:nvSpPr>
        <p:spPr/>
        <p:txBody>
          <a:bodyPr/>
          <a:lstStyle/>
          <a:p>
            <a:r>
              <a:rPr lang="en-US" dirty="0" smtClean="0"/>
              <a:t>Covariance</a:t>
            </a:r>
          </a:p>
          <a:p>
            <a:pPr lvl="1"/>
            <a:r>
              <a:rPr lang="en-US" dirty="0"/>
              <a:t>Covariance is a measure used to determine how much two variables change in tandem</a:t>
            </a:r>
            <a:r>
              <a:rPr lang="en-US" dirty="0" smtClean="0"/>
              <a:t>.</a:t>
            </a:r>
          </a:p>
          <a:p>
            <a:pPr lvl="1"/>
            <a:r>
              <a:rPr lang="en-US" dirty="0"/>
              <a:t>The unit of covariance is a product of the units of the two variables</a:t>
            </a:r>
            <a:r>
              <a:rPr lang="en-US" dirty="0" smtClean="0"/>
              <a:t>.</a:t>
            </a:r>
          </a:p>
          <a:p>
            <a:pPr lvl="1"/>
            <a:r>
              <a:rPr lang="en-US" dirty="0"/>
              <a:t>Covariance is affected by a change in </a:t>
            </a:r>
            <a:r>
              <a:rPr lang="en-US" dirty="0" smtClean="0"/>
              <a:t>scale, </a:t>
            </a:r>
            <a:r>
              <a:rPr lang="en-US" dirty="0"/>
              <a:t>The value of covariance lies between -∞ and +∞</a:t>
            </a:r>
            <a:r>
              <a:rPr lang="en-US" dirty="0" smtClean="0"/>
              <a:t>.</a:t>
            </a:r>
          </a:p>
          <a:p>
            <a:pPr lvl="1"/>
            <a:r>
              <a:rPr lang="en-US" dirty="0" smtClean="0"/>
              <a:t>Pandas does have built-in function to find covariance in </a:t>
            </a:r>
            <a:r>
              <a:rPr lang="en-US" dirty="0" err="1" smtClean="0"/>
              <a:t>DataFrame</a:t>
            </a:r>
            <a:r>
              <a:rPr lang="en-US" dirty="0" smtClean="0"/>
              <a:t> named </a:t>
            </a:r>
            <a:r>
              <a:rPr lang="en-US" dirty="0" err="1" smtClean="0">
                <a:latin typeface="Consolas" panose="020B0609020204030204" pitchFamily="49" charset="0"/>
              </a:rPr>
              <a:t>cov</a:t>
            </a:r>
            <a:r>
              <a:rPr lang="en-US" dirty="0" smtClean="0">
                <a:latin typeface="Consolas" panose="020B0609020204030204" pitchFamily="49" charset="0"/>
              </a:rPr>
              <a:t>()</a:t>
            </a:r>
          </a:p>
          <a:p>
            <a:r>
              <a:rPr lang="en-US" dirty="0" smtClean="0"/>
              <a:t>Correlation</a:t>
            </a:r>
          </a:p>
          <a:p>
            <a:pPr lvl="1"/>
            <a:r>
              <a:rPr lang="en-US" dirty="0"/>
              <a:t>The </a:t>
            </a:r>
            <a:r>
              <a:rPr lang="en-US" dirty="0" smtClean="0"/>
              <a:t>correlation </a:t>
            </a:r>
            <a:r>
              <a:rPr lang="en-US" dirty="0"/>
              <a:t>between two variables is a normalized version of the covariance</a:t>
            </a:r>
            <a:r>
              <a:rPr lang="en-US" dirty="0" smtClean="0"/>
              <a:t>.</a:t>
            </a:r>
          </a:p>
          <a:p>
            <a:pPr lvl="1"/>
            <a:r>
              <a:rPr lang="en-US" dirty="0"/>
              <a:t>The value of correlation coefficient is always between -1 and 1</a:t>
            </a:r>
            <a:r>
              <a:rPr lang="en-US" dirty="0" smtClean="0"/>
              <a:t>.</a:t>
            </a:r>
          </a:p>
          <a:p>
            <a:pPr lvl="1"/>
            <a:r>
              <a:rPr lang="en-US" dirty="0"/>
              <a:t>Once we’ve normalized the metric to the -1 to 1 scale, we can make meaningful statements and compare correlations.</a:t>
            </a:r>
          </a:p>
        </p:txBody>
      </p:sp>
      <p:sp>
        <p:nvSpPr>
          <p:cNvPr id="10" name="Rectangle 9">
            <a:extLst>
              <a:ext uri="{FF2B5EF4-FFF2-40B4-BE49-F238E27FC236}">
                <a16:creationId xmlns:a16="http://schemas.microsoft.com/office/drawing/2014/main" xmlns="" id="{D456EBDA-49A4-A843-A786-6989C63A54AA}"/>
              </a:ext>
            </a:extLst>
          </p:cNvPr>
          <p:cNvSpPr/>
          <p:nvPr/>
        </p:nvSpPr>
        <p:spPr>
          <a:xfrm>
            <a:off x="1065017" y="4906871"/>
            <a:ext cx="3815849" cy="584775"/>
          </a:xfrm>
          <a:prstGeom prst="rect">
            <a:avLst/>
          </a:prstGeom>
          <a:solidFill>
            <a:schemeClr val="bg1">
              <a:lumMod val="95000"/>
            </a:schemeClr>
          </a:solidFill>
          <a:ln>
            <a:noFill/>
          </a:ln>
        </p:spPr>
        <p:txBody>
          <a:bodyPr wrap="square">
            <a:spAutoFit/>
          </a:bodyPr>
          <a:lstStyle/>
          <a:p>
            <a:r>
              <a:rPr lang="en-US" sz="1600" dirty="0" smtClean="0">
                <a:solidFill>
                  <a:srgbClr val="000000"/>
                </a:solidFill>
                <a:latin typeface="Consolas"/>
              </a:rPr>
              <a:t>print(</a:t>
            </a:r>
            <a:r>
              <a:rPr lang="en-US" sz="1600" dirty="0" err="1" smtClean="0">
                <a:solidFill>
                  <a:srgbClr val="000000"/>
                </a:solidFill>
                <a:latin typeface="Consolas"/>
              </a:rPr>
              <a:t>df.cov</a:t>
            </a:r>
            <a:r>
              <a:rPr lang="en-US" sz="1600" dirty="0" smtClean="0">
                <a:solidFill>
                  <a:srgbClr val="000000"/>
                </a:solidFill>
                <a:latin typeface="Consolas"/>
              </a:rPr>
              <a:t>())</a:t>
            </a:r>
          </a:p>
          <a:p>
            <a:r>
              <a:rPr lang="en-US" sz="1600" dirty="0" smtClean="0">
                <a:solidFill>
                  <a:srgbClr val="000000"/>
                </a:solidFill>
                <a:latin typeface="Consolas"/>
              </a:rPr>
              <a:t>print(</a:t>
            </a:r>
            <a:r>
              <a:rPr lang="en-US" sz="1600" dirty="0" err="1" smtClean="0">
                <a:solidFill>
                  <a:srgbClr val="000000"/>
                </a:solidFill>
                <a:latin typeface="Consolas"/>
              </a:rPr>
              <a:t>df.corr</a:t>
            </a:r>
            <a:r>
              <a:rPr lang="en-US" sz="1600" dirty="0" smtClean="0">
                <a:solidFill>
                  <a:srgbClr val="000000"/>
                </a:solidFill>
                <a:latin typeface="Consolas"/>
              </a:rPr>
              <a:t>())</a:t>
            </a:r>
            <a:endParaRPr lang="en-US" sz="1600" dirty="0">
              <a:solidFill>
                <a:srgbClr val="000000"/>
              </a:solidFill>
              <a:latin typeface="Consolas"/>
            </a:endParaRPr>
          </a:p>
        </p:txBody>
      </p:sp>
      <p:sp>
        <p:nvSpPr>
          <p:cNvPr id="11" name="Rectangle 10">
            <a:extLst>
              <a:ext uri="{FF2B5EF4-FFF2-40B4-BE49-F238E27FC236}">
                <a16:creationId xmlns:a16="http://schemas.microsoft.com/office/drawing/2014/main" xmlns="" id="{35F9F4A0-4592-C04D-B2D0-0BF66A3BFA20}"/>
              </a:ext>
            </a:extLst>
          </p:cNvPr>
          <p:cNvSpPr/>
          <p:nvPr/>
        </p:nvSpPr>
        <p:spPr>
          <a:xfrm>
            <a:off x="565025" y="4906871"/>
            <a:ext cx="499993" cy="584775"/>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endParaRPr lang="en-US" sz="1600" b="1" dirty="0" smtClean="0">
              <a:solidFill>
                <a:schemeClr val="tx1">
                  <a:lumMod val="75000"/>
                  <a:lumOff val="25000"/>
                </a:schemeClr>
              </a:solidFill>
              <a:latin typeface="Consolas" panose="020B0609020204030204" pitchFamily="49" charset="0"/>
            </a:endParaRPr>
          </a:p>
        </p:txBody>
      </p:sp>
      <p:sp>
        <p:nvSpPr>
          <p:cNvPr id="12" name="Rectangle: Top Corners Rounded 6">
            <a:extLst>
              <a:ext uri="{FF2B5EF4-FFF2-40B4-BE49-F238E27FC236}">
                <a16:creationId xmlns:a16="http://schemas.microsoft.com/office/drawing/2014/main" xmlns="" id="{0336C271-A2A3-9445-9946-5006F0A250F4}"/>
              </a:ext>
            </a:extLst>
          </p:cNvPr>
          <p:cNvSpPr/>
          <p:nvPr/>
        </p:nvSpPr>
        <p:spPr>
          <a:xfrm>
            <a:off x="565025" y="4577687"/>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covCorr.py</a:t>
            </a:r>
            <a:endParaRPr lang="en-US" sz="1600" dirty="0">
              <a:solidFill>
                <a:schemeClr val="bg1"/>
              </a:solidFill>
            </a:endParaRPr>
          </a:p>
        </p:txBody>
      </p:sp>
    </p:spTree>
    <p:extLst>
      <p:ext uri="{BB962C8B-B14F-4D97-AF65-F5344CB8AC3E}">
        <p14:creationId xmlns:p14="http://schemas.microsoft.com/office/powerpoint/2010/main" val="122201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bg/>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uiExpand="1" build="p"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Classes in </a:t>
            </a:r>
            <a:r>
              <a:rPr lang="en-IN" dirty="0" err="1" smtClean="0"/>
              <a:t>Scikit</a:t>
            </a:r>
            <a:r>
              <a:rPr lang="en-IN" dirty="0" smtClean="0"/>
              <a:t>-learn</a:t>
            </a:r>
            <a:endParaRPr lang="en-US" dirty="0"/>
          </a:p>
        </p:txBody>
      </p:sp>
      <p:sp>
        <p:nvSpPr>
          <p:cNvPr id="3" name="Content Placeholder 2"/>
          <p:cNvSpPr>
            <a:spLocks noGrp="1"/>
          </p:cNvSpPr>
          <p:nvPr>
            <p:ph idx="1"/>
          </p:nvPr>
        </p:nvSpPr>
        <p:spPr/>
        <p:txBody>
          <a:bodyPr/>
          <a:lstStyle/>
          <a:p>
            <a:r>
              <a:rPr lang="en-US" dirty="0" smtClean="0"/>
              <a:t>Understanding how classes work is an important prerequisite for being able to use the </a:t>
            </a:r>
            <a:r>
              <a:rPr lang="en-US" dirty="0" err="1" smtClean="0"/>
              <a:t>Scikit</a:t>
            </a:r>
            <a:r>
              <a:rPr lang="en-US" dirty="0" smtClean="0"/>
              <a:t>-learn package appropriately.</a:t>
            </a:r>
          </a:p>
          <a:p>
            <a:r>
              <a:rPr lang="en-US" dirty="0" err="1" smtClean="0"/>
              <a:t>Scikit</a:t>
            </a:r>
            <a:r>
              <a:rPr lang="en-US" dirty="0" smtClean="0"/>
              <a:t>-learn is the package for machine learning and data science experimentation favored by most data scientists.</a:t>
            </a:r>
          </a:p>
          <a:p>
            <a:r>
              <a:rPr lang="en-US" dirty="0" smtClean="0"/>
              <a:t>It contains wide range of well-established learning algorithms, error functions and testing procedures.</a:t>
            </a:r>
          </a:p>
          <a:p>
            <a:r>
              <a:rPr lang="en-US" dirty="0" smtClean="0"/>
              <a:t>Install : </a:t>
            </a:r>
            <a:r>
              <a:rPr lang="en-US" dirty="0" err="1" smtClean="0">
                <a:latin typeface="Consolas" panose="020B0609020204030204" pitchFamily="49" charset="0"/>
                <a:cs typeface="Calibri" panose="020F0502020204030204" pitchFamily="34" charset="0"/>
              </a:rPr>
              <a:t>conda</a:t>
            </a:r>
            <a:r>
              <a:rPr lang="en-US" dirty="0" smtClean="0">
                <a:latin typeface="Consolas" panose="020B0609020204030204" pitchFamily="49" charset="0"/>
                <a:cs typeface="Calibri" panose="020F0502020204030204" pitchFamily="34" charset="0"/>
              </a:rPr>
              <a:t> install </a:t>
            </a:r>
            <a:r>
              <a:rPr lang="en-US" dirty="0" err="1" smtClean="0">
                <a:latin typeface="Consolas" panose="020B0609020204030204" pitchFamily="49" charset="0"/>
                <a:cs typeface="Calibri" panose="020F0502020204030204" pitchFamily="34" charset="0"/>
              </a:rPr>
              <a:t>scikit</a:t>
            </a:r>
            <a:r>
              <a:rPr lang="en-US" dirty="0" smtClean="0">
                <a:latin typeface="Consolas" panose="020B0609020204030204" pitchFamily="49" charset="0"/>
                <a:cs typeface="Calibri" panose="020F0502020204030204" pitchFamily="34" charset="0"/>
              </a:rPr>
              <a:t>-learn</a:t>
            </a:r>
          </a:p>
          <a:p>
            <a:r>
              <a:rPr lang="en-US" dirty="0" smtClean="0"/>
              <a:t>There are four class types covering all the basic machine-learning functionalities,</a:t>
            </a:r>
          </a:p>
          <a:p>
            <a:pPr lvl="1"/>
            <a:r>
              <a:rPr lang="en-US" dirty="0" smtClean="0"/>
              <a:t>Classifying</a:t>
            </a:r>
          </a:p>
          <a:p>
            <a:pPr lvl="1"/>
            <a:r>
              <a:rPr lang="en-US" dirty="0" smtClean="0"/>
              <a:t>Regressing</a:t>
            </a:r>
          </a:p>
          <a:p>
            <a:pPr lvl="1"/>
            <a:r>
              <a:rPr lang="en-US" dirty="0" smtClean="0"/>
              <a:t>Grouping by clusters</a:t>
            </a:r>
          </a:p>
          <a:p>
            <a:pPr lvl="1"/>
            <a:r>
              <a:rPr lang="en-US" dirty="0" smtClean="0"/>
              <a:t>Transforming data</a:t>
            </a:r>
          </a:p>
          <a:p>
            <a:r>
              <a:rPr lang="en-US" dirty="0" smtClean="0"/>
              <a:t>Even though each base class has specific methods and attributes, the core functionalities for data processing and machine learning are guaranteed by one or more series of methods and attributes.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Freeform 101"/>
          <p:cNvSpPr/>
          <p:nvPr/>
        </p:nvSpPr>
        <p:spPr>
          <a:xfrm>
            <a:off x="8582025" y="3109913"/>
            <a:ext cx="3514725" cy="3176587"/>
          </a:xfrm>
          <a:custGeom>
            <a:avLst/>
            <a:gdLst>
              <a:gd name="connsiteX0" fmla="*/ 0 w 3514725"/>
              <a:gd name="connsiteY0" fmla="*/ 19050 h 3176587"/>
              <a:gd name="connsiteX1" fmla="*/ 828675 w 3514725"/>
              <a:gd name="connsiteY1" fmla="*/ 657225 h 3176587"/>
              <a:gd name="connsiteX2" fmla="*/ 833438 w 3514725"/>
              <a:gd name="connsiteY2" fmla="*/ 1219200 h 3176587"/>
              <a:gd name="connsiteX3" fmla="*/ 571500 w 3514725"/>
              <a:gd name="connsiteY3" fmla="*/ 1533525 h 3176587"/>
              <a:gd name="connsiteX4" fmla="*/ 609600 w 3514725"/>
              <a:gd name="connsiteY4" fmla="*/ 3176587 h 3176587"/>
              <a:gd name="connsiteX5" fmla="*/ 3514725 w 3514725"/>
              <a:gd name="connsiteY5" fmla="*/ 3176587 h 3176587"/>
              <a:gd name="connsiteX6" fmla="*/ 3505200 w 3514725"/>
              <a:gd name="connsiteY6" fmla="*/ 0 h 3176587"/>
              <a:gd name="connsiteX7" fmla="*/ 0 w 3514725"/>
              <a:gd name="connsiteY7" fmla="*/ 19050 h 3176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4725" h="3176587">
                <a:moveTo>
                  <a:pt x="0" y="19050"/>
                </a:moveTo>
                <a:lnTo>
                  <a:pt x="828675" y="657225"/>
                </a:lnTo>
                <a:cubicBezTo>
                  <a:pt x="830263" y="844550"/>
                  <a:pt x="831850" y="1031875"/>
                  <a:pt x="833438" y="1219200"/>
                </a:cubicBezTo>
                <a:lnTo>
                  <a:pt x="571500" y="1533525"/>
                </a:lnTo>
                <a:lnTo>
                  <a:pt x="609600" y="3176587"/>
                </a:lnTo>
                <a:lnTo>
                  <a:pt x="3514725" y="3176587"/>
                </a:lnTo>
                <a:lnTo>
                  <a:pt x="3505200" y="0"/>
                </a:lnTo>
                <a:lnTo>
                  <a:pt x="0" y="19050"/>
                </a:ln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5934075" y="2909888"/>
            <a:ext cx="3419475" cy="3381375"/>
          </a:xfrm>
          <a:custGeom>
            <a:avLst/>
            <a:gdLst>
              <a:gd name="connsiteX0" fmla="*/ 0 w 3419475"/>
              <a:gd name="connsiteY0" fmla="*/ 114300 h 3381375"/>
              <a:gd name="connsiteX1" fmla="*/ 23813 w 3419475"/>
              <a:gd name="connsiteY1" fmla="*/ 3381375 h 3381375"/>
              <a:gd name="connsiteX2" fmla="*/ 3181350 w 3419475"/>
              <a:gd name="connsiteY2" fmla="*/ 3381375 h 3381375"/>
              <a:gd name="connsiteX3" fmla="*/ 3157538 w 3419475"/>
              <a:gd name="connsiteY3" fmla="*/ 1704975 h 3381375"/>
              <a:gd name="connsiteX4" fmla="*/ 3419475 w 3419475"/>
              <a:gd name="connsiteY4" fmla="*/ 1390650 h 3381375"/>
              <a:gd name="connsiteX5" fmla="*/ 3419475 w 3419475"/>
              <a:gd name="connsiteY5" fmla="*/ 871537 h 3381375"/>
              <a:gd name="connsiteX6" fmla="*/ 2266950 w 3419475"/>
              <a:gd name="connsiteY6" fmla="*/ 0 h 3381375"/>
              <a:gd name="connsiteX7" fmla="*/ 0 w 3419475"/>
              <a:gd name="connsiteY7" fmla="*/ 114300 h 338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9475" h="3381375">
                <a:moveTo>
                  <a:pt x="0" y="114300"/>
                </a:moveTo>
                <a:lnTo>
                  <a:pt x="23813" y="3381375"/>
                </a:lnTo>
                <a:lnTo>
                  <a:pt x="3181350" y="3381375"/>
                </a:lnTo>
                <a:lnTo>
                  <a:pt x="3157538" y="1704975"/>
                </a:lnTo>
                <a:lnTo>
                  <a:pt x="3419475" y="1390650"/>
                </a:lnTo>
                <a:lnTo>
                  <a:pt x="3419475" y="871537"/>
                </a:lnTo>
                <a:lnTo>
                  <a:pt x="2266950" y="0"/>
                </a:lnTo>
                <a:lnTo>
                  <a:pt x="0" y="114300"/>
                </a:ln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2947988" y="3024188"/>
            <a:ext cx="2957512" cy="3267075"/>
          </a:xfrm>
          <a:custGeom>
            <a:avLst/>
            <a:gdLst>
              <a:gd name="connsiteX0" fmla="*/ 0 w 2957512"/>
              <a:gd name="connsiteY0" fmla="*/ 476250 h 3267075"/>
              <a:gd name="connsiteX1" fmla="*/ 309562 w 2957512"/>
              <a:gd name="connsiteY1" fmla="*/ 885825 h 3267075"/>
              <a:gd name="connsiteX2" fmla="*/ 319087 w 2957512"/>
              <a:gd name="connsiteY2" fmla="*/ 2257425 h 3267075"/>
              <a:gd name="connsiteX3" fmla="*/ 642937 w 2957512"/>
              <a:gd name="connsiteY3" fmla="*/ 2671762 h 3267075"/>
              <a:gd name="connsiteX4" fmla="*/ 647700 w 2957512"/>
              <a:gd name="connsiteY4" fmla="*/ 3267075 h 3267075"/>
              <a:gd name="connsiteX5" fmla="*/ 2957512 w 2957512"/>
              <a:gd name="connsiteY5" fmla="*/ 3267075 h 3267075"/>
              <a:gd name="connsiteX6" fmla="*/ 2943225 w 2957512"/>
              <a:gd name="connsiteY6" fmla="*/ 0 h 3267075"/>
              <a:gd name="connsiteX7" fmla="*/ 504825 w 2957512"/>
              <a:gd name="connsiteY7" fmla="*/ 4762 h 3267075"/>
              <a:gd name="connsiteX8" fmla="*/ 0 w 2957512"/>
              <a:gd name="connsiteY8" fmla="*/ 476250 h 3267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2" h="3267075">
                <a:moveTo>
                  <a:pt x="0" y="476250"/>
                </a:moveTo>
                <a:lnTo>
                  <a:pt x="309562" y="885825"/>
                </a:lnTo>
                <a:lnTo>
                  <a:pt x="319087" y="2257425"/>
                </a:lnTo>
                <a:lnTo>
                  <a:pt x="642937" y="2671762"/>
                </a:lnTo>
                <a:cubicBezTo>
                  <a:pt x="644525" y="2870200"/>
                  <a:pt x="646112" y="3068637"/>
                  <a:pt x="647700" y="3267075"/>
                </a:cubicBezTo>
                <a:lnTo>
                  <a:pt x="2957512" y="3267075"/>
                </a:lnTo>
                <a:cubicBezTo>
                  <a:pt x="2952750" y="2178050"/>
                  <a:pt x="2947987" y="1089025"/>
                  <a:pt x="2943225" y="0"/>
                </a:cubicBezTo>
                <a:lnTo>
                  <a:pt x="504825" y="4762"/>
                </a:lnTo>
                <a:lnTo>
                  <a:pt x="0" y="476250"/>
                </a:lnTo>
                <a:close/>
              </a:path>
            </a:pathLst>
          </a:cu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47625" y="2933699"/>
            <a:ext cx="3500438" cy="3376613"/>
          </a:xfrm>
          <a:custGeom>
            <a:avLst/>
            <a:gdLst>
              <a:gd name="connsiteX0" fmla="*/ 804863 w 3505200"/>
              <a:gd name="connsiteY0" fmla="*/ 9525 h 3671888"/>
              <a:gd name="connsiteX1" fmla="*/ 2847975 w 3505200"/>
              <a:gd name="connsiteY1" fmla="*/ 590550 h 3671888"/>
              <a:gd name="connsiteX2" fmla="*/ 3143250 w 3505200"/>
              <a:gd name="connsiteY2" fmla="*/ 976313 h 3671888"/>
              <a:gd name="connsiteX3" fmla="*/ 3152775 w 3505200"/>
              <a:gd name="connsiteY3" fmla="*/ 2352675 h 3671888"/>
              <a:gd name="connsiteX4" fmla="*/ 3481388 w 3505200"/>
              <a:gd name="connsiteY4" fmla="*/ 2776538 h 3671888"/>
              <a:gd name="connsiteX5" fmla="*/ 3505200 w 3505200"/>
              <a:gd name="connsiteY5" fmla="*/ 3657600 h 3671888"/>
              <a:gd name="connsiteX6" fmla="*/ 0 w 3505200"/>
              <a:gd name="connsiteY6" fmla="*/ 3671888 h 3671888"/>
              <a:gd name="connsiteX7" fmla="*/ 0 w 3505200"/>
              <a:gd name="connsiteY7" fmla="*/ 0 h 3671888"/>
              <a:gd name="connsiteX8" fmla="*/ 804863 w 3505200"/>
              <a:gd name="connsiteY8" fmla="*/ 9525 h 3671888"/>
              <a:gd name="connsiteX0" fmla="*/ 804863 w 3500438"/>
              <a:gd name="connsiteY0" fmla="*/ 9525 h 3671888"/>
              <a:gd name="connsiteX1" fmla="*/ 2847975 w 3500438"/>
              <a:gd name="connsiteY1" fmla="*/ 590550 h 3671888"/>
              <a:gd name="connsiteX2" fmla="*/ 3143250 w 3500438"/>
              <a:gd name="connsiteY2" fmla="*/ 976313 h 3671888"/>
              <a:gd name="connsiteX3" fmla="*/ 3152775 w 3500438"/>
              <a:gd name="connsiteY3" fmla="*/ 2352675 h 3671888"/>
              <a:gd name="connsiteX4" fmla="*/ 3481388 w 3500438"/>
              <a:gd name="connsiteY4" fmla="*/ 2776538 h 3671888"/>
              <a:gd name="connsiteX5" fmla="*/ 3500438 w 3500438"/>
              <a:gd name="connsiteY5" fmla="*/ 3367088 h 3671888"/>
              <a:gd name="connsiteX6" fmla="*/ 0 w 3500438"/>
              <a:gd name="connsiteY6" fmla="*/ 3671888 h 3671888"/>
              <a:gd name="connsiteX7" fmla="*/ 0 w 3500438"/>
              <a:gd name="connsiteY7" fmla="*/ 0 h 3671888"/>
              <a:gd name="connsiteX8" fmla="*/ 804863 w 3500438"/>
              <a:gd name="connsiteY8" fmla="*/ 9525 h 3671888"/>
              <a:gd name="connsiteX0" fmla="*/ 804863 w 3500438"/>
              <a:gd name="connsiteY0" fmla="*/ 9525 h 3386138"/>
              <a:gd name="connsiteX1" fmla="*/ 2847975 w 3500438"/>
              <a:gd name="connsiteY1" fmla="*/ 590550 h 3386138"/>
              <a:gd name="connsiteX2" fmla="*/ 3143250 w 3500438"/>
              <a:gd name="connsiteY2" fmla="*/ 976313 h 3386138"/>
              <a:gd name="connsiteX3" fmla="*/ 3152775 w 3500438"/>
              <a:gd name="connsiteY3" fmla="*/ 2352675 h 3386138"/>
              <a:gd name="connsiteX4" fmla="*/ 3481388 w 3500438"/>
              <a:gd name="connsiteY4" fmla="*/ 2776538 h 3386138"/>
              <a:gd name="connsiteX5" fmla="*/ 3500438 w 3500438"/>
              <a:gd name="connsiteY5" fmla="*/ 3367088 h 3386138"/>
              <a:gd name="connsiteX6" fmla="*/ 4763 w 3500438"/>
              <a:gd name="connsiteY6" fmla="*/ 3386138 h 3386138"/>
              <a:gd name="connsiteX7" fmla="*/ 0 w 3500438"/>
              <a:gd name="connsiteY7" fmla="*/ 0 h 3386138"/>
              <a:gd name="connsiteX8" fmla="*/ 804863 w 3500438"/>
              <a:gd name="connsiteY8" fmla="*/ 9525 h 3386138"/>
              <a:gd name="connsiteX0" fmla="*/ 804863 w 3500438"/>
              <a:gd name="connsiteY0" fmla="*/ 9525 h 3386138"/>
              <a:gd name="connsiteX1" fmla="*/ 2847975 w 3500438"/>
              <a:gd name="connsiteY1" fmla="*/ 590550 h 3386138"/>
              <a:gd name="connsiteX2" fmla="*/ 3143250 w 3500438"/>
              <a:gd name="connsiteY2" fmla="*/ 976313 h 3386138"/>
              <a:gd name="connsiteX3" fmla="*/ 3152775 w 3500438"/>
              <a:gd name="connsiteY3" fmla="*/ 2352675 h 3386138"/>
              <a:gd name="connsiteX4" fmla="*/ 3481388 w 3500438"/>
              <a:gd name="connsiteY4" fmla="*/ 2776538 h 3386138"/>
              <a:gd name="connsiteX5" fmla="*/ 3500438 w 3500438"/>
              <a:gd name="connsiteY5" fmla="*/ 3352801 h 3386138"/>
              <a:gd name="connsiteX6" fmla="*/ 4763 w 3500438"/>
              <a:gd name="connsiteY6" fmla="*/ 3386138 h 3386138"/>
              <a:gd name="connsiteX7" fmla="*/ 0 w 3500438"/>
              <a:gd name="connsiteY7" fmla="*/ 0 h 3386138"/>
              <a:gd name="connsiteX8" fmla="*/ 804863 w 3500438"/>
              <a:gd name="connsiteY8" fmla="*/ 9525 h 3386138"/>
              <a:gd name="connsiteX0" fmla="*/ 804863 w 3500438"/>
              <a:gd name="connsiteY0" fmla="*/ 9525 h 3376613"/>
              <a:gd name="connsiteX1" fmla="*/ 2847975 w 3500438"/>
              <a:gd name="connsiteY1" fmla="*/ 590550 h 3376613"/>
              <a:gd name="connsiteX2" fmla="*/ 3143250 w 3500438"/>
              <a:gd name="connsiteY2" fmla="*/ 976313 h 3376613"/>
              <a:gd name="connsiteX3" fmla="*/ 3152775 w 3500438"/>
              <a:gd name="connsiteY3" fmla="*/ 2352675 h 3376613"/>
              <a:gd name="connsiteX4" fmla="*/ 3481388 w 3500438"/>
              <a:gd name="connsiteY4" fmla="*/ 2776538 h 3376613"/>
              <a:gd name="connsiteX5" fmla="*/ 3500438 w 3500438"/>
              <a:gd name="connsiteY5" fmla="*/ 3352801 h 3376613"/>
              <a:gd name="connsiteX6" fmla="*/ 4763 w 3500438"/>
              <a:gd name="connsiteY6" fmla="*/ 3376613 h 3376613"/>
              <a:gd name="connsiteX7" fmla="*/ 0 w 3500438"/>
              <a:gd name="connsiteY7" fmla="*/ 0 h 3376613"/>
              <a:gd name="connsiteX8" fmla="*/ 804863 w 3500438"/>
              <a:gd name="connsiteY8" fmla="*/ 9525 h 3376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0438" h="3376613">
                <a:moveTo>
                  <a:pt x="804863" y="9525"/>
                </a:moveTo>
                <a:lnTo>
                  <a:pt x="2847975" y="590550"/>
                </a:lnTo>
                <a:lnTo>
                  <a:pt x="3143250" y="976313"/>
                </a:lnTo>
                <a:lnTo>
                  <a:pt x="3152775" y="2352675"/>
                </a:lnTo>
                <a:lnTo>
                  <a:pt x="3481388" y="2776538"/>
                </a:lnTo>
                <a:lnTo>
                  <a:pt x="3500438" y="3352801"/>
                </a:lnTo>
                <a:lnTo>
                  <a:pt x="4763" y="3376613"/>
                </a:lnTo>
                <a:cubicBezTo>
                  <a:pt x="3175" y="2247900"/>
                  <a:pt x="1588" y="1128713"/>
                  <a:pt x="0" y="0"/>
                </a:cubicBezTo>
                <a:lnTo>
                  <a:pt x="804863" y="9525"/>
                </a:lnTo>
                <a:close/>
              </a:path>
            </a:pathLst>
          </a:cu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Choosing a correct algorithm in </a:t>
            </a:r>
            <a:r>
              <a:rPr lang="en-US" dirty="0" err="1" smtClean="0"/>
              <a:t>Scikit</a:t>
            </a:r>
            <a:r>
              <a:rPr lang="en-US" dirty="0" smtClean="0"/>
              <a:t>-learn</a:t>
            </a:r>
            <a:endParaRPr lang="en-US" dirty="0"/>
          </a:p>
        </p:txBody>
      </p:sp>
      <p:sp>
        <p:nvSpPr>
          <p:cNvPr id="8" name="Right Arrow 7"/>
          <p:cNvSpPr/>
          <p:nvPr/>
        </p:nvSpPr>
        <p:spPr>
          <a:xfrm rot="10800000">
            <a:off x="4748594" y="1090591"/>
            <a:ext cx="588328"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257550" y="1958115"/>
            <a:ext cx="4467744" cy="19397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0800000">
            <a:off x="2355272" y="1120372"/>
            <a:ext cx="1465898" cy="18288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817537" y="4787990"/>
            <a:ext cx="1221609" cy="4904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kernel</a:t>
            </a:r>
          </a:p>
          <a:p>
            <a:pPr algn="ctr"/>
            <a:r>
              <a:rPr lang="en-US" sz="1400" dirty="0" smtClean="0"/>
              <a:t>approximation</a:t>
            </a:r>
            <a:endParaRPr lang="en-US" dirty="0"/>
          </a:p>
        </p:txBody>
      </p:sp>
      <p:sp>
        <p:nvSpPr>
          <p:cNvPr id="27" name="Right Arrow 26"/>
          <p:cNvSpPr/>
          <p:nvPr/>
        </p:nvSpPr>
        <p:spPr>
          <a:xfrm>
            <a:off x="10108371" y="1798269"/>
            <a:ext cx="374072" cy="18288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10108371" y="2052268"/>
            <a:ext cx="374072" cy="182880"/>
          </a:xfrm>
          <a:prstGeom prst="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rot="5400000">
            <a:off x="2437992" y="2331172"/>
            <a:ext cx="201168" cy="182880"/>
          </a:xfrm>
          <a:prstGeom prst="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rot="7293140">
            <a:off x="1781683" y="3122282"/>
            <a:ext cx="401940" cy="182880"/>
          </a:xfrm>
          <a:prstGeom prst="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rot="2293808">
            <a:off x="2969167" y="3060665"/>
            <a:ext cx="655522" cy="19397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rot="7293140">
            <a:off x="1012842" y="3787047"/>
            <a:ext cx="385009" cy="182880"/>
          </a:xfrm>
          <a:prstGeom prst="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rot="3314509">
            <a:off x="1938868" y="3790305"/>
            <a:ext cx="380763" cy="19397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rot="5400000">
            <a:off x="2311071" y="4573423"/>
            <a:ext cx="234543" cy="182880"/>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10108371" y="2306267"/>
            <a:ext cx="374904" cy="182880"/>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0647141" y="1689654"/>
            <a:ext cx="471604" cy="400110"/>
          </a:xfrm>
          <a:prstGeom prst="rect">
            <a:avLst/>
          </a:prstGeom>
          <a:noFill/>
        </p:spPr>
        <p:txBody>
          <a:bodyPr wrap="none" rtlCol="0">
            <a:spAutoFit/>
          </a:bodyPr>
          <a:lstStyle/>
          <a:p>
            <a:r>
              <a:rPr lang="en-US" sz="2000" dirty="0" smtClean="0"/>
              <a:t>No</a:t>
            </a:r>
            <a:endParaRPr lang="en-US" dirty="0"/>
          </a:p>
        </p:txBody>
      </p:sp>
      <p:sp>
        <p:nvSpPr>
          <p:cNvPr id="37" name="TextBox 36"/>
          <p:cNvSpPr txBox="1"/>
          <p:nvPr/>
        </p:nvSpPr>
        <p:spPr>
          <a:xfrm>
            <a:off x="10647141" y="1940510"/>
            <a:ext cx="556563" cy="400110"/>
          </a:xfrm>
          <a:prstGeom prst="rect">
            <a:avLst/>
          </a:prstGeom>
          <a:noFill/>
        </p:spPr>
        <p:txBody>
          <a:bodyPr wrap="none" rtlCol="0">
            <a:spAutoFit/>
          </a:bodyPr>
          <a:lstStyle/>
          <a:p>
            <a:r>
              <a:rPr lang="en-US" sz="2000" dirty="0" smtClean="0"/>
              <a:t>Yes</a:t>
            </a:r>
            <a:endParaRPr lang="en-US" dirty="0"/>
          </a:p>
        </p:txBody>
      </p:sp>
      <p:sp>
        <p:nvSpPr>
          <p:cNvPr id="38" name="TextBox 37"/>
          <p:cNvSpPr txBox="1"/>
          <p:nvPr/>
        </p:nvSpPr>
        <p:spPr>
          <a:xfrm>
            <a:off x="10647141" y="2197652"/>
            <a:ext cx="1404552" cy="400110"/>
          </a:xfrm>
          <a:prstGeom prst="rect">
            <a:avLst/>
          </a:prstGeom>
          <a:noFill/>
        </p:spPr>
        <p:txBody>
          <a:bodyPr wrap="none" rtlCol="0">
            <a:spAutoFit/>
          </a:bodyPr>
          <a:lstStyle/>
          <a:p>
            <a:r>
              <a:rPr lang="en-US" sz="2000" dirty="0" smtClean="0"/>
              <a:t>Not working</a:t>
            </a:r>
            <a:endParaRPr lang="en-US" dirty="0"/>
          </a:p>
        </p:txBody>
      </p:sp>
      <p:sp>
        <p:nvSpPr>
          <p:cNvPr id="39" name="Right Arrow 38"/>
          <p:cNvSpPr/>
          <p:nvPr/>
        </p:nvSpPr>
        <p:spPr>
          <a:xfrm rot="5400000">
            <a:off x="817979" y="4558283"/>
            <a:ext cx="234543" cy="182880"/>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rot="7293140">
            <a:off x="466730" y="5146749"/>
            <a:ext cx="489489" cy="182880"/>
          </a:xfrm>
          <a:prstGeom prst="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rot="3314509">
            <a:off x="893624" y="5139461"/>
            <a:ext cx="502126" cy="19397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a:off x="2159335" y="5618364"/>
            <a:ext cx="145251" cy="182880"/>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rot="5400000">
            <a:off x="3676905" y="3797521"/>
            <a:ext cx="288531" cy="182880"/>
          </a:xfrm>
          <a:prstGeom prst="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rot="2654172">
            <a:off x="4134095" y="3829003"/>
            <a:ext cx="510939" cy="19397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5400000">
            <a:off x="3676905" y="4549701"/>
            <a:ext cx="288531" cy="182880"/>
          </a:xfrm>
          <a:prstGeom prst="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2654172">
            <a:off x="4091479" y="4499213"/>
            <a:ext cx="510939" cy="19397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p:cNvSpPr/>
          <p:nvPr/>
        </p:nvSpPr>
        <p:spPr>
          <a:xfrm rot="5400000">
            <a:off x="3746223" y="5105826"/>
            <a:ext cx="162713" cy="182880"/>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rot="4646541">
            <a:off x="4923081" y="4807947"/>
            <a:ext cx="1023392" cy="182880"/>
          </a:xfrm>
          <a:prstGeom prst="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rot="16200000">
            <a:off x="5149037" y="3902496"/>
            <a:ext cx="181800" cy="19397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336922" y="810348"/>
            <a:ext cx="914400" cy="68533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500" dirty="0" smtClean="0"/>
              <a:t>Start</a:t>
            </a:r>
            <a:endParaRPr lang="en-US" sz="1500" dirty="0"/>
          </a:p>
        </p:txBody>
      </p:sp>
      <p:sp>
        <p:nvSpPr>
          <p:cNvPr id="7" name="Oval 6"/>
          <p:cNvSpPr/>
          <p:nvPr/>
        </p:nvSpPr>
        <p:spPr>
          <a:xfrm>
            <a:off x="1440872" y="849522"/>
            <a:ext cx="914400" cy="6650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smtClean="0"/>
              <a:t>Get more data</a:t>
            </a:r>
            <a:endParaRPr lang="en-US" sz="1100" dirty="0"/>
          </a:p>
        </p:txBody>
      </p:sp>
      <p:sp>
        <p:nvSpPr>
          <p:cNvPr id="10" name="Oval 9"/>
          <p:cNvSpPr/>
          <p:nvPr/>
        </p:nvSpPr>
        <p:spPr>
          <a:xfrm>
            <a:off x="1770608" y="1817290"/>
            <a:ext cx="1543398" cy="504737"/>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900" dirty="0" smtClean="0"/>
              <a:t>Predicting a </a:t>
            </a:r>
            <a:r>
              <a:rPr lang="en-US" sz="1400" dirty="0" smtClean="0"/>
              <a:t>category?</a:t>
            </a:r>
            <a:endParaRPr lang="en-US" sz="700" dirty="0"/>
          </a:p>
        </p:txBody>
      </p:sp>
      <p:sp>
        <p:nvSpPr>
          <p:cNvPr id="14" name="Oval 13"/>
          <p:cNvSpPr/>
          <p:nvPr/>
        </p:nvSpPr>
        <p:spPr>
          <a:xfrm>
            <a:off x="1152525" y="3338972"/>
            <a:ext cx="1019693" cy="46826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500" dirty="0" smtClean="0"/>
              <a:t>&lt;100K</a:t>
            </a:r>
          </a:p>
          <a:p>
            <a:pPr algn="ctr"/>
            <a:r>
              <a:rPr lang="en-US" sz="1100" dirty="0" smtClean="0"/>
              <a:t>samples</a:t>
            </a:r>
            <a:endParaRPr lang="en-US" sz="1100" dirty="0"/>
          </a:p>
        </p:txBody>
      </p:sp>
      <p:sp>
        <p:nvSpPr>
          <p:cNvPr id="15" name="Oval 14"/>
          <p:cNvSpPr/>
          <p:nvPr/>
        </p:nvSpPr>
        <p:spPr>
          <a:xfrm>
            <a:off x="1929589" y="2524304"/>
            <a:ext cx="1225436" cy="609607"/>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800" dirty="0" smtClean="0"/>
              <a:t>Do you have </a:t>
            </a:r>
            <a:r>
              <a:rPr lang="en-US" sz="1500" dirty="0" smtClean="0"/>
              <a:t>Labeled data?</a:t>
            </a:r>
            <a:endParaRPr lang="en-US" sz="1500" dirty="0"/>
          </a:p>
        </p:txBody>
      </p:sp>
      <p:sp>
        <p:nvSpPr>
          <p:cNvPr id="16" name="Oval 15"/>
          <p:cNvSpPr/>
          <p:nvPr/>
        </p:nvSpPr>
        <p:spPr>
          <a:xfrm>
            <a:off x="3289156" y="3330660"/>
            <a:ext cx="1192879" cy="46826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900" dirty="0" smtClean="0"/>
              <a:t>no. of </a:t>
            </a:r>
            <a:r>
              <a:rPr lang="en-US" sz="1500" dirty="0" smtClean="0"/>
              <a:t>category</a:t>
            </a:r>
            <a:r>
              <a:rPr lang="en-US" sz="900" dirty="0" smtClean="0"/>
              <a:t> known</a:t>
            </a:r>
            <a:endParaRPr lang="en-US" sz="600" dirty="0"/>
          </a:p>
        </p:txBody>
      </p:sp>
      <p:sp>
        <p:nvSpPr>
          <p:cNvPr id="17" name="Rectangle 16"/>
          <p:cNvSpPr/>
          <p:nvPr/>
        </p:nvSpPr>
        <p:spPr>
          <a:xfrm>
            <a:off x="520358" y="4035830"/>
            <a:ext cx="822960" cy="4904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Linear SVC</a:t>
            </a:r>
            <a:endParaRPr lang="en-US" sz="1500" dirty="0"/>
          </a:p>
        </p:txBody>
      </p:sp>
      <p:sp>
        <p:nvSpPr>
          <p:cNvPr id="18" name="Rectangle 17"/>
          <p:cNvSpPr/>
          <p:nvPr/>
        </p:nvSpPr>
        <p:spPr>
          <a:xfrm>
            <a:off x="1790853" y="4052456"/>
            <a:ext cx="1248295" cy="4904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SGD</a:t>
            </a:r>
          </a:p>
          <a:p>
            <a:pPr algn="ctr"/>
            <a:r>
              <a:rPr lang="en-US" sz="1500" dirty="0" smtClean="0"/>
              <a:t>Classifier</a:t>
            </a:r>
            <a:endParaRPr lang="en-US" sz="1500" dirty="0"/>
          </a:p>
        </p:txBody>
      </p:sp>
      <p:sp>
        <p:nvSpPr>
          <p:cNvPr id="20" name="Oval 19"/>
          <p:cNvSpPr/>
          <p:nvPr/>
        </p:nvSpPr>
        <p:spPr>
          <a:xfrm>
            <a:off x="431478" y="4769193"/>
            <a:ext cx="1019693" cy="46826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500" dirty="0" smtClean="0"/>
              <a:t>Text data?</a:t>
            </a:r>
            <a:endParaRPr lang="en-US" sz="1500" dirty="0"/>
          </a:p>
        </p:txBody>
      </p:sp>
      <p:sp>
        <p:nvSpPr>
          <p:cNvPr id="21" name="Rectangle 20"/>
          <p:cNvSpPr/>
          <p:nvPr/>
        </p:nvSpPr>
        <p:spPr>
          <a:xfrm>
            <a:off x="99891" y="5450047"/>
            <a:ext cx="822960" cy="4904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Naïve</a:t>
            </a:r>
          </a:p>
          <a:p>
            <a:pPr algn="ctr"/>
            <a:r>
              <a:rPr lang="en-US" sz="1500" dirty="0" smtClean="0"/>
              <a:t>Bayes</a:t>
            </a:r>
            <a:endParaRPr lang="en-US" sz="1500" dirty="0"/>
          </a:p>
        </p:txBody>
      </p:sp>
      <p:sp>
        <p:nvSpPr>
          <p:cNvPr id="22" name="Rectangle 21"/>
          <p:cNvSpPr/>
          <p:nvPr/>
        </p:nvSpPr>
        <p:spPr>
          <a:xfrm>
            <a:off x="1077035" y="5450047"/>
            <a:ext cx="1077883" cy="4904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t>Kneighbors</a:t>
            </a:r>
            <a:endParaRPr lang="en-US" sz="1500" dirty="0" smtClean="0"/>
          </a:p>
          <a:p>
            <a:pPr algn="ctr"/>
            <a:r>
              <a:rPr lang="en-US" sz="1500" dirty="0"/>
              <a:t>C</a:t>
            </a:r>
            <a:r>
              <a:rPr lang="en-US" sz="1500" dirty="0" smtClean="0"/>
              <a:t>lassifier</a:t>
            </a:r>
            <a:endParaRPr lang="en-US" sz="1500" dirty="0"/>
          </a:p>
        </p:txBody>
      </p:sp>
      <p:sp>
        <p:nvSpPr>
          <p:cNvPr id="23" name="Rectangle 22"/>
          <p:cNvSpPr/>
          <p:nvPr/>
        </p:nvSpPr>
        <p:spPr>
          <a:xfrm>
            <a:off x="2313592" y="5546729"/>
            <a:ext cx="1077883" cy="2479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SVC</a:t>
            </a:r>
            <a:endParaRPr lang="en-US" sz="1500" dirty="0"/>
          </a:p>
        </p:txBody>
      </p:sp>
      <p:sp>
        <p:nvSpPr>
          <p:cNvPr id="24" name="Rectangle 23"/>
          <p:cNvSpPr/>
          <p:nvPr/>
        </p:nvSpPr>
        <p:spPr>
          <a:xfrm>
            <a:off x="2313592" y="5789226"/>
            <a:ext cx="1077883" cy="42252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Ensemble</a:t>
            </a:r>
          </a:p>
          <a:p>
            <a:pPr algn="ctr"/>
            <a:r>
              <a:rPr lang="en-US" sz="1500" dirty="0" smtClean="0"/>
              <a:t>Classifiers</a:t>
            </a:r>
            <a:endParaRPr lang="en-US" sz="1500" dirty="0"/>
          </a:p>
        </p:txBody>
      </p:sp>
      <p:sp>
        <p:nvSpPr>
          <p:cNvPr id="43" name="Oval 42"/>
          <p:cNvSpPr/>
          <p:nvPr/>
        </p:nvSpPr>
        <p:spPr>
          <a:xfrm>
            <a:off x="3289156" y="4034486"/>
            <a:ext cx="1019693" cy="46826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500" dirty="0" smtClean="0"/>
              <a:t>&lt;10K</a:t>
            </a:r>
          </a:p>
          <a:p>
            <a:pPr algn="ctr"/>
            <a:r>
              <a:rPr lang="en-US" sz="1100" dirty="0" smtClean="0"/>
              <a:t>samples</a:t>
            </a:r>
            <a:endParaRPr lang="en-US" sz="1100" dirty="0"/>
          </a:p>
        </p:txBody>
      </p:sp>
      <p:sp>
        <p:nvSpPr>
          <p:cNvPr id="44" name="Oval 43"/>
          <p:cNvSpPr/>
          <p:nvPr/>
        </p:nvSpPr>
        <p:spPr>
          <a:xfrm>
            <a:off x="4449129" y="4029292"/>
            <a:ext cx="1019693" cy="46826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500" dirty="0" smtClean="0"/>
              <a:t>&lt;10K</a:t>
            </a:r>
          </a:p>
          <a:p>
            <a:pPr algn="ctr"/>
            <a:r>
              <a:rPr lang="en-US" sz="1100" dirty="0" smtClean="0"/>
              <a:t>samples</a:t>
            </a:r>
            <a:endParaRPr lang="en-US" sz="1100" dirty="0"/>
          </a:p>
        </p:txBody>
      </p:sp>
      <p:sp>
        <p:nvSpPr>
          <p:cNvPr id="45" name="Rectangle 44"/>
          <p:cNvSpPr/>
          <p:nvPr/>
        </p:nvSpPr>
        <p:spPr>
          <a:xfrm>
            <a:off x="3409691" y="4773315"/>
            <a:ext cx="822960" cy="32524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t>KMeans</a:t>
            </a:r>
            <a:endParaRPr lang="en-US" sz="1500" dirty="0"/>
          </a:p>
        </p:txBody>
      </p:sp>
      <p:sp>
        <p:nvSpPr>
          <p:cNvPr id="46" name="Rectangle 45"/>
          <p:cNvSpPr/>
          <p:nvPr/>
        </p:nvSpPr>
        <p:spPr>
          <a:xfrm>
            <a:off x="3626168" y="5278621"/>
            <a:ext cx="1001513" cy="40318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Spectral</a:t>
            </a:r>
          </a:p>
          <a:p>
            <a:pPr algn="ctr"/>
            <a:r>
              <a:rPr lang="en-US" sz="1500" dirty="0" smtClean="0"/>
              <a:t>Clustering</a:t>
            </a:r>
            <a:endParaRPr lang="en-US" sz="1500" dirty="0"/>
          </a:p>
        </p:txBody>
      </p:sp>
      <p:sp>
        <p:nvSpPr>
          <p:cNvPr id="47" name="Rectangle 46"/>
          <p:cNvSpPr/>
          <p:nvPr/>
        </p:nvSpPr>
        <p:spPr>
          <a:xfrm>
            <a:off x="3626169" y="5686998"/>
            <a:ext cx="1001512" cy="40837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GMM</a:t>
            </a:r>
            <a:endParaRPr lang="en-US" sz="1500" dirty="0"/>
          </a:p>
        </p:txBody>
      </p:sp>
      <p:sp>
        <p:nvSpPr>
          <p:cNvPr id="48" name="Rectangle 47"/>
          <p:cNvSpPr/>
          <p:nvPr/>
        </p:nvSpPr>
        <p:spPr>
          <a:xfrm>
            <a:off x="4308849" y="4785406"/>
            <a:ext cx="1001513" cy="40318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Mini Batch</a:t>
            </a:r>
          </a:p>
          <a:p>
            <a:pPr algn="ctr"/>
            <a:r>
              <a:rPr lang="en-US" sz="1500" dirty="0" err="1" smtClean="0"/>
              <a:t>KMeans</a:t>
            </a:r>
            <a:endParaRPr lang="en-US" sz="1500" dirty="0"/>
          </a:p>
        </p:txBody>
      </p:sp>
      <p:sp>
        <p:nvSpPr>
          <p:cNvPr id="49" name="Oval 48"/>
          <p:cNvSpPr/>
          <p:nvPr/>
        </p:nvSpPr>
        <p:spPr>
          <a:xfrm>
            <a:off x="4627681" y="3454230"/>
            <a:ext cx="1019693" cy="4682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500" dirty="0" smtClean="0"/>
              <a:t>No </a:t>
            </a:r>
            <a:r>
              <a:rPr lang="en-US" sz="1500" dirty="0" err="1" smtClean="0"/>
              <a:t>Algo</a:t>
            </a:r>
            <a:endParaRPr lang="en-US" sz="1100" dirty="0"/>
          </a:p>
        </p:txBody>
      </p:sp>
      <p:sp>
        <p:nvSpPr>
          <p:cNvPr id="50" name="Rectangle 49"/>
          <p:cNvSpPr/>
          <p:nvPr/>
        </p:nvSpPr>
        <p:spPr>
          <a:xfrm>
            <a:off x="4809605" y="5392217"/>
            <a:ext cx="1001513" cy="40318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Mean Shift</a:t>
            </a:r>
            <a:endParaRPr lang="en-US" sz="1500" dirty="0"/>
          </a:p>
        </p:txBody>
      </p:sp>
      <p:sp>
        <p:nvSpPr>
          <p:cNvPr id="51" name="Rectangle 50"/>
          <p:cNvSpPr/>
          <p:nvPr/>
        </p:nvSpPr>
        <p:spPr>
          <a:xfrm>
            <a:off x="4809606" y="5800594"/>
            <a:ext cx="1001512" cy="40837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VBGMM</a:t>
            </a:r>
            <a:endParaRPr lang="en-US" sz="1500" dirty="0"/>
          </a:p>
        </p:txBody>
      </p:sp>
      <p:sp>
        <p:nvSpPr>
          <p:cNvPr id="61" name="Right Arrow 60"/>
          <p:cNvSpPr/>
          <p:nvPr/>
        </p:nvSpPr>
        <p:spPr>
          <a:xfrm rot="7232247">
            <a:off x="7203341" y="3427042"/>
            <a:ext cx="549786" cy="18288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Arrow 61"/>
          <p:cNvSpPr/>
          <p:nvPr/>
        </p:nvSpPr>
        <p:spPr>
          <a:xfrm rot="3314509">
            <a:off x="7958668" y="3498553"/>
            <a:ext cx="380763" cy="19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7461885" y="3047220"/>
            <a:ext cx="1019693" cy="46826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500" dirty="0" smtClean="0"/>
              <a:t>&lt;100K</a:t>
            </a:r>
          </a:p>
          <a:p>
            <a:pPr algn="ctr"/>
            <a:r>
              <a:rPr lang="en-US" sz="1100" dirty="0" smtClean="0"/>
              <a:t>samples</a:t>
            </a:r>
            <a:endParaRPr lang="en-US" sz="1100" dirty="0"/>
          </a:p>
        </p:txBody>
      </p:sp>
      <p:sp>
        <p:nvSpPr>
          <p:cNvPr id="64" name="Right Arrow 63"/>
          <p:cNvSpPr/>
          <p:nvPr/>
        </p:nvSpPr>
        <p:spPr>
          <a:xfrm rot="5614816">
            <a:off x="7597614" y="2492768"/>
            <a:ext cx="927390" cy="204633"/>
          </a:xfrm>
          <a:prstGeom prst="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6296025" y="3763927"/>
            <a:ext cx="1248295" cy="4904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SGD</a:t>
            </a:r>
          </a:p>
          <a:p>
            <a:pPr algn="ctr"/>
            <a:r>
              <a:rPr lang="en-US" sz="1500" dirty="0" err="1" smtClean="0"/>
              <a:t>Regressor</a:t>
            </a:r>
            <a:endParaRPr lang="en-US" sz="1500" dirty="0"/>
          </a:p>
        </p:txBody>
      </p:sp>
      <p:sp>
        <p:nvSpPr>
          <p:cNvPr id="67" name="Right Arrow 66"/>
          <p:cNvSpPr/>
          <p:nvPr/>
        </p:nvSpPr>
        <p:spPr>
          <a:xfrm rot="5400000">
            <a:off x="8335106" y="4494767"/>
            <a:ext cx="380763" cy="19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7624919" y="3748687"/>
            <a:ext cx="1581946" cy="646697"/>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500" dirty="0" smtClean="0"/>
              <a:t>Few features are important</a:t>
            </a:r>
            <a:endParaRPr lang="en-US" sz="1100" dirty="0"/>
          </a:p>
        </p:txBody>
      </p:sp>
      <p:sp>
        <p:nvSpPr>
          <p:cNvPr id="68" name="Rectangle 67"/>
          <p:cNvSpPr/>
          <p:nvPr/>
        </p:nvSpPr>
        <p:spPr>
          <a:xfrm>
            <a:off x="7960830" y="4785406"/>
            <a:ext cx="1001513" cy="3305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Lasso</a:t>
            </a:r>
            <a:endParaRPr lang="en-US" sz="1500" dirty="0"/>
          </a:p>
        </p:txBody>
      </p:sp>
      <p:sp>
        <p:nvSpPr>
          <p:cNvPr id="69" name="Rectangle 68"/>
          <p:cNvSpPr/>
          <p:nvPr/>
        </p:nvSpPr>
        <p:spPr>
          <a:xfrm>
            <a:off x="7960831" y="5115909"/>
            <a:ext cx="1001512" cy="30281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t>ElasticNet</a:t>
            </a:r>
            <a:endParaRPr lang="en-US" sz="1500" dirty="0"/>
          </a:p>
        </p:txBody>
      </p:sp>
      <p:sp>
        <p:nvSpPr>
          <p:cNvPr id="70" name="Right Arrow 69"/>
          <p:cNvSpPr/>
          <p:nvPr/>
        </p:nvSpPr>
        <p:spPr>
          <a:xfrm rot="7293140">
            <a:off x="7543225" y="4376580"/>
            <a:ext cx="385009" cy="18288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042367" y="4643463"/>
            <a:ext cx="1703371" cy="3305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t>RidgeRegressor</a:t>
            </a:r>
            <a:endParaRPr lang="en-US" sz="1500" dirty="0"/>
          </a:p>
        </p:txBody>
      </p:sp>
      <p:sp>
        <p:nvSpPr>
          <p:cNvPr id="72" name="Rectangle 71"/>
          <p:cNvSpPr/>
          <p:nvPr/>
        </p:nvSpPr>
        <p:spPr>
          <a:xfrm>
            <a:off x="6042368" y="4973966"/>
            <a:ext cx="1703370" cy="30281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SVR(kernel=‘linear’)</a:t>
            </a:r>
            <a:endParaRPr lang="en-US" sz="1500" dirty="0"/>
          </a:p>
        </p:txBody>
      </p:sp>
      <p:sp>
        <p:nvSpPr>
          <p:cNvPr id="73" name="Right Arrow 72"/>
          <p:cNvSpPr/>
          <p:nvPr/>
        </p:nvSpPr>
        <p:spPr>
          <a:xfrm rot="5400000">
            <a:off x="6689601" y="5325074"/>
            <a:ext cx="260429" cy="182880"/>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6042366" y="5563482"/>
            <a:ext cx="1703371" cy="3305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t>EnsembleRegressor</a:t>
            </a:r>
            <a:endParaRPr lang="en-US" sz="1500" dirty="0"/>
          </a:p>
        </p:txBody>
      </p:sp>
      <p:sp>
        <p:nvSpPr>
          <p:cNvPr id="75" name="Rectangle 74"/>
          <p:cNvSpPr/>
          <p:nvPr/>
        </p:nvSpPr>
        <p:spPr>
          <a:xfrm>
            <a:off x="6042367" y="5893985"/>
            <a:ext cx="1703370" cy="30281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SVR(kernel=‘</a:t>
            </a:r>
            <a:r>
              <a:rPr lang="en-US" sz="1500" dirty="0" err="1" smtClean="0"/>
              <a:t>rbf</a:t>
            </a:r>
            <a:r>
              <a:rPr lang="en-US" sz="1500" dirty="0" smtClean="0"/>
              <a:t>’)</a:t>
            </a:r>
            <a:endParaRPr lang="en-US" sz="1500" dirty="0"/>
          </a:p>
        </p:txBody>
      </p:sp>
      <p:sp>
        <p:nvSpPr>
          <p:cNvPr id="76" name="Right Arrow 75"/>
          <p:cNvSpPr/>
          <p:nvPr/>
        </p:nvSpPr>
        <p:spPr>
          <a:xfrm rot="2654172">
            <a:off x="8849074" y="2611563"/>
            <a:ext cx="1547429" cy="19397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725294" y="1809186"/>
            <a:ext cx="1543398" cy="4918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smtClean="0"/>
              <a:t>Predicting a </a:t>
            </a:r>
            <a:r>
              <a:rPr lang="en-US" sz="1400" dirty="0" smtClean="0"/>
              <a:t>Quantity?</a:t>
            </a:r>
            <a:endParaRPr lang="en-US" sz="700" dirty="0"/>
          </a:p>
        </p:txBody>
      </p:sp>
      <p:sp>
        <p:nvSpPr>
          <p:cNvPr id="81" name="Right Arrow 80"/>
          <p:cNvSpPr/>
          <p:nvPr/>
        </p:nvSpPr>
        <p:spPr>
          <a:xfrm rot="4306049">
            <a:off x="10418350" y="3808491"/>
            <a:ext cx="281949" cy="182880"/>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9935972" y="3281354"/>
            <a:ext cx="1248295" cy="4904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Randomized</a:t>
            </a:r>
          </a:p>
          <a:p>
            <a:pPr algn="ctr"/>
            <a:r>
              <a:rPr lang="en-US" sz="1500" dirty="0" smtClean="0"/>
              <a:t>PCA</a:t>
            </a:r>
            <a:endParaRPr lang="en-US" sz="1500" dirty="0"/>
          </a:p>
        </p:txBody>
      </p:sp>
      <p:sp>
        <p:nvSpPr>
          <p:cNvPr id="82" name="Right Arrow 81"/>
          <p:cNvSpPr/>
          <p:nvPr/>
        </p:nvSpPr>
        <p:spPr>
          <a:xfrm rot="3741509">
            <a:off x="10820648" y="4551854"/>
            <a:ext cx="481433" cy="19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0902302" y="4858868"/>
            <a:ext cx="1077883" cy="2479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t>Isomap</a:t>
            </a:r>
            <a:endParaRPr lang="en-US" sz="1500" dirty="0"/>
          </a:p>
        </p:txBody>
      </p:sp>
      <p:sp>
        <p:nvSpPr>
          <p:cNvPr id="85" name="Rectangle 84"/>
          <p:cNvSpPr/>
          <p:nvPr/>
        </p:nvSpPr>
        <p:spPr>
          <a:xfrm>
            <a:off x="11061499" y="5825398"/>
            <a:ext cx="822960" cy="32524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LLE</a:t>
            </a:r>
            <a:endParaRPr lang="en-US" sz="1500" dirty="0"/>
          </a:p>
        </p:txBody>
      </p:sp>
      <p:sp>
        <p:nvSpPr>
          <p:cNvPr id="88" name="Right Arrow 87"/>
          <p:cNvSpPr/>
          <p:nvPr/>
        </p:nvSpPr>
        <p:spPr>
          <a:xfrm rot="5400000">
            <a:off x="11319044" y="5580023"/>
            <a:ext cx="307869" cy="182880"/>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9261007" y="4869715"/>
            <a:ext cx="1311095" cy="40318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Kernel</a:t>
            </a:r>
          </a:p>
          <a:p>
            <a:pPr algn="ctr"/>
            <a:r>
              <a:rPr lang="en-US" sz="1500" dirty="0" smtClean="0"/>
              <a:t>approximation</a:t>
            </a:r>
            <a:endParaRPr lang="en-US" sz="1500" dirty="0"/>
          </a:p>
        </p:txBody>
      </p:sp>
      <p:sp>
        <p:nvSpPr>
          <p:cNvPr id="90" name="Right Arrow 89"/>
          <p:cNvSpPr/>
          <p:nvPr/>
        </p:nvSpPr>
        <p:spPr>
          <a:xfrm rot="7293140">
            <a:off x="10076180" y="4543484"/>
            <a:ext cx="519031" cy="18288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0262520" y="4008639"/>
            <a:ext cx="1019693" cy="46826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500" dirty="0" smtClean="0"/>
              <a:t>&lt;10K</a:t>
            </a:r>
          </a:p>
          <a:p>
            <a:pPr algn="ctr"/>
            <a:r>
              <a:rPr lang="en-US" sz="1100" dirty="0" smtClean="0"/>
              <a:t>samples</a:t>
            </a:r>
            <a:endParaRPr lang="en-US" sz="1100" dirty="0"/>
          </a:p>
        </p:txBody>
      </p:sp>
      <p:sp>
        <p:nvSpPr>
          <p:cNvPr id="84" name="Rectangle 83"/>
          <p:cNvSpPr/>
          <p:nvPr/>
        </p:nvSpPr>
        <p:spPr>
          <a:xfrm>
            <a:off x="10902302" y="5101365"/>
            <a:ext cx="1077883" cy="42252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Spectral</a:t>
            </a:r>
          </a:p>
          <a:p>
            <a:pPr algn="ctr"/>
            <a:r>
              <a:rPr lang="en-US" sz="1500" dirty="0" smtClean="0"/>
              <a:t>Embedding</a:t>
            </a:r>
            <a:endParaRPr lang="en-US" sz="1500" dirty="0"/>
          </a:p>
        </p:txBody>
      </p:sp>
      <p:sp>
        <p:nvSpPr>
          <p:cNvPr id="103" name="Rectangle 102"/>
          <p:cNvSpPr/>
          <p:nvPr/>
        </p:nvSpPr>
        <p:spPr>
          <a:xfrm>
            <a:off x="9584" y="5857141"/>
            <a:ext cx="1949572" cy="477054"/>
          </a:xfrm>
          <a:prstGeom prst="rect">
            <a:avLst/>
          </a:prstGeom>
          <a:noFill/>
          <a:ln>
            <a:noFill/>
          </a:ln>
        </p:spPr>
        <p:txBody>
          <a:bodyPr wrap="none" lIns="91440" tIns="45720" rIns="91440" bIns="45720">
            <a:spAutoFit/>
          </a:bodyPr>
          <a:lstStyle/>
          <a:p>
            <a:pPr algn="ctr"/>
            <a:r>
              <a:rPr lang="en-US" sz="2500" b="1" cap="none" spc="0" dirty="0" smtClean="0">
                <a:ln w="9525">
                  <a:solidFill>
                    <a:schemeClr val="bg1"/>
                  </a:solidFill>
                  <a:prstDash val="solid"/>
                </a:ln>
                <a:solidFill>
                  <a:srgbClr val="0070C0"/>
                </a:solidFill>
                <a:effectLst>
                  <a:outerShdw blurRad="12700" dist="38100" dir="2700000" algn="tl" rotWithShape="0">
                    <a:schemeClr val="bg1">
                      <a:lumMod val="50000"/>
                    </a:schemeClr>
                  </a:outerShdw>
                </a:effectLst>
              </a:rPr>
              <a:t>Classification</a:t>
            </a:r>
            <a:endParaRPr lang="en-US" sz="25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endParaRPr>
          </a:p>
        </p:txBody>
      </p:sp>
      <p:sp>
        <p:nvSpPr>
          <p:cNvPr id="104" name="Rectangle 103"/>
          <p:cNvSpPr/>
          <p:nvPr/>
        </p:nvSpPr>
        <p:spPr>
          <a:xfrm>
            <a:off x="4224828" y="2948004"/>
            <a:ext cx="1507144" cy="477054"/>
          </a:xfrm>
          <a:prstGeom prst="rect">
            <a:avLst/>
          </a:prstGeom>
          <a:noFill/>
        </p:spPr>
        <p:txBody>
          <a:bodyPr wrap="none" lIns="91440" tIns="45720" rIns="91440" bIns="45720">
            <a:spAutoFit/>
          </a:bodyPr>
          <a:lstStyle/>
          <a:p>
            <a:pPr algn="ctr"/>
            <a:r>
              <a:rPr lang="en-US" sz="2500" b="1" cap="none" spc="0" dirty="0" smtClean="0">
                <a:ln w="9525">
                  <a:solidFill>
                    <a:schemeClr val="bg1"/>
                  </a:solidFill>
                  <a:prstDash val="solid"/>
                </a:ln>
                <a:solidFill>
                  <a:srgbClr val="0070C0"/>
                </a:solidFill>
                <a:effectLst>
                  <a:outerShdw blurRad="12700" dist="38100" dir="2700000" algn="tl" rotWithShape="0">
                    <a:schemeClr val="bg1">
                      <a:lumMod val="50000"/>
                    </a:schemeClr>
                  </a:outerShdw>
                </a:effectLst>
              </a:rPr>
              <a:t>Clustering</a:t>
            </a:r>
            <a:endParaRPr lang="en-US" sz="25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endParaRPr>
          </a:p>
        </p:txBody>
      </p:sp>
      <p:sp>
        <p:nvSpPr>
          <p:cNvPr id="105" name="Rectangle 104"/>
          <p:cNvSpPr/>
          <p:nvPr/>
        </p:nvSpPr>
        <p:spPr>
          <a:xfrm>
            <a:off x="5859281" y="2948456"/>
            <a:ext cx="1627370" cy="477054"/>
          </a:xfrm>
          <a:prstGeom prst="rect">
            <a:avLst/>
          </a:prstGeom>
          <a:noFill/>
        </p:spPr>
        <p:txBody>
          <a:bodyPr wrap="none" lIns="91440" tIns="45720" rIns="91440" bIns="45720">
            <a:spAutoFit/>
          </a:bodyPr>
          <a:lstStyle/>
          <a:p>
            <a:pPr algn="ctr"/>
            <a:r>
              <a:rPr lang="en-US" sz="2500" b="1" cap="none" spc="0" dirty="0" smtClean="0">
                <a:ln w="9525">
                  <a:solidFill>
                    <a:schemeClr val="bg1"/>
                  </a:solidFill>
                  <a:prstDash val="solid"/>
                </a:ln>
                <a:solidFill>
                  <a:srgbClr val="0070C0"/>
                </a:solidFill>
                <a:effectLst>
                  <a:outerShdw blurRad="12700" dist="38100" dir="2700000" algn="tl" rotWithShape="0">
                    <a:schemeClr val="bg1">
                      <a:lumMod val="50000"/>
                    </a:schemeClr>
                  </a:outerShdw>
                </a:effectLst>
              </a:rPr>
              <a:t>Regression</a:t>
            </a:r>
            <a:endParaRPr lang="en-US" sz="25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endParaRPr>
          </a:p>
        </p:txBody>
      </p:sp>
      <p:sp>
        <p:nvSpPr>
          <p:cNvPr id="106" name="Rectangle 105"/>
          <p:cNvSpPr/>
          <p:nvPr/>
        </p:nvSpPr>
        <p:spPr>
          <a:xfrm>
            <a:off x="9057569" y="5404888"/>
            <a:ext cx="2169184" cy="861774"/>
          </a:xfrm>
          <a:prstGeom prst="rect">
            <a:avLst/>
          </a:prstGeom>
          <a:noFill/>
        </p:spPr>
        <p:txBody>
          <a:bodyPr wrap="none" lIns="91440" tIns="45720" rIns="91440" bIns="45720">
            <a:spAutoFit/>
          </a:bodyPr>
          <a:lstStyle/>
          <a:p>
            <a:pPr algn="ctr"/>
            <a:r>
              <a:rPr lang="en-US" sz="2500" b="1" cap="none" spc="0" dirty="0" smtClean="0">
                <a:ln w="9525">
                  <a:solidFill>
                    <a:schemeClr val="bg1"/>
                  </a:solidFill>
                  <a:prstDash val="solid"/>
                </a:ln>
                <a:solidFill>
                  <a:srgbClr val="0070C0"/>
                </a:solidFill>
                <a:effectLst>
                  <a:outerShdw blurRad="12700" dist="38100" dir="2700000" algn="tl" rotWithShape="0">
                    <a:schemeClr val="bg1">
                      <a:lumMod val="50000"/>
                    </a:schemeClr>
                  </a:outerShdw>
                </a:effectLst>
              </a:rPr>
              <a:t>Dimensionality</a:t>
            </a:r>
          </a:p>
          <a:p>
            <a:pPr algn="ctr"/>
            <a:r>
              <a:rPr lang="en-US" sz="2500" b="1" dirty="0" smtClean="0">
                <a:ln w="9525">
                  <a:solidFill>
                    <a:schemeClr val="bg1"/>
                  </a:solidFill>
                  <a:prstDash val="solid"/>
                </a:ln>
                <a:solidFill>
                  <a:srgbClr val="0070C0"/>
                </a:solidFill>
                <a:effectLst>
                  <a:outerShdw blurRad="12700" dist="38100" dir="2700000" algn="tl" rotWithShape="0">
                    <a:schemeClr val="bg1">
                      <a:lumMod val="50000"/>
                    </a:schemeClr>
                  </a:outerShdw>
                </a:effectLst>
              </a:rPr>
              <a:t>Reduction</a:t>
            </a:r>
            <a:endParaRPr lang="en-US" sz="25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endParaRPr>
          </a:p>
        </p:txBody>
      </p:sp>
      <p:sp>
        <p:nvSpPr>
          <p:cNvPr id="13" name="Right Arrow 12"/>
          <p:cNvSpPr/>
          <p:nvPr/>
        </p:nvSpPr>
        <p:spPr>
          <a:xfrm rot="9181384">
            <a:off x="2671263" y="1459872"/>
            <a:ext cx="1254459" cy="182880"/>
          </a:xfrm>
          <a:prstGeom prst="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821170" y="818435"/>
            <a:ext cx="914400" cy="685335"/>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500" dirty="0" smtClean="0"/>
              <a:t>&gt;50</a:t>
            </a:r>
          </a:p>
          <a:p>
            <a:pPr algn="ctr"/>
            <a:r>
              <a:rPr lang="en-US" sz="1100" dirty="0" smtClean="0"/>
              <a:t>samples</a:t>
            </a:r>
            <a:endParaRPr lang="en-US" sz="1100" dirty="0"/>
          </a:p>
        </p:txBody>
      </p:sp>
    </p:spTree>
    <p:extLst>
      <p:ext uri="{BB962C8B-B14F-4D97-AF65-F5344CB8AC3E}">
        <p14:creationId xmlns:p14="http://schemas.microsoft.com/office/powerpoint/2010/main" val="347109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6"/>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5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4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5"/>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5"/>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58"/>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47"/>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46"/>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57"/>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48"/>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54"/>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44"/>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59"/>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50"/>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51"/>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6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49"/>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63"/>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61"/>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65"/>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62"/>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66"/>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67"/>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68"/>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69"/>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70"/>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71"/>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72"/>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73"/>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0" nodeType="clickEffect">
                                  <p:stCondLst>
                                    <p:cond delay="0"/>
                                  </p:stCondLst>
                                  <p:childTnLst>
                                    <p:set>
                                      <p:cBhvr>
                                        <p:cTn id="216" dur="1" fill="hold">
                                          <p:stCondLst>
                                            <p:cond delay="0"/>
                                          </p:stCondLst>
                                        </p:cTn>
                                        <p:tgtEl>
                                          <p:spTgt spid="75"/>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74"/>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79"/>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81"/>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80"/>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90"/>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89"/>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82"/>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83"/>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84"/>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88"/>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98" grpId="0" animBg="1"/>
      <p:bldP spid="95" grpId="0" animBg="1"/>
      <p:bldP spid="92" grpId="0" animBg="1"/>
      <p:bldP spid="8" grpId="0" animBg="1"/>
      <p:bldP spid="9" grpId="0" animBg="1"/>
      <p:bldP spid="12" grpId="0" animBg="1"/>
      <p:bldP spid="19" grpId="0" animBg="1"/>
      <p:bldP spid="29" grpId="0" animBg="1"/>
      <p:bldP spid="30" grpId="0" animBg="1"/>
      <p:bldP spid="31" grpId="0" animBg="1"/>
      <p:bldP spid="32" grpId="0" animBg="1"/>
      <p:bldP spid="33" grpId="0" animBg="1"/>
      <p:bldP spid="34" grpId="0" animBg="1"/>
      <p:bldP spid="39" grpId="0" animBg="1"/>
      <p:bldP spid="40" grpId="0" animBg="1"/>
      <p:bldP spid="41" grpId="0" animBg="1"/>
      <p:bldP spid="42" grpId="0" animBg="1"/>
      <p:bldP spid="53" grpId="0" animBg="1"/>
      <p:bldP spid="54" grpId="0" animBg="1"/>
      <p:bldP spid="55" grpId="0" animBg="1"/>
      <p:bldP spid="57" grpId="0" animBg="1"/>
      <p:bldP spid="58" grpId="0" animBg="1"/>
      <p:bldP spid="59" grpId="0" animBg="1"/>
      <p:bldP spid="60" grpId="0" animBg="1"/>
      <p:bldP spid="5" grpId="0" animBg="1"/>
      <p:bldP spid="7" grpId="0" animBg="1"/>
      <p:bldP spid="10"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43" grpId="0" animBg="1"/>
      <p:bldP spid="44" grpId="0" animBg="1"/>
      <p:bldP spid="45" grpId="0" animBg="1"/>
      <p:bldP spid="46" grpId="0" animBg="1"/>
      <p:bldP spid="47" grpId="0" animBg="1"/>
      <p:bldP spid="48" grpId="0" animBg="1"/>
      <p:bldP spid="49" grpId="0" animBg="1"/>
      <p:bldP spid="50" grpId="0" animBg="1"/>
      <p:bldP spid="51" grpId="0" animBg="1"/>
      <p:bldP spid="61" grpId="0" animBg="1"/>
      <p:bldP spid="62" grpId="0" animBg="1"/>
      <p:bldP spid="63" grpId="0" animBg="1"/>
      <p:bldP spid="64" grpId="0" animBg="1"/>
      <p:bldP spid="65" grpId="0" animBg="1"/>
      <p:bldP spid="67" grpId="0" animBg="1"/>
      <p:bldP spid="66" grpId="0" animBg="1"/>
      <p:bldP spid="68" grpId="0" animBg="1"/>
      <p:bldP spid="69" grpId="0" animBg="1"/>
      <p:bldP spid="70" grpId="0" animBg="1"/>
      <p:bldP spid="71" grpId="0" animBg="1"/>
      <p:bldP spid="72" grpId="0" animBg="1"/>
      <p:bldP spid="73" grpId="0" animBg="1"/>
      <p:bldP spid="74" grpId="0" animBg="1"/>
      <p:bldP spid="75" grpId="0" animBg="1"/>
      <p:bldP spid="76" grpId="0" animBg="1"/>
      <p:bldP spid="11" grpId="0" animBg="1"/>
      <p:bldP spid="81" grpId="0" animBg="1"/>
      <p:bldP spid="79" grpId="0" animBg="1"/>
      <p:bldP spid="82" grpId="0" animBg="1"/>
      <p:bldP spid="83" grpId="0" animBg="1"/>
      <p:bldP spid="85" grpId="0" animBg="1"/>
      <p:bldP spid="88" grpId="0" animBg="1"/>
      <p:bldP spid="89" grpId="0" animBg="1"/>
      <p:bldP spid="90" grpId="0" animBg="1"/>
      <p:bldP spid="80" grpId="0" animBg="1"/>
      <p:bldP spid="84" grpId="0" animBg="1"/>
      <p:bldP spid="103" grpId="0"/>
      <p:bldP spid="104" grpId="0"/>
      <p:bldP spid="105" grpId="0"/>
      <p:bldP spid="106" grpId="0"/>
      <p:bldP spid="13"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V/S Unsupervised Learning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56552015"/>
              </p:ext>
            </p:extLst>
          </p:nvPr>
        </p:nvGraphicFramePr>
        <p:xfrm>
          <a:off x="108064" y="827727"/>
          <a:ext cx="11895514" cy="4983480"/>
        </p:xfrm>
        <a:graphic>
          <a:graphicData uri="http://schemas.openxmlformats.org/drawingml/2006/table">
            <a:tbl>
              <a:tblPr firstRow="1" bandRow="1">
                <a:tableStyleId>{5C22544A-7EE6-4342-B048-85BDC9FD1C3A}</a:tableStyleId>
              </a:tblPr>
              <a:tblGrid>
                <a:gridCol w="5947757">
                  <a:extLst>
                    <a:ext uri="{9D8B030D-6E8A-4147-A177-3AD203B41FA5}">
                      <a16:colId xmlns:a16="http://schemas.microsoft.com/office/drawing/2014/main" xmlns="" val="182886932"/>
                    </a:ext>
                  </a:extLst>
                </a:gridCol>
                <a:gridCol w="5947757">
                  <a:extLst>
                    <a:ext uri="{9D8B030D-6E8A-4147-A177-3AD203B41FA5}">
                      <a16:colId xmlns:a16="http://schemas.microsoft.com/office/drawing/2014/main" xmlns="" val="1794345622"/>
                    </a:ext>
                  </a:extLst>
                </a:gridCol>
              </a:tblGrid>
              <a:tr h="370840">
                <a:tc>
                  <a:txBody>
                    <a:bodyPr/>
                    <a:lstStyle/>
                    <a:p>
                      <a:pPr algn="l" fontAlgn="t"/>
                      <a:r>
                        <a:rPr lang="en-US" dirty="0">
                          <a:effectLst/>
                        </a:rPr>
                        <a:t>Supervised Learning</a:t>
                      </a:r>
                      <a:endParaRPr lang="en-US" dirty="0">
                        <a:solidFill>
                          <a:srgbClr val="000000"/>
                        </a:solidFill>
                        <a:effectLst/>
                        <a:latin typeface="+mj-lt"/>
                      </a:endParaRPr>
                    </a:p>
                  </a:txBody>
                  <a:tcPr marL="114300" marR="114300" marT="114300" marB="114300"/>
                </a:tc>
                <a:tc>
                  <a:txBody>
                    <a:bodyPr/>
                    <a:lstStyle/>
                    <a:p>
                      <a:pPr algn="l" fontAlgn="t"/>
                      <a:r>
                        <a:rPr lang="en-US">
                          <a:effectLst/>
                        </a:rPr>
                        <a:t>Unsupervised Learning</a:t>
                      </a:r>
                      <a:endParaRPr lang="en-US">
                        <a:solidFill>
                          <a:srgbClr val="000000"/>
                        </a:solidFill>
                        <a:effectLst/>
                        <a:latin typeface="+mj-lt"/>
                      </a:endParaRPr>
                    </a:p>
                  </a:txBody>
                  <a:tcPr marL="114300" marR="114300" marT="114300" marB="114300"/>
                </a:tc>
                <a:extLst>
                  <a:ext uri="{0D108BD9-81ED-4DB2-BD59-A6C34878D82A}">
                    <a16:rowId xmlns:a16="http://schemas.microsoft.com/office/drawing/2014/main" xmlns="" val="3083878116"/>
                  </a:ext>
                </a:extLst>
              </a:tr>
              <a:tr h="370840">
                <a:tc>
                  <a:txBody>
                    <a:bodyPr/>
                    <a:lstStyle/>
                    <a:p>
                      <a:pPr algn="l" fontAlgn="t"/>
                      <a:r>
                        <a:rPr lang="en-US" dirty="0">
                          <a:effectLst/>
                        </a:rPr>
                        <a:t>Supervised learning algorithms are trained using labeled data.</a:t>
                      </a:r>
                      <a:endParaRPr lang="en-US" dirty="0">
                        <a:solidFill>
                          <a:srgbClr val="000000"/>
                        </a:solidFill>
                        <a:effectLst/>
                        <a:latin typeface="+mj-lt"/>
                      </a:endParaRPr>
                    </a:p>
                  </a:txBody>
                  <a:tcPr marL="76200" marR="76200" marT="76200" marB="76200"/>
                </a:tc>
                <a:tc>
                  <a:txBody>
                    <a:bodyPr/>
                    <a:lstStyle/>
                    <a:p>
                      <a:pPr algn="l" fontAlgn="t"/>
                      <a:r>
                        <a:rPr lang="en-US">
                          <a:effectLst/>
                        </a:rPr>
                        <a:t>Unsupervised learning algorithms are trained using unlabeled data.</a:t>
                      </a:r>
                      <a:endParaRPr lang="en-US">
                        <a:solidFill>
                          <a:srgbClr val="000000"/>
                        </a:solidFill>
                        <a:effectLst/>
                        <a:latin typeface="+mj-lt"/>
                      </a:endParaRPr>
                    </a:p>
                  </a:txBody>
                  <a:tcPr marL="76200" marR="76200" marT="76200" marB="76200"/>
                </a:tc>
                <a:extLst>
                  <a:ext uri="{0D108BD9-81ED-4DB2-BD59-A6C34878D82A}">
                    <a16:rowId xmlns:a16="http://schemas.microsoft.com/office/drawing/2014/main" xmlns="" val="2094095856"/>
                  </a:ext>
                </a:extLst>
              </a:tr>
              <a:tr h="370840">
                <a:tc>
                  <a:txBody>
                    <a:bodyPr/>
                    <a:lstStyle/>
                    <a:p>
                      <a:pPr algn="l" fontAlgn="t"/>
                      <a:r>
                        <a:rPr lang="en-US" dirty="0">
                          <a:effectLst/>
                        </a:rPr>
                        <a:t>Supervised learning model takes direct feedback to check if it is predicting correct output or not.</a:t>
                      </a:r>
                      <a:endParaRPr lang="en-US" dirty="0">
                        <a:solidFill>
                          <a:srgbClr val="000000"/>
                        </a:solidFill>
                        <a:effectLst/>
                        <a:latin typeface="+mj-lt"/>
                      </a:endParaRPr>
                    </a:p>
                  </a:txBody>
                  <a:tcPr marL="76200" marR="76200" marT="76200" marB="76200"/>
                </a:tc>
                <a:tc>
                  <a:txBody>
                    <a:bodyPr/>
                    <a:lstStyle/>
                    <a:p>
                      <a:pPr algn="l" fontAlgn="t"/>
                      <a:r>
                        <a:rPr lang="en-US">
                          <a:effectLst/>
                        </a:rPr>
                        <a:t>Unsupervised learning model does not take any feedback.</a:t>
                      </a:r>
                      <a:endParaRPr lang="en-US">
                        <a:solidFill>
                          <a:srgbClr val="000000"/>
                        </a:solidFill>
                        <a:effectLst/>
                        <a:latin typeface="+mj-lt"/>
                      </a:endParaRPr>
                    </a:p>
                  </a:txBody>
                  <a:tcPr marL="76200" marR="76200" marT="76200" marB="76200"/>
                </a:tc>
                <a:extLst>
                  <a:ext uri="{0D108BD9-81ED-4DB2-BD59-A6C34878D82A}">
                    <a16:rowId xmlns:a16="http://schemas.microsoft.com/office/drawing/2014/main" xmlns="" val="3047640303"/>
                  </a:ext>
                </a:extLst>
              </a:tr>
              <a:tr h="370840">
                <a:tc>
                  <a:txBody>
                    <a:bodyPr/>
                    <a:lstStyle/>
                    <a:p>
                      <a:pPr algn="l" fontAlgn="t"/>
                      <a:r>
                        <a:rPr lang="en-US" dirty="0">
                          <a:effectLst/>
                        </a:rPr>
                        <a:t>The goal of supervised learning is to train the model so that it can predict the output when it is given new data.</a:t>
                      </a:r>
                      <a:endParaRPr lang="en-US" dirty="0">
                        <a:solidFill>
                          <a:srgbClr val="000000"/>
                        </a:solidFill>
                        <a:effectLst/>
                        <a:latin typeface="+mj-lt"/>
                      </a:endParaRPr>
                    </a:p>
                  </a:txBody>
                  <a:tcPr marL="76200" marR="76200" marT="76200" marB="76200"/>
                </a:tc>
                <a:tc>
                  <a:txBody>
                    <a:bodyPr/>
                    <a:lstStyle/>
                    <a:p>
                      <a:pPr algn="l" fontAlgn="t"/>
                      <a:r>
                        <a:rPr lang="en-US">
                          <a:effectLst/>
                        </a:rPr>
                        <a:t>The goal of unsupervised learning is to find the hidden patterns and useful insights from the unknown dataset.</a:t>
                      </a:r>
                      <a:endParaRPr lang="en-US">
                        <a:solidFill>
                          <a:srgbClr val="000000"/>
                        </a:solidFill>
                        <a:effectLst/>
                        <a:latin typeface="+mj-lt"/>
                      </a:endParaRPr>
                    </a:p>
                  </a:txBody>
                  <a:tcPr marL="76200" marR="76200" marT="76200" marB="76200"/>
                </a:tc>
                <a:extLst>
                  <a:ext uri="{0D108BD9-81ED-4DB2-BD59-A6C34878D82A}">
                    <a16:rowId xmlns:a16="http://schemas.microsoft.com/office/drawing/2014/main" xmlns="" val="1206675012"/>
                  </a:ext>
                </a:extLst>
              </a:tr>
              <a:tr h="370840">
                <a:tc>
                  <a:txBody>
                    <a:bodyPr/>
                    <a:lstStyle/>
                    <a:p>
                      <a:pPr algn="l" fontAlgn="t"/>
                      <a:r>
                        <a:rPr lang="en-US" dirty="0">
                          <a:effectLst/>
                        </a:rPr>
                        <a:t>Supervised learning can be categorized in </a:t>
                      </a:r>
                      <a:r>
                        <a:rPr lang="en-US" b="1" dirty="0">
                          <a:effectLst/>
                        </a:rPr>
                        <a:t>Classification</a:t>
                      </a:r>
                      <a:r>
                        <a:rPr lang="en-US" dirty="0">
                          <a:effectLst/>
                        </a:rPr>
                        <a:t> and </a:t>
                      </a:r>
                      <a:r>
                        <a:rPr lang="en-US" b="1" dirty="0">
                          <a:effectLst/>
                        </a:rPr>
                        <a:t>Regression</a:t>
                      </a:r>
                      <a:r>
                        <a:rPr lang="en-US" dirty="0">
                          <a:effectLst/>
                        </a:rPr>
                        <a:t> problems.</a:t>
                      </a:r>
                      <a:endParaRPr lang="en-US" dirty="0">
                        <a:solidFill>
                          <a:srgbClr val="000000"/>
                        </a:solidFill>
                        <a:effectLst/>
                        <a:latin typeface="+mj-lt"/>
                      </a:endParaRPr>
                    </a:p>
                  </a:txBody>
                  <a:tcPr marL="76200" marR="76200" marT="76200" marB="76200"/>
                </a:tc>
                <a:tc>
                  <a:txBody>
                    <a:bodyPr/>
                    <a:lstStyle/>
                    <a:p>
                      <a:pPr algn="l" fontAlgn="t"/>
                      <a:r>
                        <a:rPr lang="en-US" dirty="0">
                          <a:effectLst/>
                        </a:rPr>
                        <a:t>Unsupervised Learning can be classified in </a:t>
                      </a:r>
                      <a:r>
                        <a:rPr lang="en-US" b="1" dirty="0">
                          <a:effectLst/>
                        </a:rPr>
                        <a:t>Clustering</a:t>
                      </a:r>
                      <a:r>
                        <a:rPr lang="en-US" dirty="0">
                          <a:effectLst/>
                        </a:rPr>
                        <a:t> and </a:t>
                      </a:r>
                      <a:r>
                        <a:rPr lang="en-US" b="1" dirty="0">
                          <a:effectLst/>
                        </a:rPr>
                        <a:t>Associations</a:t>
                      </a:r>
                      <a:r>
                        <a:rPr lang="en-US" dirty="0">
                          <a:effectLst/>
                        </a:rPr>
                        <a:t> problems.</a:t>
                      </a:r>
                      <a:endParaRPr lang="en-US" dirty="0">
                        <a:solidFill>
                          <a:srgbClr val="000000"/>
                        </a:solidFill>
                        <a:effectLst/>
                        <a:latin typeface="+mj-lt"/>
                      </a:endParaRPr>
                    </a:p>
                  </a:txBody>
                  <a:tcPr marL="76200" marR="76200" marT="76200" marB="76200"/>
                </a:tc>
                <a:extLst>
                  <a:ext uri="{0D108BD9-81ED-4DB2-BD59-A6C34878D82A}">
                    <a16:rowId xmlns:a16="http://schemas.microsoft.com/office/drawing/2014/main" xmlns="" val="3586367787"/>
                  </a:ext>
                </a:extLst>
              </a:tr>
              <a:tr h="370840">
                <a:tc>
                  <a:txBody>
                    <a:bodyPr/>
                    <a:lstStyle/>
                    <a:p>
                      <a:pPr algn="l" fontAlgn="t"/>
                      <a:r>
                        <a:rPr lang="en-US" dirty="0">
                          <a:effectLst/>
                        </a:rPr>
                        <a:t>Supervised learning model produces an accurate result.</a:t>
                      </a:r>
                      <a:endParaRPr lang="en-US" dirty="0">
                        <a:solidFill>
                          <a:srgbClr val="000000"/>
                        </a:solidFill>
                        <a:effectLst/>
                        <a:latin typeface="+mj-lt"/>
                      </a:endParaRPr>
                    </a:p>
                  </a:txBody>
                  <a:tcPr marL="76200" marR="76200" marT="76200" marB="76200"/>
                </a:tc>
                <a:tc>
                  <a:txBody>
                    <a:bodyPr/>
                    <a:lstStyle/>
                    <a:p>
                      <a:pPr algn="l" fontAlgn="t"/>
                      <a:r>
                        <a:rPr lang="en-US" dirty="0">
                          <a:effectLst/>
                        </a:rPr>
                        <a:t>Unsupervised learning model may give less accurate result as compared to supervised learning.</a:t>
                      </a:r>
                      <a:endParaRPr lang="en-US" dirty="0">
                        <a:solidFill>
                          <a:srgbClr val="000000"/>
                        </a:solidFill>
                        <a:effectLst/>
                        <a:latin typeface="+mj-lt"/>
                      </a:endParaRPr>
                    </a:p>
                  </a:txBody>
                  <a:tcPr marL="76200" marR="76200" marT="76200" marB="76200"/>
                </a:tc>
                <a:extLst>
                  <a:ext uri="{0D108BD9-81ED-4DB2-BD59-A6C34878D82A}">
                    <a16:rowId xmlns:a16="http://schemas.microsoft.com/office/drawing/2014/main" xmlns="" val="2551625953"/>
                  </a:ext>
                </a:extLst>
              </a:tr>
              <a:tr h="370840">
                <a:tc>
                  <a:txBody>
                    <a:bodyPr/>
                    <a:lstStyle/>
                    <a:p>
                      <a:pPr algn="l" fontAlgn="t"/>
                      <a:r>
                        <a:rPr lang="en-US" dirty="0">
                          <a:effectLst/>
                        </a:rPr>
                        <a:t>It includes various algorithms such as Linear Regression, Logistic Regression, Support Vector Machine, Multi-class Classification, Decision tree, Bayesian Logic, etc.</a:t>
                      </a:r>
                      <a:endParaRPr lang="en-US" dirty="0">
                        <a:solidFill>
                          <a:srgbClr val="000000"/>
                        </a:solidFill>
                        <a:effectLst/>
                        <a:latin typeface="+mj-lt"/>
                      </a:endParaRPr>
                    </a:p>
                  </a:txBody>
                  <a:tcPr marL="76200" marR="76200" marT="76200" marB="76200"/>
                </a:tc>
                <a:tc>
                  <a:txBody>
                    <a:bodyPr/>
                    <a:lstStyle/>
                    <a:p>
                      <a:pPr algn="l" fontAlgn="t"/>
                      <a:r>
                        <a:rPr lang="en-US" dirty="0">
                          <a:effectLst/>
                        </a:rPr>
                        <a:t>It includes various algorithms such as Clustering, KNN, and </a:t>
                      </a:r>
                      <a:r>
                        <a:rPr lang="en-US" dirty="0" err="1">
                          <a:effectLst/>
                        </a:rPr>
                        <a:t>Apriori</a:t>
                      </a:r>
                      <a:r>
                        <a:rPr lang="en-US" dirty="0">
                          <a:effectLst/>
                        </a:rPr>
                        <a:t> algorithm.</a:t>
                      </a:r>
                      <a:endParaRPr lang="en-US" dirty="0">
                        <a:solidFill>
                          <a:srgbClr val="000000"/>
                        </a:solidFill>
                        <a:effectLst/>
                        <a:latin typeface="+mj-lt"/>
                      </a:endParaRPr>
                    </a:p>
                  </a:txBody>
                  <a:tcPr marL="76200" marR="76200" marT="76200" marB="76200"/>
                </a:tc>
                <a:extLst>
                  <a:ext uri="{0D108BD9-81ED-4DB2-BD59-A6C34878D82A}">
                    <a16:rowId xmlns:a16="http://schemas.microsoft.com/office/drawing/2014/main" xmlns="" val="300146014"/>
                  </a:ext>
                </a:extLst>
              </a:tr>
            </a:tbl>
          </a:graphicData>
        </a:graphic>
      </p:graphicFrame>
      <p:sp>
        <p:nvSpPr>
          <p:cNvPr id="3" name="Rectangle 2"/>
          <p:cNvSpPr/>
          <p:nvPr/>
        </p:nvSpPr>
        <p:spPr>
          <a:xfrm>
            <a:off x="0" y="1308683"/>
            <a:ext cx="12003579" cy="729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 y="2038525"/>
            <a:ext cx="12003579" cy="729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 y="2768367"/>
            <a:ext cx="12003579" cy="662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 y="3431097"/>
            <a:ext cx="12003579" cy="729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 y="4160939"/>
            <a:ext cx="12003579" cy="662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4823669"/>
            <a:ext cx="12003579" cy="987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478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Process for Supervised Learning</a:t>
            </a:r>
            <a:endParaRPr lang="en-US" dirty="0"/>
          </a:p>
        </p:txBody>
      </p:sp>
      <p:sp>
        <p:nvSpPr>
          <p:cNvPr id="4" name="Rounded Rectangle 3"/>
          <p:cNvSpPr/>
          <p:nvPr/>
        </p:nvSpPr>
        <p:spPr>
          <a:xfrm>
            <a:off x="727363" y="3034146"/>
            <a:ext cx="1271847" cy="89777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Collecting data</a:t>
            </a:r>
            <a:endParaRPr lang="en-US" dirty="0"/>
          </a:p>
        </p:txBody>
      </p:sp>
      <p:sp>
        <p:nvSpPr>
          <p:cNvPr id="5" name="Rounded Rectangle 4"/>
          <p:cNvSpPr/>
          <p:nvPr/>
        </p:nvSpPr>
        <p:spPr>
          <a:xfrm>
            <a:off x="2456410" y="3034146"/>
            <a:ext cx="1271847" cy="89777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Cleaning data</a:t>
            </a:r>
            <a:endParaRPr lang="en-US" dirty="0"/>
          </a:p>
        </p:txBody>
      </p:sp>
      <p:sp>
        <p:nvSpPr>
          <p:cNvPr id="6" name="Oval 5"/>
          <p:cNvSpPr/>
          <p:nvPr/>
        </p:nvSpPr>
        <p:spPr>
          <a:xfrm>
            <a:off x="5669279" y="3931920"/>
            <a:ext cx="1271847" cy="89777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Train Data</a:t>
            </a:r>
            <a:endParaRPr lang="en-US" dirty="0"/>
          </a:p>
        </p:txBody>
      </p:sp>
      <p:sp>
        <p:nvSpPr>
          <p:cNvPr id="7" name="Oval 6"/>
          <p:cNvSpPr/>
          <p:nvPr/>
        </p:nvSpPr>
        <p:spPr>
          <a:xfrm>
            <a:off x="5669279" y="2136372"/>
            <a:ext cx="1271847" cy="89777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Test Data</a:t>
            </a:r>
            <a:endParaRPr lang="en-US" dirty="0"/>
          </a:p>
        </p:txBody>
      </p:sp>
      <p:sp>
        <p:nvSpPr>
          <p:cNvPr id="8" name="Rounded Rectangle 7"/>
          <p:cNvSpPr/>
          <p:nvPr/>
        </p:nvSpPr>
        <p:spPr>
          <a:xfrm>
            <a:off x="7822275" y="3931920"/>
            <a:ext cx="1271847" cy="89777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Model Training</a:t>
            </a:r>
            <a:endParaRPr lang="en-US" dirty="0"/>
          </a:p>
        </p:txBody>
      </p:sp>
      <p:sp>
        <p:nvSpPr>
          <p:cNvPr id="9" name="Rounded Rectangle 8"/>
          <p:cNvSpPr/>
          <p:nvPr/>
        </p:nvSpPr>
        <p:spPr>
          <a:xfrm>
            <a:off x="7822275" y="2136372"/>
            <a:ext cx="1271847" cy="89777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Model Testing</a:t>
            </a:r>
            <a:endParaRPr lang="en-US" dirty="0"/>
          </a:p>
        </p:txBody>
      </p:sp>
      <p:sp>
        <p:nvSpPr>
          <p:cNvPr id="10" name="Rounded Rectangle 9"/>
          <p:cNvSpPr/>
          <p:nvPr/>
        </p:nvSpPr>
        <p:spPr>
          <a:xfrm>
            <a:off x="9975271" y="3034146"/>
            <a:ext cx="1496292" cy="89777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Model Deployment</a:t>
            </a:r>
            <a:endParaRPr lang="en-US" dirty="0"/>
          </a:p>
        </p:txBody>
      </p:sp>
      <p:sp>
        <p:nvSpPr>
          <p:cNvPr id="11" name="Right Arrow 10"/>
          <p:cNvSpPr/>
          <p:nvPr/>
        </p:nvSpPr>
        <p:spPr>
          <a:xfrm>
            <a:off x="1999210" y="3408219"/>
            <a:ext cx="457200" cy="14962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Right Arrow 13"/>
          <p:cNvSpPr/>
          <p:nvPr/>
        </p:nvSpPr>
        <p:spPr>
          <a:xfrm>
            <a:off x="6941126" y="2433782"/>
            <a:ext cx="881149" cy="149629"/>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5" name="Right Arrow 14"/>
          <p:cNvSpPr/>
          <p:nvPr/>
        </p:nvSpPr>
        <p:spPr>
          <a:xfrm>
            <a:off x="6941126" y="4380807"/>
            <a:ext cx="881149" cy="14962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Bent Arrow 19"/>
          <p:cNvSpPr/>
          <p:nvPr/>
        </p:nvSpPr>
        <p:spPr>
          <a:xfrm>
            <a:off x="4772302" y="2409092"/>
            <a:ext cx="914400" cy="625054"/>
          </a:xfrm>
          <a:prstGeom prst="bentArrow">
            <a:avLst>
              <a:gd name="adj1" fmla="val 15153"/>
              <a:gd name="adj2" fmla="val 14450"/>
              <a:gd name="adj3" fmla="val 16560"/>
              <a:gd name="adj4" fmla="val 875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22" name="Bent Arrow 21"/>
          <p:cNvSpPr/>
          <p:nvPr/>
        </p:nvSpPr>
        <p:spPr>
          <a:xfrm flipV="1">
            <a:off x="4772302" y="3931920"/>
            <a:ext cx="914400" cy="625054"/>
          </a:xfrm>
          <a:prstGeom prst="bentArrow">
            <a:avLst>
              <a:gd name="adj1" fmla="val 15153"/>
              <a:gd name="adj2" fmla="val 14450"/>
              <a:gd name="adj3" fmla="val 16560"/>
              <a:gd name="adj4" fmla="val 875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4" name="Right Arrow 23"/>
          <p:cNvSpPr/>
          <p:nvPr/>
        </p:nvSpPr>
        <p:spPr>
          <a:xfrm rot="16200000">
            <a:off x="8262849" y="3399906"/>
            <a:ext cx="881149" cy="14962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5" name="Right Arrow 24"/>
          <p:cNvSpPr/>
          <p:nvPr/>
        </p:nvSpPr>
        <p:spPr>
          <a:xfrm rot="5400000" flipV="1">
            <a:off x="7784868" y="3401664"/>
            <a:ext cx="881149" cy="14962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2" name="Rounded Rectangle 31"/>
          <p:cNvSpPr/>
          <p:nvPr/>
        </p:nvSpPr>
        <p:spPr>
          <a:xfrm>
            <a:off x="4185457" y="3034146"/>
            <a:ext cx="1271847" cy="89777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Splitting data</a:t>
            </a:r>
            <a:endParaRPr lang="en-US" dirty="0"/>
          </a:p>
        </p:txBody>
      </p:sp>
      <p:sp>
        <p:nvSpPr>
          <p:cNvPr id="33" name="Right Arrow 32"/>
          <p:cNvSpPr/>
          <p:nvPr/>
        </p:nvSpPr>
        <p:spPr>
          <a:xfrm>
            <a:off x="3728257" y="3408219"/>
            <a:ext cx="457200" cy="14962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4" name="TextBox 33"/>
          <p:cNvSpPr txBox="1"/>
          <p:nvPr/>
        </p:nvSpPr>
        <p:spPr>
          <a:xfrm>
            <a:off x="6888453" y="3151554"/>
            <a:ext cx="1327317" cy="646331"/>
          </a:xfrm>
          <a:prstGeom prst="rect">
            <a:avLst/>
          </a:prstGeom>
          <a:noFill/>
        </p:spPr>
        <p:txBody>
          <a:bodyPr wrap="square" rtlCol="0">
            <a:spAutoFit/>
          </a:bodyPr>
          <a:lstStyle/>
          <a:p>
            <a:pPr algn="r"/>
            <a:r>
              <a:rPr lang="en-US" dirty="0" smtClean="0"/>
              <a:t>Update Parameters</a:t>
            </a:r>
            <a:endParaRPr lang="en-US" dirty="0"/>
          </a:p>
        </p:txBody>
      </p:sp>
      <p:sp>
        <p:nvSpPr>
          <p:cNvPr id="35" name="Bent-Up Arrow 34"/>
          <p:cNvSpPr/>
          <p:nvPr/>
        </p:nvSpPr>
        <p:spPr>
          <a:xfrm flipV="1">
            <a:off x="9094122" y="2507628"/>
            <a:ext cx="1711624" cy="527397"/>
          </a:xfrm>
          <a:prstGeom prst="bentUpArrow">
            <a:avLst>
              <a:gd name="adj1" fmla="val 21083"/>
              <a:gd name="adj2" fmla="val 22062"/>
              <a:gd name="adj3" fmla="val 2891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124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0" presetClass="exit" presetSubtype="0" fill="hold" grpId="1" nodeType="withEffect">
                                  <p:stCondLst>
                                    <p:cond delay="0"/>
                                  </p:stCondLst>
                                  <p:childTnLst>
                                    <p:animEffect transition="out" filter="fade">
                                      <p:cBhvr>
                                        <p:cTn id="60" dur="500"/>
                                        <p:tgtEl>
                                          <p:spTgt spid="24"/>
                                        </p:tgtEl>
                                      </p:cBhvr>
                                    </p:animEffect>
                                    <p:set>
                                      <p:cBhvr>
                                        <p:cTn id="61" dur="1" fill="hold">
                                          <p:stCondLst>
                                            <p:cond delay="499"/>
                                          </p:stCondLst>
                                        </p:cTn>
                                        <p:tgtEl>
                                          <p:spTgt spid="24"/>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2" nodeType="clickEffect">
                                  <p:stCondLst>
                                    <p:cond delay="0"/>
                                  </p:stCondLst>
                                  <p:childTnLst>
                                    <p:set>
                                      <p:cBhvr>
                                        <p:cTn id="65" dur="1" fill="hold">
                                          <p:stCondLst>
                                            <p:cond delay="0"/>
                                          </p:stCondLst>
                                        </p:cTn>
                                        <p:tgtEl>
                                          <p:spTgt spid="2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4" grpId="0" animBg="1"/>
      <p:bldP spid="15" grpId="0" animBg="1"/>
      <p:bldP spid="20" grpId="0" animBg="1"/>
      <p:bldP spid="22" grpId="0" animBg="1"/>
      <p:bldP spid="24" grpId="0" animBg="1"/>
      <p:bldP spid="24" grpId="1" animBg="1"/>
      <p:bldP spid="24" grpId="2" animBg="1"/>
      <p:bldP spid="25" grpId="0" animBg="1"/>
      <p:bldP spid="32" grpId="0" animBg="1"/>
      <p:bldP spid="33" grpId="0" animBg="1"/>
      <p:bldP spid="34" grpId="0"/>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Structure of </a:t>
            </a:r>
            <a:r>
              <a:rPr lang="en-US" dirty="0" err="1" smtClean="0"/>
              <a:t>Scikit</a:t>
            </a:r>
            <a:r>
              <a:rPr lang="en-US" dirty="0" smtClean="0"/>
              <a:t>-Learn</a:t>
            </a:r>
            <a:endParaRPr lang="en-US" dirty="0"/>
          </a:p>
        </p:txBody>
      </p:sp>
      <p:sp>
        <p:nvSpPr>
          <p:cNvPr id="4" name="Rectangle 3">
            <a:extLst>
              <a:ext uri="{FF2B5EF4-FFF2-40B4-BE49-F238E27FC236}">
                <a16:creationId xmlns:a16="http://schemas.microsoft.com/office/drawing/2014/main" xmlns="" id="{D456EBDA-49A4-A843-A786-6989C63A54AA}"/>
              </a:ext>
            </a:extLst>
          </p:cNvPr>
          <p:cNvSpPr/>
          <p:nvPr/>
        </p:nvSpPr>
        <p:spPr>
          <a:xfrm>
            <a:off x="165195" y="1253119"/>
            <a:ext cx="6102600" cy="830997"/>
          </a:xfrm>
          <a:prstGeom prst="rect">
            <a:avLst/>
          </a:prstGeom>
          <a:solidFill>
            <a:schemeClr val="bg1">
              <a:lumMod val="95000"/>
            </a:schemeClr>
          </a:solidFill>
          <a:ln>
            <a:noFill/>
          </a:ln>
        </p:spPr>
        <p:txBody>
          <a:bodyPr wrap="square">
            <a:spAutoFit/>
          </a:bodyPr>
          <a:lstStyle/>
          <a:p>
            <a:r>
              <a:rPr lang="en-US" sz="1600" dirty="0" smtClean="0">
                <a:solidFill>
                  <a:srgbClr val="000000"/>
                </a:solidFill>
                <a:latin typeface="Consolas"/>
              </a:rPr>
              <a:t>from </a:t>
            </a:r>
            <a:r>
              <a:rPr lang="en-US" sz="1600" dirty="0" err="1" smtClean="0">
                <a:solidFill>
                  <a:srgbClr val="000000"/>
                </a:solidFill>
                <a:latin typeface="Consolas"/>
              </a:rPr>
              <a:t>sklearn.family</a:t>
            </a:r>
            <a:r>
              <a:rPr lang="en-US" sz="1600" dirty="0" smtClean="0">
                <a:solidFill>
                  <a:srgbClr val="000000"/>
                </a:solidFill>
                <a:latin typeface="Consolas"/>
              </a:rPr>
              <a:t> import Model</a:t>
            </a:r>
          </a:p>
          <a:p>
            <a:r>
              <a:rPr lang="en-US" sz="1600" b="1" dirty="0" smtClean="0">
                <a:solidFill>
                  <a:srgbClr val="000000"/>
                </a:solidFill>
                <a:latin typeface="Consolas"/>
              </a:rPr>
              <a:t>             Example</a:t>
            </a:r>
          </a:p>
          <a:p>
            <a:r>
              <a:rPr lang="en-US" sz="1600" dirty="0" smtClean="0">
                <a:solidFill>
                  <a:srgbClr val="000000"/>
                </a:solidFill>
                <a:latin typeface="Consolas"/>
              </a:rPr>
              <a:t>from </a:t>
            </a:r>
            <a:r>
              <a:rPr lang="en-US" sz="1600" dirty="0" err="1" smtClean="0">
                <a:solidFill>
                  <a:srgbClr val="000000"/>
                </a:solidFill>
                <a:latin typeface="Consolas"/>
              </a:rPr>
              <a:t>sklearn.linear_model</a:t>
            </a:r>
            <a:r>
              <a:rPr lang="en-US" sz="1600" dirty="0" smtClean="0">
                <a:solidFill>
                  <a:srgbClr val="000000"/>
                </a:solidFill>
                <a:latin typeface="Consolas"/>
              </a:rPr>
              <a:t> import </a:t>
            </a:r>
            <a:r>
              <a:rPr lang="en-US" sz="1600" dirty="0" err="1" smtClean="0">
                <a:solidFill>
                  <a:srgbClr val="000000"/>
                </a:solidFill>
                <a:latin typeface="Consolas"/>
              </a:rPr>
              <a:t>LinearRegression</a:t>
            </a:r>
            <a:endParaRPr lang="en-US" sz="1600" dirty="0">
              <a:solidFill>
                <a:srgbClr val="000000"/>
              </a:solidFill>
              <a:latin typeface="Consolas"/>
            </a:endParaRPr>
          </a:p>
        </p:txBody>
      </p:sp>
      <p:sp>
        <p:nvSpPr>
          <p:cNvPr id="6" name="Rectangle: Top Corners Rounded 6">
            <a:extLst>
              <a:ext uri="{FF2B5EF4-FFF2-40B4-BE49-F238E27FC236}">
                <a16:creationId xmlns:a16="http://schemas.microsoft.com/office/drawing/2014/main" xmlns="" id="{0336C271-A2A3-9445-9946-5006F0A250F4}"/>
              </a:ext>
            </a:extLst>
          </p:cNvPr>
          <p:cNvSpPr/>
          <p:nvPr/>
        </p:nvSpPr>
        <p:spPr>
          <a:xfrm>
            <a:off x="165194" y="923935"/>
            <a:ext cx="23452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Step – 01 (import)</a:t>
            </a:r>
            <a:endParaRPr lang="en-US" sz="1600" dirty="0">
              <a:solidFill>
                <a:schemeClr val="bg1"/>
              </a:solidFill>
            </a:endParaRPr>
          </a:p>
        </p:txBody>
      </p:sp>
      <p:sp>
        <p:nvSpPr>
          <p:cNvPr id="7" name="Rectangle 6">
            <a:extLst>
              <a:ext uri="{FF2B5EF4-FFF2-40B4-BE49-F238E27FC236}">
                <a16:creationId xmlns:a16="http://schemas.microsoft.com/office/drawing/2014/main" xmlns="" id="{D456EBDA-49A4-A843-A786-6989C63A54AA}"/>
              </a:ext>
            </a:extLst>
          </p:cNvPr>
          <p:cNvSpPr/>
          <p:nvPr/>
        </p:nvSpPr>
        <p:spPr>
          <a:xfrm>
            <a:off x="6507806" y="1253119"/>
            <a:ext cx="3134958" cy="830997"/>
          </a:xfrm>
          <a:prstGeom prst="rect">
            <a:avLst/>
          </a:prstGeom>
          <a:solidFill>
            <a:schemeClr val="bg1">
              <a:lumMod val="95000"/>
            </a:schemeClr>
          </a:solidFill>
          <a:ln>
            <a:noFill/>
          </a:ln>
        </p:spPr>
        <p:txBody>
          <a:bodyPr wrap="square">
            <a:spAutoFit/>
          </a:bodyPr>
          <a:lstStyle/>
          <a:p>
            <a:r>
              <a:rPr lang="en-US" sz="1600" dirty="0" smtClean="0">
                <a:solidFill>
                  <a:srgbClr val="000000"/>
                </a:solidFill>
                <a:latin typeface="Consolas"/>
              </a:rPr>
              <a:t>m = Model(parameters)</a:t>
            </a:r>
          </a:p>
          <a:p>
            <a:r>
              <a:rPr lang="en-US" sz="1600" b="1" dirty="0" smtClean="0">
                <a:solidFill>
                  <a:srgbClr val="000000"/>
                </a:solidFill>
                <a:latin typeface="Consolas"/>
              </a:rPr>
              <a:t>       Example</a:t>
            </a:r>
          </a:p>
          <a:p>
            <a:r>
              <a:rPr lang="en-US" sz="1600" dirty="0" err="1" smtClean="0">
                <a:solidFill>
                  <a:srgbClr val="000000"/>
                </a:solidFill>
                <a:latin typeface="Consolas"/>
              </a:rPr>
              <a:t>lr</a:t>
            </a:r>
            <a:r>
              <a:rPr lang="en-US" sz="1600" dirty="0" smtClean="0">
                <a:solidFill>
                  <a:srgbClr val="000000"/>
                </a:solidFill>
                <a:latin typeface="Consolas"/>
              </a:rPr>
              <a:t> = </a:t>
            </a:r>
            <a:r>
              <a:rPr lang="en-US" sz="1600" dirty="0" err="1" smtClean="0">
                <a:solidFill>
                  <a:srgbClr val="000000"/>
                </a:solidFill>
                <a:latin typeface="Consolas"/>
              </a:rPr>
              <a:t>LinearRegression</a:t>
            </a:r>
            <a:r>
              <a:rPr lang="en-US" sz="1600" dirty="0" smtClean="0">
                <a:solidFill>
                  <a:srgbClr val="000000"/>
                </a:solidFill>
                <a:latin typeface="Consolas"/>
              </a:rPr>
              <a:t>()</a:t>
            </a:r>
            <a:endParaRPr lang="en-US" sz="1600" dirty="0">
              <a:solidFill>
                <a:srgbClr val="000000"/>
              </a:solidFill>
              <a:latin typeface="Consolas"/>
            </a:endParaRPr>
          </a:p>
        </p:txBody>
      </p:sp>
      <p:sp>
        <p:nvSpPr>
          <p:cNvPr id="8" name="Rectangle: Top Corners Rounded 6">
            <a:extLst>
              <a:ext uri="{FF2B5EF4-FFF2-40B4-BE49-F238E27FC236}">
                <a16:creationId xmlns:a16="http://schemas.microsoft.com/office/drawing/2014/main" xmlns="" id="{0336C271-A2A3-9445-9946-5006F0A250F4}"/>
              </a:ext>
            </a:extLst>
          </p:cNvPr>
          <p:cNvSpPr/>
          <p:nvPr/>
        </p:nvSpPr>
        <p:spPr>
          <a:xfrm>
            <a:off x="6507805" y="923935"/>
            <a:ext cx="23452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Step – 02 (create object)</a:t>
            </a:r>
            <a:endParaRPr lang="en-US" sz="1600" dirty="0">
              <a:solidFill>
                <a:schemeClr val="bg1"/>
              </a:solidFill>
            </a:endParaRPr>
          </a:p>
        </p:txBody>
      </p:sp>
      <p:sp>
        <p:nvSpPr>
          <p:cNvPr id="11" name="Rectangle 10">
            <a:extLst>
              <a:ext uri="{FF2B5EF4-FFF2-40B4-BE49-F238E27FC236}">
                <a16:creationId xmlns:a16="http://schemas.microsoft.com/office/drawing/2014/main" xmlns="" id="{D456EBDA-49A4-A843-A786-6989C63A54AA}"/>
              </a:ext>
            </a:extLst>
          </p:cNvPr>
          <p:cNvSpPr/>
          <p:nvPr/>
        </p:nvSpPr>
        <p:spPr>
          <a:xfrm>
            <a:off x="165193" y="2626034"/>
            <a:ext cx="9477571" cy="584775"/>
          </a:xfrm>
          <a:prstGeom prst="rect">
            <a:avLst/>
          </a:prstGeom>
          <a:solidFill>
            <a:schemeClr val="bg1">
              <a:lumMod val="95000"/>
            </a:schemeClr>
          </a:solidFill>
          <a:ln>
            <a:noFill/>
          </a:ln>
        </p:spPr>
        <p:txBody>
          <a:bodyPr wrap="square">
            <a:spAutoFit/>
          </a:bodyPr>
          <a:lstStyle/>
          <a:p>
            <a:r>
              <a:rPr lang="en-US" sz="1600" dirty="0" smtClean="0">
                <a:solidFill>
                  <a:srgbClr val="000000"/>
                </a:solidFill>
                <a:latin typeface="Consolas"/>
              </a:rPr>
              <a:t>from </a:t>
            </a:r>
            <a:r>
              <a:rPr lang="en-US" sz="1600" dirty="0" err="1" smtClean="0">
                <a:solidFill>
                  <a:srgbClr val="000000"/>
                </a:solidFill>
                <a:latin typeface="Consolas"/>
              </a:rPr>
              <a:t>sklearn.model_selection</a:t>
            </a:r>
            <a:r>
              <a:rPr lang="en-US" sz="1600" dirty="0" smtClean="0">
                <a:solidFill>
                  <a:srgbClr val="000000"/>
                </a:solidFill>
                <a:latin typeface="Consolas"/>
              </a:rPr>
              <a:t> import </a:t>
            </a:r>
            <a:r>
              <a:rPr lang="en-US" sz="1600" dirty="0" err="1" smtClean="0">
                <a:solidFill>
                  <a:srgbClr val="000000"/>
                </a:solidFill>
                <a:latin typeface="Consolas"/>
              </a:rPr>
              <a:t>train_test_split</a:t>
            </a:r>
            <a:endParaRPr lang="en-US" sz="1600" dirty="0" smtClean="0">
              <a:solidFill>
                <a:srgbClr val="000000"/>
              </a:solidFill>
              <a:latin typeface="Consolas"/>
            </a:endParaRPr>
          </a:p>
          <a:p>
            <a:r>
              <a:rPr lang="en-US" sz="1600" dirty="0" err="1" smtClean="0">
                <a:solidFill>
                  <a:srgbClr val="000000"/>
                </a:solidFill>
                <a:latin typeface="Consolas"/>
              </a:rPr>
              <a:t>X_train</a:t>
            </a:r>
            <a:r>
              <a:rPr lang="en-US" sz="1600" dirty="0" smtClean="0">
                <a:solidFill>
                  <a:srgbClr val="000000"/>
                </a:solidFill>
                <a:latin typeface="Consolas"/>
              </a:rPr>
              <a:t>, </a:t>
            </a:r>
            <a:r>
              <a:rPr lang="en-US" sz="1600" dirty="0" err="1" smtClean="0">
                <a:solidFill>
                  <a:srgbClr val="000000"/>
                </a:solidFill>
                <a:latin typeface="Consolas"/>
              </a:rPr>
              <a:t>X_test</a:t>
            </a:r>
            <a:r>
              <a:rPr lang="en-US" sz="1600" dirty="0" smtClean="0">
                <a:solidFill>
                  <a:srgbClr val="000000"/>
                </a:solidFill>
                <a:latin typeface="Consolas"/>
              </a:rPr>
              <a:t>, </a:t>
            </a:r>
            <a:r>
              <a:rPr lang="en-US" sz="1600" dirty="0" err="1">
                <a:solidFill>
                  <a:srgbClr val="000000"/>
                </a:solidFill>
                <a:latin typeface="Consolas"/>
              </a:rPr>
              <a:t>y</a:t>
            </a:r>
            <a:r>
              <a:rPr lang="en-US" sz="1600" dirty="0" err="1" smtClean="0">
                <a:solidFill>
                  <a:srgbClr val="000000"/>
                </a:solidFill>
                <a:latin typeface="Consolas"/>
              </a:rPr>
              <a:t>_train</a:t>
            </a:r>
            <a:r>
              <a:rPr lang="en-US" sz="1600" dirty="0" smtClean="0">
                <a:solidFill>
                  <a:srgbClr val="000000"/>
                </a:solidFill>
                <a:latin typeface="Consolas"/>
              </a:rPr>
              <a:t>, </a:t>
            </a:r>
            <a:r>
              <a:rPr lang="en-US" sz="1600" dirty="0" err="1">
                <a:solidFill>
                  <a:srgbClr val="000000"/>
                </a:solidFill>
                <a:latin typeface="Consolas"/>
              </a:rPr>
              <a:t>y</a:t>
            </a:r>
            <a:r>
              <a:rPr lang="en-US" sz="1600" dirty="0" err="1" smtClean="0">
                <a:solidFill>
                  <a:srgbClr val="000000"/>
                </a:solidFill>
                <a:latin typeface="Consolas"/>
              </a:rPr>
              <a:t>_test</a:t>
            </a:r>
            <a:r>
              <a:rPr lang="en-US" sz="1600" dirty="0" smtClean="0">
                <a:solidFill>
                  <a:srgbClr val="000000"/>
                </a:solidFill>
                <a:latin typeface="Consolas"/>
              </a:rPr>
              <a:t> = </a:t>
            </a:r>
            <a:r>
              <a:rPr lang="en-US" sz="1600" dirty="0" err="1" smtClean="0">
                <a:solidFill>
                  <a:srgbClr val="000000"/>
                </a:solidFill>
                <a:latin typeface="Consolas"/>
              </a:rPr>
              <a:t>train_test_split</a:t>
            </a:r>
            <a:r>
              <a:rPr lang="en-US" sz="1600" dirty="0" smtClean="0">
                <a:solidFill>
                  <a:srgbClr val="000000"/>
                </a:solidFill>
                <a:latin typeface="Consolas"/>
              </a:rPr>
              <a:t>(</a:t>
            </a:r>
            <a:r>
              <a:rPr lang="en-US" sz="1600" dirty="0" err="1" smtClean="0">
                <a:solidFill>
                  <a:srgbClr val="000000"/>
                </a:solidFill>
                <a:latin typeface="Consolas"/>
              </a:rPr>
              <a:t>X,y,test_size</a:t>
            </a:r>
            <a:r>
              <a:rPr lang="en-US" sz="1600" dirty="0" smtClean="0">
                <a:solidFill>
                  <a:srgbClr val="000000"/>
                </a:solidFill>
                <a:latin typeface="Consolas"/>
              </a:rPr>
              <a:t>=0.3)</a:t>
            </a:r>
          </a:p>
        </p:txBody>
      </p:sp>
      <p:sp>
        <p:nvSpPr>
          <p:cNvPr id="12" name="Rectangle: Top Corners Rounded 6">
            <a:extLst>
              <a:ext uri="{FF2B5EF4-FFF2-40B4-BE49-F238E27FC236}">
                <a16:creationId xmlns:a16="http://schemas.microsoft.com/office/drawing/2014/main" xmlns="" id="{0336C271-A2A3-9445-9946-5006F0A250F4}"/>
              </a:ext>
            </a:extLst>
          </p:cNvPr>
          <p:cNvSpPr/>
          <p:nvPr/>
        </p:nvSpPr>
        <p:spPr>
          <a:xfrm>
            <a:off x="165193" y="2296850"/>
            <a:ext cx="457306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Step – 03 (split data) (Only For Supervised Learning)</a:t>
            </a:r>
            <a:endParaRPr lang="en-US" sz="1600" dirty="0">
              <a:solidFill>
                <a:schemeClr val="bg1"/>
              </a:solidFill>
            </a:endParaRPr>
          </a:p>
        </p:txBody>
      </p:sp>
      <p:sp>
        <p:nvSpPr>
          <p:cNvPr id="13" name="Rectangle 12">
            <a:extLst>
              <a:ext uri="{FF2B5EF4-FFF2-40B4-BE49-F238E27FC236}">
                <a16:creationId xmlns:a16="http://schemas.microsoft.com/office/drawing/2014/main" xmlns="" id="{D456EBDA-49A4-A843-A786-6989C63A54AA}"/>
              </a:ext>
            </a:extLst>
          </p:cNvPr>
          <p:cNvSpPr/>
          <p:nvPr/>
        </p:nvSpPr>
        <p:spPr>
          <a:xfrm>
            <a:off x="165192" y="3752727"/>
            <a:ext cx="5836597" cy="830997"/>
          </a:xfrm>
          <a:prstGeom prst="rect">
            <a:avLst/>
          </a:prstGeom>
          <a:solidFill>
            <a:schemeClr val="bg1">
              <a:lumMod val="95000"/>
            </a:schemeClr>
          </a:solidFill>
          <a:ln>
            <a:noFill/>
          </a:ln>
        </p:spPr>
        <p:txBody>
          <a:bodyPr wrap="square">
            <a:spAutoFit/>
          </a:bodyPr>
          <a:lstStyle/>
          <a:p>
            <a:r>
              <a:rPr lang="en-US" sz="1600" dirty="0" err="1" smtClean="0">
                <a:solidFill>
                  <a:srgbClr val="000000"/>
                </a:solidFill>
                <a:latin typeface="Consolas"/>
              </a:rPr>
              <a:t>m.fit</a:t>
            </a:r>
            <a:r>
              <a:rPr lang="en-US" sz="1600" dirty="0" smtClean="0">
                <a:solidFill>
                  <a:srgbClr val="000000"/>
                </a:solidFill>
                <a:latin typeface="Consolas"/>
              </a:rPr>
              <a:t>(</a:t>
            </a:r>
            <a:r>
              <a:rPr lang="en-US" sz="1600" dirty="0" err="1" smtClean="0">
                <a:solidFill>
                  <a:srgbClr val="000000"/>
                </a:solidFill>
                <a:latin typeface="Consolas"/>
              </a:rPr>
              <a:t>X_train,y_train</a:t>
            </a:r>
            <a:r>
              <a:rPr lang="en-US" sz="1600" dirty="0" smtClean="0">
                <a:solidFill>
                  <a:srgbClr val="000000"/>
                </a:solidFill>
                <a:latin typeface="Consolas"/>
              </a:rPr>
              <a:t>) 	#For Supervised Learning</a:t>
            </a:r>
          </a:p>
          <a:p>
            <a:r>
              <a:rPr lang="en-US" sz="1600" b="1" dirty="0" smtClean="0">
                <a:solidFill>
                  <a:srgbClr val="000000"/>
                </a:solidFill>
                <a:latin typeface="Consolas"/>
              </a:rPr>
              <a:t>             OR</a:t>
            </a:r>
          </a:p>
          <a:p>
            <a:r>
              <a:rPr lang="en-US" sz="1600" dirty="0" err="1" smtClean="0">
                <a:solidFill>
                  <a:srgbClr val="000000"/>
                </a:solidFill>
                <a:latin typeface="Consolas"/>
              </a:rPr>
              <a:t>m.fit</a:t>
            </a:r>
            <a:r>
              <a:rPr lang="en-US" sz="1600" dirty="0" smtClean="0">
                <a:solidFill>
                  <a:srgbClr val="000000"/>
                </a:solidFill>
                <a:latin typeface="Consolas"/>
              </a:rPr>
              <a:t>(</a:t>
            </a:r>
            <a:r>
              <a:rPr lang="en-US" sz="1600" dirty="0" err="1" smtClean="0">
                <a:solidFill>
                  <a:srgbClr val="000000"/>
                </a:solidFill>
                <a:latin typeface="Consolas"/>
              </a:rPr>
              <a:t>X_train</a:t>
            </a:r>
            <a:r>
              <a:rPr lang="en-US" sz="1600" dirty="0" smtClean="0">
                <a:solidFill>
                  <a:srgbClr val="000000"/>
                </a:solidFill>
                <a:latin typeface="Consolas"/>
              </a:rPr>
              <a:t>) 		#For Unsupervised Learning</a:t>
            </a:r>
            <a:endParaRPr lang="en-US" sz="1600" dirty="0">
              <a:solidFill>
                <a:srgbClr val="000000"/>
              </a:solidFill>
              <a:latin typeface="Consolas"/>
            </a:endParaRPr>
          </a:p>
        </p:txBody>
      </p:sp>
      <p:sp>
        <p:nvSpPr>
          <p:cNvPr id="14" name="Rectangle: Top Corners Rounded 6">
            <a:extLst>
              <a:ext uri="{FF2B5EF4-FFF2-40B4-BE49-F238E27FC236}">
                <a16:creationId xmlns:a16="http://schemas.microsoft.com/office/drawing/2014/main" xmlns="" id="{0336C271-A2A3-9445-9946-5006F0A250F4}"/>
              </a:ext>
            </a:extLst>
          </p:cNvPr>
          <p:cNvSpPr/>
          <p:nvPr/>
        </p:nvSpPr>
        <p:spPr>
          <a:xfrm>
            <a:off x="165192" y="3423543"/>
            <a:ext cx="23452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Step – 04 (Train Model)</a:t>
            </a:r>
            <a:endParaRPr lang="en-US" sz="1600" dirty="0">
              <a:solidFill>
                <a:schemeClr val="bg1"/>
              </a:solidFill>
            </a:endParaRPr>
          </a:p>
        </p:txBody>
      </p:sp>
      <p:sp>
        <p:nvSpPr>
          <p:cNvPr id="15" name="Rectangle 14">
            <a:extLst>
              <a:ext uri="{FF2B5EF4-FFF2-40B4-BE49-F238E27FC236}">
                <a16:creationId xmlns:a16="http://schemas.microsoft.com/office/drawing/2014/main" xmlns="" id="{D456EBDA-49A4-A843-A786-6989C63A54AA}"/>
              </a:ext>
            </a:extLst>
          </p:cNvPr>
          <p:cNvSpPr/>
          <p:nvPr/>
        </p:nvSpPr>
        <p:spPr>
          <a:xfrm>
            <a:off x="6168044" y="3752727"/>
            <a:ext cx="6023955" cy="2554545"/>
          </a:xfrm>
          <a:prstGeom prst="rect">
            <a:avLst/>
          </a:prstGeom>
          <a:solidFill>
            <a:schemeClr val="bg1">
              <a:lumMod val="95000"/>
            </a:schemeClr>
          </a:solidFill>
          <a:ln>
            <a:noFill/>
          </a:ln>
        </p:spPr>
        <p:txBody>
          <a:bodyPr wrap="square">
            <a:spAutoFit/>
          </a:bodyPr>
          <a:lstStyle/>
          <a:p>
            <a:pPr marL="285750" indent="-285750">
              <a:buFont typeface="Arial" panose="020B0604020202020204" pitchFamily="34" charset="0"/>
              <a:buChar char="•"/>
            </a:pPr>
            <a:r>
              <a:rPr lang="en-US" sz="1600" dirty="0" smtClean="0">
                <a:solidFill>
                  <a:srgbClr val="000000"/>
                </a:solidFill>
                <a:latin typeface="Consolas"/>
              </a:rPr>
              <a:t>Evaluate the model and update the parameters if required.</a:t>
            </a:r>
          </a:p>
          <a:p>
            <a:pPr marL="285750" indent="-285750">
              <a:buFont typeface="Arial" panose="020B0604020202020204" pitchFamily="34" charset="0"/>
              <a:buChar char="•"/>
            </a:pPr>
            <a:r>
              <a:rPr lang="en-US" sz="1600" dirty="0" smtClean="0">
                <a:solidFill>
                  <a:srgbClr val="000000"/>
                </a:solidFill>
                <a:latin typeface="Consolas"/>
              </a:rPr>
              <a:t>Evaluating technique will be different for regression, classification and clustering.</a:t>
            </a:r>
          </a:p>
          <a:p>
            <a:pPr marL="285750" indent="-285750">
              <a:buFont typeface="Arial" panose="020B0604020202020204" pitchFamily="34" charset="0"/>
              <a:buChar char="•"/>
            </a:pPr>
            <a:r>
              <a:rPr lang="en-US" sz="1600" dirty="0" smtClean="0">
                <a:solidFill>
                  <a:srgbClr val="000000"/>
                </a:solidFill>
                <a:latin typeface="Consolas"/>
              </a:rPr>
              <a:t>We will explore all the techniques in later sessions.</a:t>
            </a:r>
          </a:p>
          <a:p>
            <a:pPr marL="285750" indent="-285750">
              <a:buFont typeface="Arial" panose="020B0604020202020204" pitchFamily="34" charset="0"/>
              <a:buChar char="•"/>
            </a:pPr>
            <a:endParaRPr lang="en-US" sz="1600" dirty="0" smtClean="0">
              <a:solidFill>
                <a:srgbClr val="000000"/>
              </a:solidFill>
              <a:latin typeface="Consolas"/>
            </a:endParaRPr>
          </a:p>
          <a:p>
            <a:pPr lvl="1"/>
            <a:r>
              <a:rPr lang="en-US" sz="1600" b="1" dirty="0" smtClean="0">
                <a:solidFill>
                  <a:srgbClr val="000000"/>
                </a:solidFill>
                <a:latin typeface="Consolas"/>
              </a:rPr>
              <a:t>Example Model Evaluation for Regression</a:t>
            </a:r>
            <a:endParaRPr lang="en-US" sz="1600" dirty="0">
              <a:solidFill>
                <a:srgbClr val="000000"/>
              </a:solidFill>
              <a:latin typeface="Consolas"/>
            </a:endParaRPr>
          </a:p>
          <a:p>
            <a:r>
              <a:rPr lang="en-US" sz="1600" dirty="0" smtClean="0">
                <a:solidFill>
                  <a:srgbClr val="000000"/>
                </a:solidFill>
                <a:latin typeface="Consolas"/>
              </a:rPr>
              <a:t>from </a:t>
            </a:r>
            <a:r>
              <a:rPr lang="en-US" sz="1600" dirty="0" err="1" smtClean="0">
                <a:solidFill>
                  <a:srgbClr val="000000"/>
                </a:solidFill>
                <a:latin typeface="Consolas"/>
              </a:rPr>
              <a:t>sklearn</a:t>
            </a:r>
            <a:r>
              <a:rPr lang="en-US" sz="1600" dirty="0" smtClean="0">
                <a:solidFill>
                  <a:srgbClr val="000000"/>
                </a:solidFill>
                <a:latin typeface="Consolas"/>
              </a:rPr>
              <a:t> import metrics</a:t>
            </a:r>
          </a:p>
          <a:p>
            <a:r>
              <a:rPr lang="en-US" sz="1600" dirty="0" smtClean="0">
                <a:solidFill>
                  <a:srgbClr val="000000"/>
                </a:solidFill>
                <a:latin typeface="Consolas"/>
              </a:rPr>
              <a:t>print(</a:t>
            </a:r>
            <a:r>
              <a:rPr lang="en-US" sz="1600" dirty="0" err="1" smtClean="0">
                <a:solidFill>
                  <a:srgbClr val="000000"/>
                </a:solidFill>
                <a:latin typeface="Consolas"/>
              </a:rPr>
              <a:t>metrics_mean_squared_error</a:t>
            </a:r>
            <a:r>
              <a:rPr lang="en-US" sz="1600" dirty="0" smtClean="0">
                <a:solidFill>
                  <a:srgbClr val="000000"/>
                </a:solidFill>
                <a:latin typeface="Consolas"/>
              </a:rPr>
              <a:t>(</a:t>
            </a:r>
            <a:r>
              <a:rPr lang="en-US" sz="1600" dirty="0" err="1" smtClean="0">
                <a:solidFill>
                  <a:srgbClr val="000000"/>
                </a:solidFill>
                <a:latin typeface="Consolas"/>
              </a:rPr>
              <a:t>ytest,predictions</a:t>
            </a:r>
            <a:r>
              <a:rPr lang="en-US" sz="1600" dirty="0" smtClean="0">
                <a:solidFill>
                  <a:srgbClr val="000000"/>
                </a:solidFill>
                <a:latin typeface="Consolas"/>
              </a:rPr>
              <a:t>))</a:t>
            </a:r>
          </a:p>
        </p:txBody>
      </p:sp>
      <p:sp>
        <p:nvSpPr>
          <p:cNvPr id="16" name="Rectangle: Top Corners Rounded 6">
            <a:extLst>
              <a:ext uri="{FF2B5EF4-FFF2-40B4-BE49-F238E27FC236}">
                <a16:creationId xmlns:a16="http://schemas.microsoft.com/office/drawing/2014/main" xmlns="" id="{0336C271-A2A3-9445-9946-5006F0A250F4}"/>
              </a:ext>
            </a:extLst>
          </p:cNvPr>
          <p:cNvSpPr/>
          <p:nvPr/>
        </p:nvSpPr>
        <p:spPr>
          <a:xfrm>
            <a:off x="6168044" y="3430792"/>
            <a:ext cx="273488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Step – 06 (Evaluate Model)</a:t>
            </a:r>
            <a:endParaRPr lang="en-US" sz="1600" dirty="0">
              <a:solidFill>
                <a:schemeClr val="bg1"/>
              </a:solidFill>
            </a:endParaRPr>
          </a:p>
        </p:txBody>
      </p:sp>
      <p:sp>
        <p:nvSpPr>
          <p:cNvPr id="17" name="Rectangle 16">
            <a:extLst>
              <a:ext uri="{FF2B5EF4-FFF2-40B4-BE49-F238E27FC236}">
                <a16:creationId xmlns:a16="http://schemas.microsoft.com/office/drawing/2014/main" xmlns="" id="{D456EBDA-49A4-A843-A786-6989C63A54AA}"/>
              </a:ext>
            </a:extLst>
          </p:cNvPr>
          <p:cNvSpPr/>
          <p:nvPr/>
        </p:nvSpPr>
        <p:spPr>
          <a:xfrm>
            <a:off x="165192" y="5125642"/>
            <a:ext cx="5836597" cy="338554"/>
          </a:xfrm>
          <a:prstGeom prst="rect">
            <a:avLst/>
          </a:prstGeom>
          <a:solidFill>
            <a:schemeClr val="bg1">
              <a:lumMod val="95000"/>
            </a:schemeClr>
          </a:solidFill>
          <a:ln>
            <a:noFill/>
          </a:ln>
        </p:spPr>
        <p:txBody>
          <a:bodyPr wrap="square">
            <a:spAutoFit/>
          </a:bodyPr>
          <a:lstStyle/>
          <a:p>
            <a:r>
              <a:rPr lang="en-US" sz="1600" dirty="0" smtClean="0">
                <a:solidFill>
                  <a:srgbClr val="000000"/>
                </a:solidFill>
                <a:latin typeface="Consolas"/>
              </a:rPr>
              <a:t>predictions = </a:t>
            </a:r>
            <a:r>
              <a:rPr lang="en-US" sz="1600" dirty="0" err="1" smtClean="0">
                <a:solidFill>
                  <a:srgbClr val="000000"/>
                </a:solidFill>
                <a:latin typeface="Consolas"/>
              </a:rPr>
              <a:t>m.predict</a:t>
            </a:r>
            <a:r>
              <a:rPr lang="en-US" sz="1600" dirty="0" smtClean="0">
                <a:solidFill>
                  <a:srgbClr val="000000"/>
                </a:solidFill>
                <a:latin typeface="Consolas"/>
              </a:rPr>
              <a:t>(</a:t>
            </a:r>
            <a:r>
              <a:rPr lang="en-US" sz="1600" dirty="0" err="1" smtClean="0">
                <a:solidFill>
                  <a:srgbClr val="000000"/>
                </a:solidFill>
                <a:latin typeface="Consolas"/>
              </a:rPr>
              <a:t>X_train</a:t>
            </a:r>
            <a:r>
              <a:rPr lang="en-US" sz="1600" dirty="0" smtClean="0">
                <a:solidFill>
                  <a:srgbClr val="000000"/>
                </a:solidFill>
                <a:latin typeface="Consolas"/>
              </a:rPr>
              <a:t>)</a:t>
            </a:r>
            <a:endParaRPr lang="en-US" sz="1600" dirty="0">
              <a:solidFill>
                <a:srgbClr val="000000"/>
              </a:solidFill>
              <a:latin typeface="Consolas"/>
            </a:endParaRPr>
          </a:p>
        </p:txBody>
      </p:sp>
      <p:sp>
        <p:nvSpPr>
          <p:cNvPr id="18" name="Rectangle: Top Corners Rounded 6">
            <a:extLst>
              <a:ext uri="{FF2B5EF4-FFF2-40B4-BE49-F238E27FC236}">
                <a16:creationId xmlns:a16="http://schemas.microsoft.com/office/drawing/2014/main" xmlns="" id="{0336C271-A2A3-9445-9946-5006F0A250F4}"/>
              </a:ext>
            </a:extLst>
          </p:cNvPr>
          <p:cNvSpPr/>
          <p:nvPr/>
        </p:nvSpPr>
        <p:spPr>
          <a:xfrm>
            <a:off x="165192" y="4796458"/>
            <a:ext cx="45730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Step – 05 (</a:t>
            </a:r>
            <a:r>
              <a:rPr lang="en-US" sz="1600" dirty="0">
                <a:solidFill>
                  <a:schemeClr val="bg1"/>
                </a:solidFill>
              </a:rPr>
              <a:t>Predict) (Only For Supervised Learning</a:t>
            </a:r>
            <a:r>
              <a:rPr lang="en-US" sz="1600" dirty="0" smtClean="0">
                <a:solidFill>
                  <a:schemeClr val="bg1"/>
                </a:solidFill>
              </a:rPr>
              <a:t>)</a:t>
            </a:r>
            <a:endParaRPr lang="en-US" sz="1600" dirty="0">
              <a:solidFill>
                <a:schemeClr val="bg1"/>
              </a:solidFill>
            </a:endParaRPr>
          </a:p>
        </p:txBody>
      </p:sp>
    </p:spTree>
    <p:extLst>
      <p:ext uri="{BB962C8B-B14F-4D97-AF65-F5344CB8AC3E}">
        <p14:creationId xmlns:p14="http://schemas.microsoft.com/office/powerpoint/2010/main" val="294727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bg/>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bg/>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
                                            <p:bg/>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
                                            <p:bg/>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5">
                                            <p:txEl>
                                              <p:pRg st="2" end="2"/>
                                            </p:txEl>
                                          </p:spTgt>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7" grpId="0" build="p" animBg="1"/>
      <p:bldP spid="8" grpId="0" animBg="1"/>
      <p:bldP spid="11" grpId="0" build="p" animBg="1"/>
      <p:bldP spid="12" grpId="0" animBg="1"/>
      <p:bldP spid="13" grpId="0" build="p" animBg="1"/>
      <p:bldP spid="14" grpId="0" animBg="1"/>
      <p:bldP spid="15" grpId="0" build="p" animBg="1"/>
      <p:bldP spid="16" grpId="0" animBg="1"/>
      <p:bldP spid="17" grpId="0" build="p"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(Example) (iPhone Prices)</a:t>
            </a:r>
            <a:endParaRPr lang="en-US" dirty="0"/>
          </a:p>
        </p:txBody>
      </p:sp>
      <p:sp>
        <p:nvSpPr>
          <p:cNvPr id="4" name="Rectangle 3">
            <a:extLst>
              <a:ext uri="{FF2B5EF4-FFF2-40B4-BE49-F238E27FC236}">
                <a16:creationId xmlns:a16="http://schemas.microsoft.com/office/drawing/2014/main" xmlns="" id="{D456EBDA-49A4-A843-A786-6989C63A54AA}"/>
              </a:ext>
            </a:extLst>
          </p:cNvPr>
          <p:cNvSpPr/>
          <p:nvPr/>
        </p:nvSpPr>
        <p:spPr>
          <a:xfrm>
            <a:off x="715064" y="1228181"/>
            <a:ext cx="6051496" cy="4770537"/>
          </a:xfrm>
          <a:prstGeom prst="rect">
            <a:avLst/>
          </a:prstGeom>
          <a:solidFill>
            <a:schemeClr val="bg1">
              <a:lumMod val="95000"/>
            </a:schemeClr>
          </a:solidFill>
          <a:ln>
            <a:noFill/>
          </a:ln>
        </p:spPr>
        <p:txBody>
          <a:bodyPr wrap="square">
            <a:spAutoFit/>
          </a:bodyPr>
          <a:lstStyle/>
          <a:p>
            <a:r>
              <a:rPr lang="en-US" sz="1600" dirty="0">
                <a:solidFill>
                  <a:schemeClr val="accent3">
                    <a:lumMod val="75000"/>
                  </a:schemeClr>
                </a:solidFill>
                <a:latin typeface="Consolas"/>
              </a:rPr>
              <a:t>import</a:t>
            </a:r>
            <a:r>
              <a:rPr lang="en-US" sz="1600" dirty="0">
                <a:solidFill>
                  <a:srgbClr val="000000"/>
                </a:solidFill>
                <a:latin typeface="Consolas"/>
              </a:rPr>
              <a:t> pandas </a:t>
            </a:r>
            <a:r>
              <a:rPr lang="en-US" sz="1600" dirty="0">
                <a:solidFill>
                  <a:schemeClr val="accent3">
                    <a:lumMod val="75000"/>
                  </a:schemeClr>
                </a:solidFill>
                <a:latin typeface="Consolas"/>
              </a:rPr>
              <a:t>as</a:t>
            </a:r>
            <a:r>
              <a:rPr lang="en-US" sz="1600" dirty="0">
                <a:solidFill>
                  <a:srgbClr val="000000"/>
                </a:solidFill>
                <a:latin typeface="Consolas"/>
              </a:rPr>
              <a:t> </a:t>
            </a:r>
            <a:r>
              <a:rPr lang="en-US" sz="1600" dirty="0" err="1" smtClean="0">
                <a:solidFill>
                  <a:srgbClr val="000000"/>
                </a:solidFill>
                <a:latin typeface="Consolas"/>
              </a:rPr>
              <a:t>pd</a:t>
            </a:r>
            <a:endParaRPr lang="en-US" sz="1600" dirty="0" smtClean="0">
              <a:solidFill>
                <a:srgbClr val="000000"/>
              </a:solidFill>
              <a:latin typeface="Consolas"/>
            </a:endParaRPr>
          </a:p>
          <a:p>
            <a:r>
              <a:rPr lang="en-US" sz="1600" dirty="0" err="1">
                <a:solidFill>
                  <a:srgbClr val="000000"/>
                </a:solidFill>
                <a:latin typeface="Consolas"/>
              </a:rPr>
              <a:t>df</a:t>
            </a:r>
            <a:r>
              <a:rPr lang="en-US" sz="1600" dirty="0">
                <a:solidFill>
                  <a:srgbClr val="000000"/>
                </a:solidFill>
                <a:latin typeface="Consolas"/>
              </a:rPr>
              <a:t> = </a:t>
            </a:r>
            <a:r>
              <a:rPr lang="en-US" sz="1600" dirty="0" err="1">
                <a:solidFill>
                  <a:srgbClr val="000000"/>
                </a:solidFill>
                <a:latin typeface="Consolas"/>
              </a:rPr>
              <a:t>pd.read_csv</a:t>
            </a:r>
            <a:r>
              <a:rPr lang="en-US" sz="1600" dirty="0">
                <a:solidFill>
                  <a:srgbClr val="000000"/>
                </a:solidFill>
                <a:latin typeface="Consolas"/>
              </a:rPr>
              <a:t>(</a:t>
            </a:r>
            <a:r>
              <a:rPr lang="en-US" sz="1600" dirty="0">
                <a:solidFill>
                  <a:srgbClr val="FF0000"/>
                </a:solidFill>
                <a:latin typeface="Consolas"/>
              </a:rPr>
              <a:t>'iphones.csv</a:t>
            </a:r>
            <a:r>
              <a:rPr lang="en-US" sz="1600" dirty="0" smtClean="0">
                <a:solidFill>
                  <a:srgbClr val="FF0000"/>
                </a:solidFill>
                <a:latin typeface="Consolas"/>
              </a:rPr>
              <a:t>'</a:t>
            </a:r>
            <a:r>
              <a:rPr lang="en-US" sz="1600" dirty="0" smtClean="0">
                <a:solidFill>
                  <a:srgbClr val="000000"/>
                </a:solidFill>
                <a:latin typeface="Consolas"/>
              </a:rPr>
              <a:t>)</a:t>
            </a:r>
          </a:p>
          <a:p>
            <a:endParaRPr lang="en-US" sz="1600" dirty="0">
              <a:solidFill>
                <a:srgbClr val="000000"/>
              </a:solidFill>
              <a:latin typeface="Consolas"/>
            </a:endParaRPr>
          </a:p>
          <a:p>
            <a:r>
              <a:rPr lang="en-US" sz="1600" dirty="0">
                <a:solidFill>
                  <a:schemeClr val="accent3">
                    <a:lumMod val="75000"/>
                  </a:schemeClr>
                </a:solidFill>
                <a:latin typeface="Consolas"/>
              </a:rPr>
              <a:t>from</a:t>
            </a:r>
            <a:r>
              <a:rPr lang="en-US" sz="1600" dirty="0">
                <a:solidFill>
                  <a:srgbClr val="000000"/>
                </a:solidFill>
                <a:latin typeface="Consolas"/>
              </a:rPr>
              <a:t> </a:t>
            </a:r>
            <a:r>
              <a:rPr lang="en-US" sz="1600" dirty="0" err="1">
                <a:solidFill>
                  <a:srgbClr val="000000"/>
                </a:solidFill>
                <a:latin typeface="Consolas"/>
              </a:rPr>
              <a:t>sklearn.linear_model</a:t>
            </a:r>
            <a:r>
              <a:rPr lang="en-US" sz="1600" dirty="0">
                <a:solidFill>
                  <a:srgbClr val="000000"/>
                </a:solidFill>
                <a:latin typeface="Consolas"/>
              </a:rPr>
              <a:t> </a:t>
            </a:r>
            <a:r>
              <a:rPr lang="en-US" sz="1600" dirty="0">
                <a:solidFill>
                  <a:schemeClr val="accent3">
                    <a:lumMod val="75000"/>
                  </a:schemeClr>
                </a:solidFill>
                <a:latin typeface="Consolas"/>
              </a:rPr>
              <a:t>import</a:t>
            </a:r>
            <a:r>
              <a:rPr lang="en-US" sz="1600" dirty="0">
                <a:solidFill>
                  <a:srgbClr val="000000"/>
                </a:solidFill>
                <a:latin typeface="Consolas"/>
              </a:rPr>
              <a:t> </a:t>
            </a:r>
            <a:r>
              <a:rPr lang="en-US" sz="1600" dirty="0" err="1" smtClean="0">
                <a:solidFill>
                  <a:srgbClr val="000000"/>
                </a:solidFill>
                <a:latin typeface="Consolas"/>
              </a:rPr>
              <a:t>LinearRegression</a:t>
            </a:r>
            <a:endParaRPr lang="en-US" sz="1600" dirty="0" smtClean="0">
              <a:solidFill>
                <a:srgbClr val="000000"/>
              </a:solidFill>
              <a:latin typeface="Consolas"/>
            </a:endParaRPr>
          </a:p>
          <a:p>
            <a:r>
              <a:rPr lang="en-US" sz="1600" dirty="0" err="1">
                <a:solidFill>
                  <a:srgbClr val="000000"/>
                </a:solidFill>
                <a:latin typeface="Consolas"/>
              </a:rPr>
              <a:t>lr</a:t>
            </a:r>
            <a:r>
              <a:rPr lang="en-US" sz="1600" dirty="0">
                <a:solidFill>
                  <a:srgbClr val="000000"/>
                </a:solidFill>
                <a:latin typeface="Consolas"/>
              </a:rPr>
              <a:t> = </a:t>
            </a:r>
            <a:r>
              <a:rPr lang="en-US" sz="1600" dirty="0" err="1">
                <a:solidFill>
                  <a:srgbClr val="000000"/>
                </a:solidFill>
                <a:latin typeface="Consolas"/>
              </a:rPr>
              <a:t>LinearRegression</a:t>
            </a:r>
            <a:r>
              <a:rPr lang="en-US" sz="1600" dirty="0" smtClean="0">
                <a:solidFill>
                  <a:srgbClr val="000000"/>
                </a:solidFill>
                <a:latin typeface="Consolas"/>
              </a:rPr>
              <a:t>()</a:t>
            </a:r>
          </a:p>
          <a:p>
            <a:r>
              <a:rPr lang="en-US" sz="1600" dirty="0">
                <a:solidFill>
                  <a:srgbClr val="000000"/>
                </a:solidFill>
                <a:latin typeface="Consolas"/>
              </a:rPr>
              <a:t>X = </a:t>
            </a:r>
            <a:r>
              <a:rPr lang="en-US" sz="1600" dirty="0" err="1">
                <a:solidFill>
                  <a:srgbClr val="000000"/>
                </a:solidFill>
                <a:latin typeface="Consolas"/>
              </a:rPr>
              <a:t>df</a:t>
            </a:r>
            <a:r>
              <a:rPr lang="en-US" sz="1600" dirty="0">
                <a:solidFill>
                  <a:srgbClr val="000000"/>
                </a:solidFill>
                <a:latin typeface="Consolas"/>
              </a:rPr>
              <a:t>[</a:t>
            </a:r>
            <a:r>
              <a:rPr lang="en-US" sz="1600" dirty="0">
                <a:solidFill>
                  <a:srgbClr val="FF0000"/>
                </a:solidFill>
                <a:latin typeface="Consolas"/>
              </a:rPr>
              <a:t>'</a:t>
            </a:r>
            <a:r>
              <a:rPr lang="en-US" sz="1600" dirty="0" err="1">
                <a:solidFill>
                  <a:srgbClr val="FF0000"/>
                </a:solidFill>
                <a:latin typeface="Consolas"/>
              </a:rPr>
              <a:t>iphonenumber</a:t>
            </a:r>
            <a:r>
              <a:rPr lang="en-US" sz="1600" dirty="0">
                <a:solidFill>
                  <a:srgbClr val="FF0000"/>
                </a:solidFill>
                <a:latin typeface="Consolas"/>
              </a:rPr>
              <a:t>'</a:t>
            </a:r>
            <a:r>
              <a:rPr lang="en-US" sz="1600" dirty="0">
                <a:solidFill>
                  <a:srgbClr val="000000"/>
                </a:solidFill>
                <a:latin typeface="Consolas"/>
              </a:rPr>
              <a:t>].</a:t>
            </a:r>
            <a:r>
              <a:rPr lang="en-US" sz="1600" dirty="0" err="1">
                <a:solidFill>
                  <a:srgbClr val="000000"/>
                </a:solidFill>
                <a:latin typeface="Consolas"/>
              </a:rPr>
              <a:t>values.reshape</a:t>
            </a:r>
            <a:r>
              <a:rPr lang="en-US" sz="1600" dirty="0">
                <a:solidFill>
                  <a:srgbClr val="000000"/>
                </a:solidFill>
                <a:latin typeface="Consolas"/>
              </a:rPr>
              <a:t>(-1,1)</a:t>
            </a:r>
          </a:p>
          <a:p>
            <a:r>
              <a:rPr lang="en-US" sz="1600" dirty="0">
                <a:solidFill>
                  <a:srgbClr val="000000"/>
                </a:solidFill>
                <a:latin typeface="Consolas"/>
              </a:rPr>
              <a:t>y = </a:t>
            </a:r>
            <a:r>
              <a:rPr lang="en-US" sz="1600" dirty="0" err="1">
                <a:solidFill>
                  <a:srgbClr val="000000"/>
                </a:solidFill>
                <a:latin typeface="Consolas"/>
              </a:rPr>
              <a:t>df</a:t>
            </a:r>
            <a:r>
              <a:rPr lang="en-US" sz="1600" dirty="0">
                <a:solidFill>
                  <a:srgbClr val="000000"/>
                </a:solidFill>
                <a:latin typeface="Consolas"/>
              </a:rPr>
              <a:t>[</a:t>
            </a:r>
            <a:r>
              <a:rPr lang="en-US" sz="1600" dirty="0">
                <a:solidFill>
                  <a:srgbClr val="FF0000"/>
                </a:solidFill>
                <a:latin typeface="Consolas"/>
              </a:rPr>
              <a:t>'price</a:t>
            </a:r>
            <a:r>
              <a:rPr lang="en-US" sz="1600" dirty="0" smtClean="0">
                <a:solidFill>
                  <a:srgbClr val="FF0000"/>
                </a:solidFill>
                <a:latin typeface="Consolas"/>
              </a:rPr>
              <a:t>'</a:t>
            </a:r>
            <a:r>
              <a:rPr lang="en-US" sz="1600" dirty="0" smtClean="0">
                <a:solidFill>
                  <a:srgbClr val="000000"/>
                </a:solidFill>
                <a:latin typeface="Consolas"/>
              </a:rPr>
              <a:t>]</a:t>
            </a:r>
          </a:p>
          <a:p>
            <a:endParaRPr lang="en-US" sz="1600" dirty="0">
              <a:solidFill>
                <a:srgbClr val="000000"/>
              </a:solidFill>
              <a:latin typeface="Consolas"/>
            </a:endParaRPr>
          </a:p>
          <a:p>
            <a:r>
              <a:rPr lang="en-US" sz="1600" dirty="0" err="1">
                <a:solidFill>
                  <a:srgbClr val="000000"/>
                </a:solidFill>
                <a:latin typeface="Consolas"/>
              </a:rPr>
              <a:t>lr.fit</a:t>
            </a:r>
            <a:r>
              <a:rPr lang="en-US" sz="1600" dirty="0">
                <a:solidFill>
                  <a:srgbClr val="000000"/>
                </a:solidFill>
                <a:latin typeface="Consolas"/>
              </a:rPr>
              <a:t>(</a:t>
            </a:r>
            <a:r>
              <a:rPr lang="en-US" sz="1600" dirty="0" err="1">
                <a:solidFill>
                  <a:srgbClr val="000000"/>
                </a:solidFill>
                <a:latin typeface="Consolas"/>
              </a:rPr>
              <a:t>X,y</a:t>
            </a:r>
            <a:r>
              <a:rPr lang="en-US" sz="1600" dirty="0" smtClean="0">
                <a:solidFill>
                  <a:srgbClr val="000000"/>
                </a:solidFill>
                <a:latin typeface="Consolas"/>
              </a:rPr>
              <a:t>)</a:t>
            </a:r>
          </a:p>
          <a:p>
            <a:endParaRPr lang="en-US" sz="1600" dirty="0">
              <a:solidFill>
                <a:srgbClr val="000000"/>
              </a:solidFill>
              <a:latin typeface="Consolas"/>
            </a:endParaRPr>
          </a:p>
          <a:p>
            <a:r>
              <a:rPr lang="en-US" sz="1600" dirty="0" err="1">
                <a:solidFill>
                  <a:srgbClr val="000000"/>
                </a:solidFill>
                <a:latin typeface="Consolas"/>
              </a:rPr>
              <a:t>lr.predict</a:t>
            </a:r>
            <a:r>
              <a:rPr lang="en-US" sz="1600" dirty="0">
                <a:solidFill>
                  <a:srgbClr val="000000"/>
                </a:solidFill>
                <a:latin typeface="Consolas"/>
              </a:rPr>
              <a:t>([[</a:t>
            </a:r>
            <a:r>
              <a:rPr lang="en-US" sz="1600" dirty="0">
                <a:solidFill>
                  <a:schemeClr val="accent3">
                    <a:lumMod val="75000"/>
                  </a:schemeClr>
                </a:solidFill>
                <a:latin typeface="Consolas"/>
              </a:rPr>
              <a:t>14</a:t>
            </a:r>
            <a:r>
              <a:rPr lang="en-US" sz="1600" dirty="0" smtClean="0">
                <a:solidFill>
                  <a:srgbClr val="000000"/>
                </a:solidFill>
                <a:latin typeface="Consolas"/>
              </a:rPr>
              <a:t>]]) # price for the next </a:t>
            </a:r>
            <a:r>
              <a:rPr lang="en-US" sz="1600" dirty="0" err="1" smtClean="0">
                <a:solidFill>
                  <a:srgbClr val="000000"/>
                </a:solidFill>
                <a:latin typeface="Consolas"/>
              </a:rPr>
              <a:t>iphone</a:t>
            </a:r>
            <a:endParaRPr lang="en-US" sz="1600" dirty="0" smtClean="0">
              <a:solidFill>
                <a:srgbClr val="000000"/>
              </a:solidFill>
              <a:latin typeface="Consolas"/>
            </a:endParaRPr>
          </a:p>
          <a:p>
            <a:endParaRPr lang="en-US" sz="1600" dirty="0">
              <a:solidFill>
                <a:srgbClr val="000000"/>
              </a:solidFill>
              <a:latin typeface="Consolas"/>
            </a:endParaRPr>
          </a:p>
          <a:p>
            <a:r>
              <a:rPr lang="en-US" sz="1600" dirty="0">
                <a:solidFill>
                  <a:srgbClr val="000000"/>
                </a:solidFill>
                <a:latin typeface="Consolas"/>
              </a:rPr>
              <a:t>predicted = </a:t>
            </a:r>
            <a:r>
              <a:rPr lang="en-US" sz="1600" dirty="0" err="1">
                <a:solidFill>
                  <a:srgbClr val="000000"/>
                </a:solidFill>
                <a:latin typeface="Consolas"/>
              </a:rPr>
              <a:t>lr.predict</a:t>
            </a:r>
            <a:r>
              <a:rPr lang="en-US" sz="1600" dirty="0">
                <a:solidFill>
                  <a:srgbClr val="000000"/>
                </a:solidFill>
                <a:latin typeface="Consolas"/>
              </a:rPr>
              <a:t>(X</a:t>
            </a:r>
            <a:r>
              <a:rPr lang="en-US" sz="1600" dirty="0" smtClean="0">
                <a:solidFill>
                  <a:srgbClr val="000000"/>
                </a:solidFill>
                <a:latin typeface="Consolas"/>
              </a:rPr>
              <a:t>)</a:t>
            </a:r>
          </a:p>
          <a:p>
            <a:endParaRPr lang="en-US" sz="1600" dirty="0">
              <a:solidFill>
                <a:srgbClr val="000000"/>
              </a:solidFill>
              <a:latin typeface="Consolas"/>
            </a:endParaRPr>
          </a:p>
          <a:p>
            <a:r>
              <a:rPr lang="en-US" sz="1600" dirty="0">
                <a:solidFill>
                  <a:schemeClr val="accent3">
                    <a:lumMod val="75000"/>
                  </a:schemeClr>
                </a:solidFill>
                <a:latin typeface="Consolas"/>
              </a:rPr>
              <a:t>import</a:t>
            </a:r>
            <a:r>
              <a:rPr lang="en-US" sz="1600" dirty="0">
                <a:solidFill>
                  <a:srgbClr val="000000"/>
                </a:solidFill>
                <a:latin typeface="Consolas"/>
              </a:rPr>
              <a:t> </a:t>
            </a:r>
            <a:r>
              <a:rPr lang="en-US" sz="1600" dirty="0" err="1">
                <a:solidFill>
                  <a:srgbClr val="000000"/>
                </a:solidFill>
                <a:latin typeface="Consolas"/>
              </a:rPr>
              <a:t>matplotlib.pyplot</a:t>
            </a:r>
            <a:r>
              <a:rPr lang="en-US" sz="1600" dirty="0">
                <a:solidFill>
                  <a:srgbClr val="000000"/>
                </a:solidFill>
                <a:latin typeface="Consolas"/>
              </a:rPr>
              <a:t> </a:t>
            </a:r>
            <a:r>
              <a:rPr lang="en-US" sz="1600" dirty="0">
                <a:solidFill>
                  <a:schemeClr val="accent3">
                    <a:lumMod val="75000"/>
                  </a:schemeClr>
                </a:solidFill>
                <a:latin typeface="Consolas"/>
              </a:rPr>
              <a:t>as</a:t>
            </a:r>
            <a:r>
              <a:rPr lang="en-US" sz="1600" dirty="0">
                <a:solidFill>
                  <a:srgbClr val="000000"/>
                </a:solidFill>
                <a:latin typeface="Consolas"/>
              </a:rPr>
              <a:t> </a:t>
            </a:r>
            <a:r>
              <a:rPr lang="en-US" sz="1600" dirty="0" err="1">
                <a:solidFill>
                  <a:srgbClr val="000000"/>
                </a:solidFill>
                <a:latin typeface="Consolas"/>
              </a:rPr>
              <a:t>plt</a:t>
            </a:r>
            <a:endParaRPr lang="en-US" sz="1600" dirty="0">
              <a:solidFill>
                <a:srgbClr val="000000"/>
              </a:solidFill>
              <a:latin typeface="Consolas"/>
            </a:endParaRPr>
          </a:p>
          <a:p>
            <a:r>
              <a:rPr lang="en-US" sz="1600" dirty="0">
                <a:solidFill>
                  <a:srgbClr val="000000"/>
                </a:solidFill>
                <a:latin typeface="Consolas"/>
              </a:rPr>
              <a:t>%</a:t>
            </a:r>
            <a:r>
              <a:rPr lang="en-US" sz="1600" dirty="0" err="1">
                <a:solidFill>
                  <a:srgbClr val="000000"/>
                </a:solidFill>
                <a:latin typeface="Consolas"/>
              </a:rPr>
              <a:t>matplotlib</a:t>
            </a:r>
            <a:r>
              <a:rPr lang="en-US" sz="1600" dirty="0">
                <a:solidFill>
                  <a:srgbClr val="000000"/>
                </a:solidFill>
                <a:latin typeface="Consolas"/>
              </a:rPr>
              <a:t> inline</a:t>
            </a:r>
          </a:p>
          <a:p>
            <a:endParaRPr lang="en-US" sz="1600" dirty="0">
              <a:solidFill>
                <a:srgbClr val="000000"/>
              </a:solidFill>
              <a:latin typeface="Consolas"/>
            </a:endParaRPr>
          </a:p>
          <a:p>
            <a:r>
              <a:rPr lang="en-US" sz="1600" dirty="0" err="1">
                <a:solidFill>
                  <a:srgbClr val="000000"/>
                </a:solidFill>
                <a:latin typeface="Consolas"/>
              </a:rPr>
              <a:t>plt.scatter</a:t>
            </a:r>
            <a:r>
              <a:rPr lang="en-US" sz="1600" dirty="0">
                <a:solidFill>
                  <a:srgbClr val="000000"/>
                </a:solidFill>
                <a:latin typeface="Consolas"/>
              </a:rPr>
              <a:t>(</a:t>
            </a:r>
            <a:r>
              <a:rPr lang="en-US" sz="1600" dirty="0" err="1">
                <a:solidFill>
                  <a:srgbClr val="000000"/>
                </a:solidFill>
                <a:latin typeface="Consolas"/>
              </a:rPr>
              <a:t>df</a:t>
            </a:r>
            <a:r>
              <a:rPr lang="en-US" sz="1600" dirty="0">
                <a:solidFill>
                  <a:srgbClr val="000000"/>
                </a:solidFill>
                <a:latin typeface="Consolas"/>
              </a:rPr>
              <a:t>[</a:t>
            </a:r>
            <a:r>
              <a:rPr lang="en-US" sz="1600" dirty="0">
                <a:solidFill>
                  <a:srgbClr val="FF0000"/>
                </a:solidFill>
                <a:latin typeface="Consolas"/>
              </a:rPr>
              <a:t>'</a:t>
            </a:r>
            <a:r>
              <a:rPr lang="en-US" sz="1600" dirty="0" err="1">
                <a:solidFill>
                  <a:srgbClr val="FF0000"/>
                </a:solidFill>
                <a:latin typeface="Consolas"/>
              </a:rPr>
              <a:t>iphonenumber</a:t>
            </a:r>
            <a:r>
              <a:rPr lang="en-US" sz="1600" dirty="0">
                <a:solidFill>
                  <a:srgbClr val="FF0000"/>
                </a:solidFill>
                <a:latin typeface="Consolas"/>
              </a:rPr>
              <a:t>'</a:t>
            </a:r>
            <a:r>
              <a:rPr lang="en-US" sz="1600" dirty="0">
                <a:solidFill>
                  <a:srgbClr val="000000"/>
                </a:solidFill>
                <a:latin typeface="Consolas"/>
              </a:rPr>
              <a:t>],</a:t>
            </a:r>
            <a:r>
              <a:rPr lang="en-US" sz="1600" dirty="0" err="1">
                <a:solidFill>
                  <a:srgbClr val="000000"/>
                </a:solidFill>
                <a:latin typeface="Consolas"/>
              </a:rPr>
              <a:t>df</a:t>
            </a:r>
            <a:r>
              <a:rPr lang="en-US" sz="1600" dirty="0">
                <a:solidFill>
                  <a:srgbClr val="000000"/>
                </a:solidFill>
                <a:latin typeface="Consolas"/>
              </a:rPr>
              <a:t>[</a:t>
            </a:r>
            <a:r>
              <a:rPr lang="en-US" sz="1600" dirty="0">
                <a:solidFill>
                  <a:srgbClr val="FF0000"/>
                </a:solidFill>
                <a:latin typeface="Consolas"/>
              </a:rPr>
              <a:t>'price'</a:t>
            </a:r>
            <a:r>
              <a:rPr lang="en-US" sz="1600" dirty="0">
                <a:solidFill>
                  <a:srgbClr val="000000"/>
                </a:solidFill>
                <a:latin typeface="Consolas"/>
              </a:rPr>
              <a:t>],c=</a:t>
            </a:r>
            <a:r>
              <a:rPr lang="en-US" sz="1600" dirty="0">
                <a:solidFill>
                  <a:srgbClr val="FF0000"/>
                </a:solidFill>
                <a:latin typeface="Consolas"/>
              </a:rPr>
              <a:t>'r'</a:t>
            </a:r>
            <a:r>
              <a:rPr lang="en-US" sz="1600" dirty="0">
                <a:solidFill>
                  <a:srgbClr val="000000"/>
                </a:solidFill>
                <a:latin typeface="Consolas"/>
              </a:rPr>
              <a:t>)</a:t>
            </a:r>
          </a:p>
          <a:p>
            <a:r>
              <a:rPr lang="en-US" sz="1600" dirty="0" err="1">
                <a:solidFill>
                  <a:srgbClr val="000000"/>
                </a:solidFill>
                <a:latin typeface="Consolas"/>
              </a:rPr>
              <a:t>plt.scatter</a:t>
            </a:r>
            <a:r>
              <a:rPr lang="en-US" sz="1600" dirty="0">
                <a:solidFill>
                  <a:srgbClr val="000000"/>
                </a:solidFill>
                <a:latin typeface="Consolas"/>
              </a:rPr>
              <a:t>(</a:t>
            </a:r>
            <a:r>
              <a:rPr lang="en-US" sz="1600" dirty="0" err="1">
                <a:solidFill>
                  <a:srgbClr val="000000"/>
                </a:solidFill>
                <a:latin typeface="Consolas"/>
              </a:rPr>
              <a:t>df</a:t>
            </a:r>
            <a:r>
              <a:rPr lang="en-US" sz="1600" dirty="0">
                <a:solidFill>
                  <a:srgbClr val="000000"/>
                </a:solidFill>
                <a:latin typeface="Consolas"/>
              </a:rPr>
              <a:t>[</a:t>
            </a:r>
            <a:r>
              <a:rPr lang="en-US" sz="1600" dirty="0">
                <a:solidFill>
                  <a:srgbClr val="FF0000"/>
                </a:solidFill>
                <a:latin typeface="Consolas"/>
              </a:rPr>
              <a:t>'</a:t>
            </a:r>
            <a:r>
              <a:rPr lang="en-US" sz="1600" dirty="0" err="1">
                <a:solidFill>
                  <a:srgbClr val="FF0000"/>
                </a:solidFill>
                <a:latin typeface="Consolas"/>
              </a:rPr>
              <a:t>iphonenumber</a:t>
            </a:r>
            <a:r>
              <a:rPr lang="en-US" sz="1600" dirty="0">
                <a:solidFill>
                  <a:srgbClr val="FF0000"/>
                </a:solidFill>
                <a:latin typeface="Consolas"/>
              </a:rPr>
              <a:t>'</a:t>
            </a:r>
            <a:r>
              <a:rPr lang="en-US" sz="1600" dirty="0">
                <a:solidFill>
                  <a:srgbClr val="000000"/>
                </a:solidFill>
                <a:latin typeface="Consolas"/>
              </a:rPr>
              <a:t>],</a:t>
            </a:r>
            <a:r>
              <a:rPr lang="en-US" sz="1600" dirty="0" err="1">
                <a:solidFill>
                  <a:srgbClr val="000000"/>
                </a:solidFill>
                <a:latin typeface="Consolas"/>
              </a:rPr>
              <a:t>predicted,c</a:t>
            </a:r>
            <a:r>
              <a:rPr lang="en-US" sz="1600" dirty="0">
                <a:solidFill>
                  <a:srgbClr val="000000"/>
                </a:solidFill>
                <a:latin typeface="Consolas"/>
              </a:rPr>
              <a:t>=</a:t>
            </a:r>
            <a:r>
              <a:rPr lang="en-US" sz="1600" dirty="0">
                <a:solidFill>
                  <a:srgbClr val="FF0000"/>
                </a:solidFill>
                <a:latin typeface="Consolas"/>
              </a:rPr>
              <a:t>'b'</a:t>
            </a:r>
            <a:r>
              <a:rPr lang="en-US" sz="1600" dirty="0">
                <a:solidFill>
                  <a:srgbClr val="000000"/>
                </a:solidFill>
                <a:latin typeface="Consolas"/>
              </a:rPr>
              <a:t>)</a:t>
            </a:r>
          </a:p>
        </p:txBody>
      </p:sp>
      <p:sp>
        <p:nvSpPr>
          <p:cNvPr id="5" name="Rectangle 4">
            <a:extLst>
              <a:ext uri="{FF2B5EF4-FFF2-40B4-BE49-F238E27FC236}">
                <a16:creationId xmlns:a16="http://schemas.microsoft.com/office/drawing/2014/main" xmlns="" id="{35F9F4A0-4592-C04D-B2D0-0BF66A3BFA20}"/>
              </a:ext>
            </a:extLst>
          </p:cNvPr>
          <p:cNvSpPr/>
          <p:nvPr/>
        </p:nvSpPr>
        <p:spPr>
          <a:xfrm>
            <a:off x="215071" y="1228181"/>
            <a:ext cx="499993" cy="4770537"/>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IN" sz="1600" b="1" dirty="0" smtClean="0">
                <a:solidFill>
                  <a:schemeClr val="tx1">
                    <a:lumMod val="75000"/>
                    <a:lumOff val="25000"/>
                  </a:schemeClr>
                </a:solidFill>
                <a:latin typeface="Consolas" panose="020B0609020204030204" pitchFamily="49" charset="0"/>
              </a:rPr>
              <a:t>2</a:t>
            </a:r>
          </a:p>
          <a:p>
            <a:pPr algn="r"/>
            <a:r>
              <a:rPr lang="en-IN" sz="1600" b="1" dirty="0" smtClean="0">
                <a:solidFill>
                  <a:schemeClr val="tx1">
                    <a:lumMod val="75000"/>
                    <a:lumOff val="25000"/>
                  </a:schemeClr>
                </a:solidFill>
                <a:latin typeface="Consolas" panose="020B0609020204030204" pitchFamily="49" charset="0"/>
              </a:rPr>
              <a:t>3</a:t>
            </a:r>
          </a:p>
          <a:p>
            <a:pPr algn="r"/>
            <a:r>
              <a:rPr lang="en-IN" sz="1600" b="1" dirty="0" smtClean="0">
                <a:solidFill>
                  <a:schemeClr val="tx1">
                    <a:lumMod val="75000"/>
                    <a:lumOff val="25000"/>
                  </a:schemeClr>
                </a:solidFill>
                <a:latin typeface="Consolas" panose="020B0609020204030204" pitchFamily="49" charset="0"/>
              </a:rPr>
              <a:t>4</a:t>
            </a:r>
          </a:p>
          <a:p>
            <a:pPr algn="r"/>
            <a:r>
              <a:rPr lang="en-IN" sz="1600" b="1" dirty="0" smtClean="0">
                <a:solidFill>
                  <a:schemeClr val="tx1">
                    <a:lumMod val="75000"/>
                    <a:lumOff val="25000"/>
                  </a:schemeClr>
                </a:solidFill>
                <a:latin typeface="Consolas" panose="020B0609020204030204" pitchFamily="49" charset="0"/>
              </a:rPr>
              <a:t>5</a:t>
            </a:r>
          </a:p>
          <a:p>
            <a:pPr algn="r"/>
            <a:r>
              <a:rPr lang="en-IN" sz="1600" b="1" dirty="0" smtClean="0">
                <a:solidFill>
                  <a:schemeClr val="tx1">
                    <a:lumMod val="75000"/>
                    <a:lumOff val="25000"/>
                  </a:schemeClr>
                </a:solidFill>
                <a:latin typeface="Consolas" panose="020B0609020204030204" pitchFamily="49" charset="0"/>
              </a:rPr>
              <a:t>6</a:t>
            </a:r>
            <a:endParaRPr lang="en-IN" sz="1600" b="1" dirty="0">
              <a:solidFill>
                <a:schemeClr val="tx1">
                  <a:lumMod val="75000"/>
                  <a:lumOff val="25000"/>
                </a:schemeClr>
              </a:solidFill>
              <a:latin typeface="Consolas" panose="020B0609020204030204" pitchFamily="49" charset="0"/>
            </a:endParaRPr>
          </a:p>
          <a:p>
            <a:pPr algn="r"/>
            <a:r>
              <a:rPr lang="en-IN" sz="1600" b="1" dirty="0" smtClean="0">
                <a:solidFill>
                  <a:schemeClr val="tx1">
                    <a:lumMod val="75000"/>
                    <a:lumOff val="25000"/>
                  </a:schemeClr>
                </a:solidFill>
                <a:latin typeface="Consolas" panose="020B0609020204030204" pitchFamily="49" charset="0"/>
              </a:rPr>
              <a:t>7</a:t>
            </a:r>
            <a:endParaRPr lang="en-IN" sz="1600" b="1" dirty="0">
              <a:solidFill>
                <a:schemeClr val="tx1">
                  <a:lumMod val="75000"/>
                  <a:lumOff val="25000"/>
                </a:schemeClr>
              </a:solidFill>
              <a:latin typeface="Consolas" panose="020B0609020204030204" pitchFamily="49" charset="0"/>
            </a:endParaRPr>
          </a:p>
          <a:p>
            <a:pPr algn="r"/>
            <a:r>
              <a:rPr lang="en-IN" sz="1600" b="1" dirty="0" smtClean="0">
                <a:solidFill>
                  <a:schemeClr val="tx1">
                    <a:lumMod val="75000"/>
                    <a:lumOff val="25000"/>
                  </a:schemeClr>
                </a:solidFill>
                <a:latin typeface="Consolas" panose="020B0609020204030204" pitchFamily="49" charset="0"/>
              </a:rPr>
              <a:t>8</a:t>
            </a:r>
          </a:p>
          <a:p>
            <a:pPr algn="r"/>
            <a:r>
              <a:rPr lang="en-IN" sz="1600" b="1" dirty="0" smtClean="0">
                <a:solidFill>
                  <a:schemeClr val="tx1">
                    <a:lumMod val="75000"/>
                    <a:lumOff val="25000"/>
                  </a:schemeClr>
                </a:solidFill>
                <a:latin typeface="Consolas" panose="020B0609020204030204" pitchFamily="49" charset="0"/>
              </a:rPr>
              <a:t>9</a:t>
            </a:r>
          </a:p>
          <a:p>
            <a:pPr algn="r"/>
            <a:r>
              <a:rPr lang="en-IN" sz="1600" b="1" dirty="0" smtClean="0">
                <a:solidFill>
                  <a:schemeClr val="tx1">
                    <a:lumMod val="75000"/>
                    <a:lumOff val="25000"/>
                  </a:schemeClr>
                </a:solidFill>
                <a:latin typeface="Consolas" panose="020B0609020204030204" pitchFamily="49" charset="0"/>
              </a:rPr>
              <a:t>10</a:t>
            </a:r>
          </a:p>
          <a:p>
            <a:pPr algn="r"/>
            <a:r>
              <a:rPr lang="en-IN" sz="1600" b="1" dirty="0" smtClean="0">
                <a:solidFill>
                  <a:schemeClr val="tx1">
                    <a:lumMod val="75000"/>
                    <a:lumOff val="25000"/>
                  </a:schemeClr>
                </a:solidFill>
                <a:latin typeface="Consolas" panose="020B0609020204030204" pitchFamily="49" charset="0"/>
              </a:rPr>
              <a:t>11</a:t>
            </a:r>
          </a:p>
          <a:p>
            <a:pPr algn="r"/>
            <a:r>
              <a:rPr lang="en-IN" sz="1600" b="1" dirty="0" smtClean="0">
                <a:solidFill>
                  <a:schemeClr val="tx1">
                    <a:lumMod val="75000"/>
                    <a:lumOff val="25000"/>
                  </a:schemeClr>
                </a:solidFill>
                <a:latin typeface="Consolas" panose="020B0609020204030204" pitchFamily="49" charset="0"/>
              </a:rPr>
              <a:t>12</a:t>
            </a:r>
          </a:p>
          <a:p>
            <a:pPr algn="r"/>
            <a:r>
              <a:rPr lang="en-IN" sz="1600" b="1" dirty="0" smtClean="0">
                <a:solidFill>
                  <a:schemeClr val="tx1">
                    <a:lumMod val="75000"/>
                    <a:lumOff val="25000"/>
                  </a:schemeClr>
                </a:solidFill>
                <a:latin typeface="Consolas" panose="020B0609020204030204" pitchFamily="49" charset="0"/>
              </a:rPr>
              <a:t>13</a:t>
            </a:r>
          </a:p>
          <a:p>
            <a:pPr algn="r"/>
            <a:r>
              <a:rPr lang="en-IN" sz="1600" b="1" dirty="0" smtClean="0">
                <a:solidFill>
                  <a:schemeClr val="tx1">
                    <a:lumMod val="75000"/>
                    <a:lumOff val="25000"/>
                  </a:schemeClr>
                </a:solidFill>
                <a:latin typeface="Consolas" panose="020B0609020204030204" pitchFamily="49" charset="0"/>
              </a:rPr>
              <a:t>14</a:t>
            </a:r>
          </a:p>
          <a:p>
            <a:pPr algn="r"/>
            <a:r>
              <a:rPr lang="en-IN" sz="1600" b="1" dirty="0" smtClean="0">
                <a:solidFill>
                  <a:schemeClr val="tx1">
                    <a:lumMod val="75000"/>
                    <a:lumOff val="25000"/>
                  </a:schemeClr>
                </a:solidFill>
                <a:latin typeface="Consolas" panose="020B0609020204030204" pitchFamily="49" charset="0"/>
              </a:rPr>
              <a:t>15</a:t>
            </a:r>
          </a:p>
          <a:p>
            <a:pPr algn="r"/>
            <a:r>
              <a:rPr lang="en-IN" sz="1600" b="1" dirty="0" smtClean="0">
                <a:solidFill>
                  <a:schemeClr val="tx1">
                    <a:lumMod val="75000"/>
                    <a:lumOff val="25000"/>
                  </a:schemeClr>
                </a:solidFill>
                <a:latin typeface="Consolas" panose="020B0609020204030204" pitchFamily="49" charset="0"/>
              </a:rPr>
              <a:t>16</a:t>
            </a:r>
          </a:p>
          <a:p>
            <a:pPr algn="r"/>
            <a:r>
              <a:rPr lang="en-IN" sz="1600" b="1" dirty="0" smtClean="0">
                <a:solidFill>
                  <a:schemeClr val="tx1">
                    <a:lumMod val="75000"/>
                    <a:lumOff val="25000"/>
                  </a:schemeClr>
                </a:solidFill>
                <a:latin typeface="Consolas" panose="020B0609020204030204" pitchFamily="49" charset="0"/>
              </a:rPr>
              <a:t>17</a:t>
            </a:r>
          </a:p>
          <a:p>
            <a:pPr algn="r"/>
            <a:r>
              <a:rPr lang="en-IN" sz="1600" b="1" dirty="0" smtClean="0">
                <a:solidFill>
                  <a:schemeClr val="tx1">
                    <a:lumMod val="75000"/>
                    <a:lumOff val="25000"/>
                  </a:schemeClr>
                </a:solidFill>
                <a:latin typeface="Consolas" panose="020B0609020204030204" pitchFamily="49" charset="0"/>
              </a:rPr>
              <a:t>18</a:t>
            </a:r>
          </a:p>
          <a:p>
            <a:pPr algn="r"/>
            <a:r>
              <a:rPr lang="en-IN" sz="1600" b="1" dirty="0" smtClean="0">
                <a:solidFill>
                  <a:schemeClr val="tx1">
                    <a:lumMod val="75000"/>
                    <a:lumOff val="25000"/>
                  </a:schemeClr>
                </a:solidFill>
                <a:latin typeface="Consolas" panose="020B0609020204030204" pitchFamily="49" charset="0"/>
              </a:rPr>
              <a:t>19</a:t>
            </a:r>
          </a:p>
        </p:txBody>
      </p:sp>
      <p:sp>
        <p:nvSpPr>
          <p:cNvPr id="6" name="Rectangle: Top Corners Rounded 6">
            <a:extLst>
              <a:ext uri="{FF2B5EF4-FFF2-40B4-BE49-F238E27FC236}">
                <a16:creationId xmlns:a16="http://schemas.microsoft.com/office/drawing/2014/main" xmlns="" id="{0336C271-A2A3-9445-9946-5006F0A250F4}"/>
              </a:ext>
            </a:extLst>
          </p:cNvPr>
          <p:cNvSpPr/>
          <p:nvPr/>
        </p:nvSpPr>
        <p:spPr>
          <a:xfrm>
            <a:off x="215071" y="898997"/>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iPhoneLinReg.py</a:t>
            </a:r>
            <a:endParaRPr lang="en-US" sz="1600" dirty="0">
              <a:solidFill>
                <a:schemeClr val="bg1"/>
              </a:solidFill>
            </a:endParaRPr>
          </a:p>
        </p:txBody>
      </p:sp>
      <p:pic>
        <p:nvPicPr>
          <p:cNvPr id="9" name="Picture 8"/>
          <p:cNvPicPr>
            <a:picLocks noChangeAspect="1"/>
          </p:cNvPicPr>
          <p:nvPr/>
        </p:nvPicPr>
        <p:blipFill>
          <a:blip r:embed="rId2"/>
          <a:stretch>
            <a:fillRect/>
          </a:stretch>
        </p:blipFill>
        <p:spPr>
          <a:xfrm>
            <a:off x="7781942" y="1677068"/>
            <a:ext cx="3535282" cy="1756088"/>
          </a:xfrm>
          <a:prstGeom prst="rect">
            <a:avLst/>
          </a:prstGeom>
        </p:spPr>
      </p:pic>
      <p:pic>
        <p:nvPicPr>
          <p:cNvPr id="10" name="Picture 9"/>
          <p:cNvPicPr>
            <a:picLocks noChangeAspect="1"/>
          </p:cNvPicPr>
          <p:nvPr/>
        </p:nvPicPr>
        <p:blipFill>
          <a:blip r:embed="rId3"/>
          <a:stretch>
            <a:fillRect/>
          </a:stretch>
        </p:blipFill>
        <p:spPr>
          <a:xfrm>
            <a:off x="7366306" y="3837895"/>
            <a:ext cx="4166620" cy="2745786"/>
          </a:xfrm>
          <a:prstGeom prst="rect">
            <a:avLst/>
          </a:prstGeom>
        </p:spPr>
      </p:pic>
      <p:sp>
        <p:nvSpPr>
          <p:cNvPr id="11" name="Rectangle: Top Corners Rounded 6">
            <a:extLst>
              <a:ext uri="{FF2B5EF4-FFF2-40B4-BE49-F238E27FC236}">
                <a16:creationId xmlns:a16="http://schemas.microsoft.com/office/drawing/2014/main" xmlns="" id="{0336C271-A2A3-9445-9946-5006F0A250F4}"/>
              </a:ext>
            </a:extLst>
          </p:cNvPr>
          <p:cNvSpPr/>
          <p:nvPr/>
        </p:nvSpPr>
        <p:spPr>
          <a:xfrm>
            <a:off x="7781942" y="1347884"/>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iphones.csv</a:t>
            </a:r>
            <a:endParaRPr lang="en-US" sz="1600" dirty="0">
              <a:solidFill>
                <a:schemeClr val="bg1"/>
              </a:solidFill>
            </a:endParaRPr>
          </a:p>
        </p:txBody>
      </p:sp>
      <p:sp>
        <p:nvSpPr>
          <p:cNvPr id="13" name="Rectangle: Top Corners Rounded 6">
            <a:extLst>
              <a:ext uri="{FF2B5EF4-FFF2-40B4-BE49-F238E27FC236}">
                <a16:creationId xmlns:a16="http://schemas.microsoft.com/office/drawing/2014/main" xmlns="" id="{0336C271-A2A3-9445-9946-5006F0A250F4}"/>
              </a:ext>
            </a:extLst>
          </p:cNvPr>
          <p:cNvSpPr/>
          <p:nvPr/>
        </p:nvSpPr>
        <p:spPr>
          <a:xfrm>
            <a:off x="7781942" y="3597748"/>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Output</a:t>
            </a:r>
            <a:endParaRPr lang="en-US" sz="1600" dirty="0">
              <a:solidFill>
                <a:schemeClr val="bg1"/>
              </a:solidFill>
            </a:endParaRPr>
          </a:p>
        </p:txBody>
      </p:sp>
    </p:spTree>
    <p:extLst>
      <p:ext uri="{BB962C8B-B14F-4D97-AF65-F5344CB8AC3E}">
        <p14:creationId xmlns:p14="http://schemas.microsoft.com/office/powerpoint/2010/main" val="185603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11"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Regression (SVR) (Example)</a:t>
            </a:r>
            <a:endParaRPr lang="en-US" dirty="0"/>
          </a:p>
        </p:txBody>
      </p:sp>
      <p:sp>
        <p:nvSpPr>
          <p:cNvPr id="4" name="Rectangle 3">
            <a:extLst>
              <a:ext uri="{FF2B5EF4-FFF2-40B4-BE49-F238E27FC236}">
                <a16:creationId xmlns:a16="http://schemas.microsoft.com/office/drawing/2014/main" xmlns="" id="{D456EBDA-49A4-A843-A786-6989C63A54AA}"/>
              </a:ext>
            </a:extLst>
          </p:cNvPr>
          <p:cNvSpPr/>
          <p:nvPr/>
        </p:nvSpPr>
        <p:spPr>
          <a:xfrm>
            <a:off x="715064" y="1228181"/>
            <a:ext cx="6051496" cy="4770537"/>
          </a:xfrm>
          <a:prstGeom prst="rect">
            <a:avLst/>
          </a:prstGeom>
          <a:solidFill>
            <a:schemeClr val="bg1">
              <a:lumMod val="95000"/>
            </a:schemeClr>
          </a:solidFill>
          <a:ln>
            <a:noFill/>
          </a:ln>
        </p:spPr>
        <p:txBody>
          <a:bodyPr wrap="square">
            <a:spAutoFit/>
          </a:bodyPr>
          <a:lstStyle/>
          <a:p>
            <a:r>
              <a:rPr lang="en-US" sz="1600" dirty="0">
                <a:solidFill>
                  <a:schemeClr val="accent3">
                    <a:lumMod val="75000"/>
                  </a:schemeClr>
                </a:solidFill>
                <a:latin typeface="Consolas"/>
              </a:rPr>
              <a:t>import</a:t>
            </a:r>
            <a:r>
              <a:rPr lang="en-US" sz="1600" dirty="0">
                <a:solidFill>
                  <a:srgbClr val="000000"/>
                </a:solidFill>
                <a:latin typeface="Consolas"/>
              </a:rPr>
              <a:t> pandas </a:t>
            </a:r>
            <a:r>
              <a:rPr lang="en-US" sz="1600" dirty="0">
                <a:solidFill>
                  <a:schemeClr val="accent3">
                    <a:lumMod val="75000"/>
                  </a:schemeClr>
                </a:solidFill>
                <a:latin typeface="Consolas"/>
              </a:rPr>
              <a:t>as</a:t>
            </a:r>
            <a:r>
              <a:rPr lang="en-US" sz="1600" dirty="0">
                <a:solidFill>
                  <a:srgbClr val="000000"/>
                </a:solidFill>
                <a:latin typeface="Consolas"/>
              </a:rPr>
              <a:t> </a:t>
            </a:r>
            <a:r>
              <a:rPr lang="en-US" sz="1600" dirty="0" err="1" smtClean="0">
                <a:solidFill>
                  <a:srgbClr val="000000"/>
                </a:solidFill>
                <a:latin typeface="Consolas"/>
              </a:rPr>
              <a:t>pd</a:t>
            </a:r>
            <a:endParaRPr lang="en-US" sz="1600" dirty="0" smtClean="0">
              <a:solidFill>
                <a:srgbClr val="000000"/>
              </a:solidFill>
              <a:latin typeface="Consolas"/>
            </a:endParaRPr>
          </a:p>
          <a:p>
            <a:r>
              <a:rPr lang="en-US" sz="1600" dirty="0" err="1">
                <a:solidFill>
                  <a:srgbClr val="000000"/>
                </a:solidFill>
                <a:latin typeface="Consolas"/>
              </a:rPr>
              <a:t>df</a:t>
            </a:r>
            <a:r>
              <a:rPr lang="en-US" sz="1600" dirty="0">
                <a:solidFill>
                  <a:srgbClr val="000000"/>
                </a:solidFill>
                <a:latin typeface="Consolas"/>
              </a:rPr>
              <a:t> = </a:t>
            </a:r>
            <a:r>
              <a:rPr lang="en-US" sz="1600" dirty="0" err="1">
                <a:solidFill>
                  <a:srgbClr val="000000"/>
                </a:solidFill>
                <a:latin typeface="Consolas"/>
              </a:rPr>
              <a:t>pd.read_csv</a:t>
            </a:r>
            <a:r>
              <a:rPr lang="en-US" sz="1600" dirty="0">
                <a:solidFill>
                  <a:srgbClr val="000000"/>
                </a:solidFill>
                <a:latin typeface="Consolas"/>
              </a:rPr>
              <a:t>(</a:t>
            </a:r>
            <a:r>
              <a:rPr lang="en-US" sz="1600" dirty="0">
                <a:solidFill>
                  <a:srgbClr val="FF0000"/>
                </a:solidFill>
                <a:latin typeface="Consolas"/>
              </a:rPr>
              <a:t>'WorldBank.csv</a:t>
            </a:r>
            <a:r>
              <a:rPr lang="en-US" sz="1600" dirty="0" smtClean="0">
                <a:solidFill>
                  <a:srgbClr val="FF0000"/>
                </a:solidFill>
                <a:latin typeface="Consolas"/>
              </a:rPr>
              <a:t>'</a:t>
            </a:r>
            <a:r>
              <a:rPr lang="en-US" sz="1600" dirty="0" smtClean="0">
                <a:solidFill>
                  <a:srgbClr val="000000"/>
                </a:solidFill>
                <a:latin typeface="Consolas"/>
              </a:rPr>
              <a:t>)</a:t>
            </a:r>
          </a:p>
          <a:p>
            <a:endParaRPr lang="en-US" sz="1600" dirty="0">
              <a:solidFill>
                <a:srgbClr val="000000"/>
              </a:solidFill>
              <a:latin typeface="Consolas"/>
            </a:endParaRPr>
          </a:p>
          <a:p>
            <a:r>
              <a:rPr lang="en-US" sz="1600" dirty="0">
                <a:solidFill>
                  <a:srgbClr val="000000"/>
                </a:solidFill>
                <a:latin typeface="Consolas"/>
              </a:rPr>
              <a:t>pop15 = </a:t>
            </a:r>
            <a:r>
              <a:rPr lang="en-US" sz="1600" dirty="0" err="1">
                <a:solidFill>
                  <a:srgbClr val="000000"/>
                </a:solidFill>
                <a:latin typeface="Consolas"/>
              </a:rPr>
              <a:t>df</a:t>
            </a:r>
            <a:r>
              <a:rPr lang="en-US" sz="1600" dirty="0">
                <a:solidFill>
                  <a:srgbClr val="000000"/>
                </a:solidFill>
                <a:latin typeface="Consolas"/>
              </a:rPr>
              <a:t>[</a:t>
            </a:r>
            <a:r>
              <a:rPr lang="en-US" sz="1600" dirty="0" err="1">
                <a:solidFill>
                  <a:srgbClr val="000000"/>
                </a:solidFill>
                <a:latin typeface="Consolas"/>
              </a:rPr>
              <a:t>df</a:t>
            </a:r>
            <a:r>
              <a:rPr lang="en-US" sz="1600" dirty="0">
                <a:solidFill>
                  <a:srgbClr val="000000"/>
                </a:solidFill>
                <a:latin typeface="Consolas"/>
              </a:rPr>
              <a:t>[</a:t>
            </a:r>
            <a:r>
              <a:rPr lang="en-US" sz="1600" dirty="0">
                <a:solidFill>
                  <a:srgbClr val="FF0000"/>
                </a:solidFill>
                <a:latin typeface="Consolas"/>
              </a:rPr>
              <a:t>'Indicator Name'</a:t>
            </a:r>
            <a:r>
              <a:rPr lang="en-US" sz="1600" dirty="0">
                <a:solidFill>
                  <a:srgbClr val="000000"/>
                </a:solidFill>
                <a:latin typeface="Consolas"/>
              </a:rPr>
              <a:t>]==</a:t>
            </a:r>
            <a:r>
              <a:rPr lang="en-US" sz="1600" dirty="0">
                <a:solidFill>
                  <a:srgbClr val="FF0000"/>
                </a:solidFill>
                <a:latin typeface="Consolas"/>
              </a:rPr>
              <a:t>'Population ages 15-64 (% of total population</a:t>
            </a:r>
            <a:r>
              <a:rPr lang="en-US" sz="1600" dirty="0" smtClean="0">
                <a:solidFill>
                  <a:srgbClr val="FF0000"/>
                </a:solidFill>
                <a:latin typeface="Consolas"/>
              </a:rPr>
              <a:t>)'</a:t>
            </a:r>
            <a:r>
              <a:rPr lang="en-US" sz="1600" dirty="0" smtClean="0">
                <a:solidFill>
                  <a:srgbClr val="000000"/>
                </a:solidFill>
                <a:latin typeface="Consolas"/>
              </a:rPr>
              <a:t>]</a:t>
            </a:r>
          </a:p>
          <a:p>
            <a:r>
              <a:rPr lang="en-US" sz="1600" dirty="0">
                <a:solidFill>
                  <a:srgbClr val="000000"/>
                </a:solidFill>
                <a:latin typeface="Consolas"/>
              </a:rPr>
              <a:t>X = </a:t>
            </a:r>
            <a:r>
              <a:rPr lang="en-US" sz="1600" dirty="0" err="1">
                <a:solidFill>
                  <a:srgbClr val="000000"/>
                </a:solidFill>
                <a:latin typeface="Consolas"/>
              </a:rPr>
              <a:t>np.arange</a:t>
            </a:r>
            <a:r>
              <a:rPr lang="en-US" sz="1600" dirty="0">
                <a:solidFill>
                  <a:srgbClr val="000000"/>
                </a:solidFill>
                <a:latin typeface="Consolas"/>
              </a:rPr>
              <a:t>(1960,2020</a:t>
            </a:r>
            <a:r>
              <a:rPr lang="en-US" sz="1600" dirty="0" smtClean="0">
                <a:solidFill>
                  <a:srgbClr val="000000"/>
                </a:solidFill>
                <a:latin typeface="Consolas"/>
              </a:rPr>
              <a:t>)</a:t>
            </a:r>
          </a:p>
          <a:p>
            <a:r>
              <a:rPr lang="en-US" sz="1600" dirty="0">
                <a:solidFill>
                  <a:srgbClr val="000000"/>
                </a:solidFill>
                <a:latin typeface="Consolas"/>
              </a:rPr>
              <a:t>y = pop15.values[0][4:-1]</a:t>
            </a:r>
            <a:endParaRPr lang="en-US" sz="1600" dirty="0" smtClean="0">
              <a:solidFill>
                <a:srgbClr val="000000"/>
              </a:solidFill>
              <a:latin typeface="Consolas"/>
            </a:endParaRPr>
          </a:p>
          <a:p>
            <a:endParaRPr lang="en-US" sz="1600" dirty="0">
              <a:solidFill>
                <a:srgbClr val="000000"/>
              </a:solidFill>
              <a:latin typeface="Consolas"/>
            </a:endParaRPr>
          </a:p>
          <a:p>
            <a:r>
              <a:rPr lang="en-US" sz="1600" dirty="0">
                <a:solidFill>
                  <a:schemeClr val="accent3">
                    <a:lumMod val="75000"/>
                  </a:schemeClr>
                </a:solidFill>
                <a:latin typeface="Consolas"/>
              </a:rPr>
              <a:t>from</a:t>
            </a:r>
            <a:r>
              <a:rPr lang="en-US" sz="1600" dirty="0">
                <a:solidFill>
                  <a:srgbClr val="000000"/>
                </a:solidFill>
                <a:latin typeface="Consolas"/>
              </a:rPr>
              <a:t> </a:t>
            </a:r>
            <a:r>
              <a:rPr lang="en-US" sz="1600" dirty="0" err="1" smtClean="0">
                <a:solidFill>
                  <a:srgbClr val="000000"/>
                </a:solidFill>
                <a:latin typeface="Consolas"/>
              </a:rPr>
              <a:t>sklearn.svm</a:t>
            </a:r>
            <a:r>
              <a:rPr lang="en-US" sz="1600" dirty="0" smtClean="0">
                <a:solidFill>
                  <a:srgbClr val="000000"/>
                </a:solidFill>
                <a:latin typeface="Consolas"/>
              </a:rPr>
              <a:t> </a:t>
            </a:r>
            <a:r>
              <a:rPr lang="en-US" sz="1600" dirty="0">
                <a:solidFill>
                  <a:schemeClr val="accent3">
                    <a:lumMod val="75000"/>
                  </a:schemeClr>
                </a:solidFill>
                <a:latin typeface="Consolas"/>
              </a:rPr>
              <a:t>import</a:t>
            </a:r>
            <a:r>
              <a:rPr lang="en-US" sz="1600" dirty="0">
                <a:solidFill>
                  <a:srgbClr val="000000"/>
                </a:solidFill>
                <a:latin typeface="Consolas"/>
              </a:rPr>
              <a:t> </a:t>
            </a:r>
            <a:r>
              <a:rPr lang="en-US" sz="1600" dirty="0" smtClean="0">
                <a:solidFill>
                  <a:srgbClr val="000000"/>
                </a:solidFill>
                <a:latin typeface="Consolas"/>
              </a:rPr>
              <a:t>SVR</a:t>
            </a:r>
          </a:p>
          <a:p>
            <a:r>
              <a:rPr lang="en-US" sz="1600" dirty="0" smtClean="0">
                <a:solidFill>
                  <a:srgbClr val="000000"/>
                </a:solidFill>
                <a:latin typeface="Consolas"/>
              </a:rPr>
              <a:t>model </a:t>
            </a:r>
            <a:r>
              <a:rPr lang="en-US" sz="1600" dirty="0">
                <a:solidFill>
                  <a:srgbClr val="000000"/>
                </a:solidFill>
                <a:latin typeface="Consolas"/>
              </a:rPr>
              <a:t>= </a:t>
            </a:r>
            <a:r>
              <a:rPr lang="en-US" sz="1600" dirty="0" smtClean="0">
                <a:solidFill>
                  <a:srgbClr val="000000"/>
                </a:solidFill>
                <a:latin typeface="Consolas"/>
              </a:rPr>
              <a:t>SVR()</a:t>
            </a:r>
            <a:endParaRPr lang="en-US" sz="1600" dirty="0">
              <a:solidFill>
                <a:srgbClr val="000000"/>
              </a:solidFill>
              <a:latin typeface="Consolas"/>
            </a:endParaRPr>
          </a:p>
          <a:p>
            <a:r>
              <a:rPr lang="en-US" sz="1600" dirty="0" err="1" smtClean="0">
                <a:solidFill>
                  <a:srgbClr val="000000"/>
                </a:solidFill>
                <a:latin typeface="Consolas"/>
              </a:rPr>
              <a:t>model.fit</a:t>
            </a:r>
            <a:r>
              <a:rPr lang="en-US" sz="1600" dirty="0" smtClean="0">
                <a:solidFill>
                  <a:srgbClr val="000000"/>
                </a:solidFill>
                <a:latin typeface="Consolas"/>
              </a:rPr>
              <a:t>(</a:t>
            </a:r>
            <a:r>
              <a:rPr lang="en-US" sz="1600" dirty="0" err="1" smtClean="0">
                <a:solidFill>
                  <a:srgbClr val="000000"/>
                </a:solidFill>
                <a:latin typeface="Consolas"/>
              </a:rPr>
              <a:t>X.reshape</a:t>
            </a:r>
            <a:r>
              <a:rPr lang="en-US" sz="1600" dirty="0">
                <a:solidFill>
                  <a:srgbClr val="000000"/>
                </a:solidFill>
                <a:latin typeface="Consolas"/>
              </a:rPr>
              <a:t>(-1,1),y</a:t>
            </a:r>
            <a:r>
              <a:rPr lang="en-US" sz="1600" dirty="0" smtClean="0">
                <a:solidFill>
                  <a:srgbClr val="000000"/>
                </a:solidFill>
                <a:latin typeface="Consolas"/>
              </a:rPr>
              <a:t>)</a:t>
            </a:r>
          </a:p>
          <a:p>
            <a:endParaRPr lang="en-US" sz="1600" dirty="0">
              <a:solidFill>
                <a:srgbClr val="000000"/>
              </a:solidFill>
              <a:latin typeface="Consolas"/>
            </a:endParaRPr>
          </a:p>
          <a:p>
            <a:r>
              <a:rPr lang="en-US" sz="1600" dirty="0" err="1">
                <a:solidFill>
                  <a:srgbClr val="000000"/>
                </a:solidFill>
                <a:latin typeface="Consolas"/>
              </a:rPr>
              <a:t>predictPoly</a:t>
            </a:r>
            <a:r>
              <a:rPr lang="en-US" sz="1600" dirty="0">
                <a:solidFill>
                  <a:srgbClr val="000000"/>
                </a:solidFill>
                <a:latin typeface="Consolas"/>
              </a:rPr>
              <a:t> = </a:t>
            </a:r>
            <a:r>
              <a:rPr lang="en-US" sz="1600" dirty="0" err="1">
                <a:solidFill>
                  <a:srgbClr val="000000"/>
                </a:solidFill>
                <a:latin typeface="Consolas"/>
              </a:rPr>
              <a:t>model.predict</a:t>
            </a:r>
            <a:r>
              <a:rPr lang="en-US" sz="1600" dirty="0">
                <a:solidFill>
                  <a:srgbClr val="000000"/>
                </a:solidFill>
                <a:latin typeface="Consolas"/>
              </a:rPr>
              <a:t>(</a:t>
            </a:r>
            <a:r>
              <a:rPr lang="en-US" sz="1600" dirty="0" err="1">
                <a:solidFill>
                  <a:srgbClr val="000000"/>
                </a:solidFill>
                <a:latin typeface="Consolas"/>
              </a:rPr>
              <a:t>X.reshape</a:t>
            </a:r>
            <a:r>
              <a:rPr lang="en-US" sz="1600" dirty="0">
                <a:solidFill>
                  <a:srgbClr val="000000"/>
                </a:solidFill>
                <a:latin typeface="Consolas"/>
              </a:rPr>
              <a:t>(-1,1))</a:t>
            </a:r>
            <a:endParaRPr lang="en-US" sz="1600" dirty="0" smtClean="0">
              <a:solidFill>
                <a:srgbClr val="000000"/>
              </a:solidFill>
              <a:latin typeface="Consolas"/>
            </a:endParaRPr>
          </a:p>
          <a:p>
            <a:endParaRPr lang="en-US" sz="1600" dirty="0">
              <a:solidFill>
                <a:srgbClr val="000000"/>
              </a:solidFill>
              <a:latin typeface="Consolas"/>
            </a:endParaRPr>
          </a:p>
          <a:p>
            <a:r>
              <a:rPr lang="en-US" sz="1600" dirty="0">
                <a:solidFill>
                  <a:schemeClr val="accent3">
                    <a:lumMod val="75000"/>
                  </a:schemeClr>
                </a:solidFill>
                <a:latin typeface="Consolas"/>
              </a:rPr>
              <a:t>import</a:t>
            </a:r>
            <a:r>
              <a:rPr lang="en-US" sz="1600" dirty="0">
                <a:solidFill>
                  <a:srgbClr val="000000"/>
                </a:solidFill>
                <a:latin typeface="Consolas"/>
              </a:rPr>
              <a:t> </a:t>
            </a:r>
            <a:r>
              <a:rPr lang="en-US" sz="1600" dirty="0" err="1">
                <a:solidFill>
                  <a:srgbClr val="000000"/>
                </a:solidFill>
                <a:latin typeface="Consolas"/>
              </a:rPr>
              <a:t>matplotlib.pyplot</a:t>
            </a:r>
            <a:r>
              <a:rPr lang="en-US" sz="1600" dirty="0">
                <a:solidFill>
                  <a:srgbClr val="000000"/>
                </a:solidFill>
                <a:latin typeface="Consolas"/>
              </a:rPr>
              <a:t> </a:t>
            </a:r>
            <a:r>
              <a:rPr lang="en-US" sz="1600" dirty="0">
                <a:solidFill>
                  <a:schemeClr val="accent3">
                    <a:lumMod val="75000"/>
                  </a:schemeClr>
                </a:solidFill>
                <a:latin typeface="Consolas"/>
              </a:rPr>
              <a:t>as</a:t>
            </a:r>
            <a:r>
              <a:rPr lang="en-US" sz="1600" dirty="0">
                <a:solidFill>
                  <a:srgbClr val="000000"/>
                </a:solidFill>
                <a:latin typeface="Consolas"/>
              </a:rPr>
              <a:t> </a:t>
            </a:r>
            <a:r>
              <a:rPr lang="en-US" sz="1600" dirty="0" err="1">
                <a:solidFill>
                  <a:srgbClr val="000000"/>
                </a:solidFill>
                <a:latin typeface="Consolas"/>
              </a:rPr>
              <a:t>plt</a:t>
            </a:r>
            <a:endParaRPr lang="en-US" sz="1600" dirty="0">
              <a:solidFill>
                <a:srgbClr val="000000"/>
              </a:solidFill>
              <a:latin typeface="Consolas"/>
            </a:endParaRPr>
          </a:p>
          <a:p>
            <a:r>
              <a:rPr lang="en-US" sz="1600" dirty="0" smtClean="0">
                <a:solidFill>
                  <a:srgbClr val="000000"/>
                </a:solidFill>
                <a:latin typeface="Consolas"/>
              </a:rPr>
              <a:t>%</a:t>
            </a:r>
            <a:r>
              <a:rPr lang="en-US" sz="1600" dirty="0" err="1">
                <a:solidFill>
                  <a:srgbClr val="000000"/>
                </a:solidFill>
                <a:latin typeface="Consolas"/>
              </a:rPr>
              <a:t>matplotlib</a:t>
            </a:r>
            <a:r>
              <a:rPr lang="en-US" sz="1600" dirty="0">
                <a:solidFill>
                  <a:srgbClr val="000000"/>
                </a:solidFill>
                <a:latin typeface="Consolas"/>
              </a:rPr>
              <a:t> </a:t>
            </a:r>
            <a:r>
              <a:rPr lang="en-US" sz="1600" dirty="0" smtClean="0">
                <a:solidFill>
                  <a:srgbClr val="000000"/>
                </a:solidFill>
                <a:latin typeface="Consolas"/>
              </a:rPr>
              <a:t>inline</a:t>
            </a:r>
          </a:p>
          <a:p>
            <a:endParaRPr lang="en-US" sz="1600" dirty="0" smtClean="0">
              <a:solidFill>
                <a:srgbClr val="000000"/>
              </a:solidFill>
              <a:latin typeface="Consolas"/>
            </a:endParaRPr>
          </a:p>
          <a:p>
            <a:r>
              <a:rPr lang="en-US" sz="1600" dirty="0" err="1" smtClean="0">
                <a:solidFill>
                  <a:srgbClr val="000000"/>
                </a:solidFill>
                <a:latin typeface="Consolas"/>
              </a:rPr>
              <a:t>plt.scatter</a:t>
            </a:r>
            <a:r>
              <a:rPr lang="en-US" sz="1600" dirty="0" smtClean="0">
                <a:solidFill>
                  <a:srgbClr val="000000"/>
                </a:solidFill>
                <a:latin typeface="Consolas"/>
              </a:rPr>
              <a:t>(</a:t>
            </a:r>
            <a:r>
              <a:rPr lang="en-US" sz="1600" dirty="0" err="1" smtClean="0">
                <a:solidFill>
                  <a:srgbClr val="000000"/>
                </a:solidFill>
                <a:latin typeface="Consolas"/>
              </a:rPr>
              <a:t>X,y,c</a:t>
            </a:r>
            <a:r>
              <a:rPr lang="en-US" sz="1600" dirty="0">
                <a:solidFill>
                  <a:srgbClr val="000000"/>
                </a:solidFill>
                <a:latin typeface="Consolas"/>
              </a:rPr>
              <a:t>='r</a:t>
            </a:r>
            <a:r>
              <a:rPr lang="en-US" sz="1600" dirty="0" smtClean="0">
                <a:solidFill>
                  <a:srgbClr val="000000"/>
                </a:solidFill>
                <a:latin typeface="Consolas"/>
              </a:rPr>
              <a:t>')</a:t>
            </a:r>
          </a:p>
          <a:p>
            <a:r>
              <a:rPr lang="en-US" sz="1600" dirty="0" err="1" smtClean="0">
                <a:solidFill>
                  <a:srgbClr val="000000"/>
                </a:solidFill>
                <a:latin typeface="Consolas"/>
              </a:rPr>
              <a:t>plt.scatter</a:t>
            </a:r>
            <a:r>
              <a:rPr lang="en-US" sz="1600" dirty="0" smtClean="0">
                <a:solidFill>
                  <a:srgbClr val="000000"/>
                </a:solidFill>
                <a:latin typeface="Consolas"/>
              </a:rPr>
              <a:t>(</a:t>
            </a:r>
            <a:r>
              <a:rPr lang="en-US" sz="1600" dirty="0" err="1" smtClean="0">
                <a:solidFill>
                  <a:srgbClr val="000000"/>
                </a:solidFill>
                <a:latin typeface="Consolas"/>
              </a:rPr>
              <a:t>X,predictPoly,c</a:t>
            </a:r>
            <a:r>
              <a:rPr lang="en-US" sz="1600" dirty="0">
                <a:solidFill>
                  <a:srgbClr val="000000"/>
                </a:solidFill>
                <a:latin typeface="Consolas"/>
              </a:rPr>
              <a:t>='b')</a:t>
            </a:r>
          </a:p>
        </p:txBody>
      </p:sp>
      <p:sp>
        <p:nvSpPr>
          <p:cNvPr id="5" name="Rectangle 4">
            <a:extLst>
              <a:ext uri="{FF2B5EF4-FFF2-40B4-BE49-F238E27FC236}">
                <a16:creationId xmlns:a16="http://schemas.microsoft.com/office/drawing/2014/main" xmlns="" id="{35F9F4A0-4592-C04D-B2D0-0BF66A3BFA20}"/>
              </a:ext>
            </a:extLst>
          </p:cNvPr>
          <p:cNvSpPr/>
          <p:nvPr/>
        </p:nvSpPr>
        <p:spPr>
          <a:xfrm>
            <a:off x="215071" y="1228181"/>
            <a:ext cx="499993" cy="4770537"/>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IN" sz="1600" b="1" dirty="0" smtClean="0">
                <a:solidFill>
                  <a:schemeClr val="tx1">
                    <a:lumMod val="75000"/>
                    <a:lumOff val="25000"/>
                  </a:schemeClr>
                </a:solidFill>
                <a:latin typeface="Consolas" panose="020B0609020204030204" pitchFamily="49" charset="0"/>
              </a:rPr>
              <a:t>2</a:t>
            </a:r>
          </a:p>
          <a:p>
            <a:pPr algn="r"/>
            <a:r>
              <a:rPr lang="en-IN" sz="1600" b="1" dirty="0" smtClean="0">
                <a:solidFill>
                  <a:schemeClr val="tx1">
                    <a:lumMod val="75000"/>
                    <a:lumOff val="25000"/>
                  </a:schemeClr>
                </a:solidFill>
                <a:latin typeface="Consolas" panose="020B0609020204030204" pitchFamily="49" charset="0"/>
              </a:rPr>
              <a:t>3</a:t>
            </a:r>
          </a:p>
          <a:p>
            <a:pPr algn="r"/>
            <a:r>
              <a:rPr lang="en-IN" sz="1600" b="1" dirty="0" smtClean="0">
                <a:solidFill>
                  <a:schemeClr val="tx1">
                    <a:lumMod val="75000"/>
                    <a:lumOff val="25000"/>
                  </a:schemeClr>
                </a:solidFill>
                <a:latin typeface="Consolas" panose="020B0609020204030204" pitchFamily="49" charset="0"/>
              </a:rPr>
              <a:t>4</a:t>
            </a:r>
          </a:p>
          <a:p>
            <a:pPr algn="r"/>
            <a:r>
              <a:rPr lang="en-IN" sz="1600" b="1" dirty="0" smtClean="0">
                <a:solidFill>
                  <a:schemeClr val="tx1">
                    <a:lumMod val="75000"/>
                    <a:lumOff val="25000"/>
                  </a:schemeClr>
                </a:solidFill>
                <a:latin typeface="Consolas" panose="020B0609020204030204" pitchFamily="49" charset="0"/>
              </a:rPr>
              <a:t>5</a:t>
            </a:r>
          </a:p>
          <a:p>
            <a:pPr algn="r"/>
            <a:r>
              <a:rPr lang="en-IN" sz="1600" b="1" dirty="0" smtClean="0">
                <a:solidFill>
                  <a:schemeClr val="tx1">
                    <a:lumMod val="75000"/>
                    <a:lumOff val="25000"/>
                  </a:schemeClr>
                </a:solidFill>
                <a:latin typeface="Consolas" panose="020B0609020204030204" pitchFamily="49" charset="0"/>
              </a:rPr>
              <a:t>6</a:t>
            </a:r>
            <a:endParaRPr lang="en-IN" sz="1600" b="1" dirty="0">
              <a:solidFill>
                <a:schemeClr val="tx1">
                  <a:lumMod val="75000"/>
                  <a:lumOff val="25000"/>
                </a:schemeClr>
              </a:solidFill>
              <a:latin typeface="Consolas" panose="020B0609020204030204" pitchFamily="49" charset="0"/>
            </a:endParaRPr>
          </a:p>
          <a:p>
            <a:pPr algn="r"/>
            <a:r>
              <a:rPr lang="en-IN" sz="1600" b="1" dirty="0" smtClean="0">
                <a:solidFill>
                  <a:schemeClr val="tx1">
                    <a:lumMod val="75000"/>
                    <a:lumOff val="25000"/>
                  </a:schemeClr>
                </a:solidFill>
                <a:latin typeface="Consolas" panose="020B0609020204030204" pitchFamily="49" charset="0"/>
              </a:rPr>
              <a:t>7</a:t>
            </a:r>
            <a:endParaRPr lang="en-IN" sz="1600" b="1" dirty="0">
              <a:solidFill>
                <a:schemeClr val="tx1">
                  <a:lumMod val="75000"/>
                  <a:lumOff val="25000"/>
                </a:schemeClr>
              </a:solidFill>
              <a:latin typeface="Consolas" panose="020B0609020204030204" pitchFamily="49" charset="0"/>
            </a:endParaRPr>
          </a:p>
          <a:p>
            <a:pPr algn="r"/>
            <a:r>
              <a:rPr lang="en-IN" sz="1600" b="1" dirty="0" smtClean="0">
                <a:solidFill>
                  <a:schemeClr val="tx1">
                    <a:lumMod val="75000"/>
                    <a:lumOff val="25000"/>
                  </a:schemeClr>
                </a:solidFill>
                <a:latin typeface="Consolas" panose="020B0609020204030204" pitchFamily="49" charset="0"/>
              </a:rPr>
              <a:t>8</a:t>
            </a:r>
          </a:p>
          <a:p>
            <a:pPr algn="r"/>
            <a:r>
              <a:rPr lang="en-IN" sz="1600" b="1" dirty="0" smtClean="0">
                <a:solidFill>
                  <a:schemeClr val="tx1">
                    <a:lumMod val="75000"/>
                    <a:lumOff val="25000"/>
                  </a:schemeClr>
                </a:solidFill>
                <a:latin typeface="Consolas" panose="020B0609020204030204" pitchFamily="49" charset="0"/>
              </a:rPr>
              <a:t>9</a:t>
            </a:r>
          </a:p>
          <a:p>
            <a:pPr algn="r"/>
            <a:r>
              <a:rPr lang="en-IN" sz="1600" b="1" dirty="0" smtClean="0">
                <a:solidFill>
                  <a:schemeClr val="tx1">
                    <a:lumMod val="75000"/>
                    <a:lumOff val="25000"/>
                  </a:schemeClr>
                </a:solidFill>
                <a:latin typeface="Consolas" panose="020B0609020204030204" pitchFamily="49" charset="0"/>
              </a:rPr>
              <a:t>10</a:t>
            </a:r>
          </a:p>
          <a:p>
            <a:pPr algn="r"/>
            <a:r>
              <a:rPr lang="en-IN" sz="1600" b="1" dirty="0" smtClean="0">
                <a:solidFill>
                  <a:schemeClr val="tx1">
                    <a:lumMod val="75000"/>
                    <a:lumOff val="25000"/>
                  </a:schemeClr>
                </a:solidFill>
                <a:latin typeface="Consolas" panose="020B0609020204030204" pitchFamily="49" charset="0"/>
              </a:rPr>
              <a:t>11</a:t>
            </a:r>
          </a:p>
          <a:p>
            <a:pPr algn="r"/>
            <a:r>
              <a:rPr lang="en-IN" sz="1600" b="1" dirty="0" smtClean="0">
                <a:solidFill>
                  <a:schemeClr val="tx1">
                    <a:lumMod val="75000"/>
                    <a:lumOff val="25000"/>
                  </a:schemeClr>
                </a:solidFill>
                <a:latin typeface="Consolas" panose="020B0609020204030204" pitchFamily="49" charset="0"/>
              </a:rPr>
              <a:t>12</a:t>
            </a:r>
          </a:p>
          <a:p>
            <a:pPr algn="r"/>
            <a:r>
              <a:rPr lang="en-IN" sz="1600" b="1" dirty="0" smtClean="0">
                <a:solidFill>
                  <a:schemeClr val="tx1">
                    <a:lumMod val="75000"/>
                    <a:lumOff val="25000"/>
                  </a:schemeClr>
                </a:solidFill>
                <a:latin typeface="Consolas" panose="020B0609020204030204" pitchFamily="49" charset="0"/>
              </a:rPr>
              <a:t>13</a:t>
            </a:r>
          </a:p>
          <a:p>
            <a:pPr algn="r"/>
            <a:r>
              <a:rPr lang="en-IN" sz="1600" b="1" dirty="0" smtClean="0">
                <a:solidFill>
                  <a:schemeClr val="tx1">
                    <a:lumMod val="75000"/>
                    <a:lumOff val="25000"/>
                  </a:schemeClr>
                </a:solidFill>
                <a:latin typeface="Consolas" panose="020B0609020204030204" pitchFamily="49" charset="0"/>
              </a:rPr>
              <a:t>14</a:t>
            </a:r>
          </a:p>
          <a:p>
            <a:pPr algn="r"/>
            <a:r>
              <a:rPr lang="en-IN" sz="1600" b="1" dirty="0" smtClean="0">
                <a:solidFill>
                  <a:schemeClr val="tx1">
                    <a:lumMod val="75000"/>
                    <a:lumOff val="25000"/>
                  </a:schemeClr>
                </a:solidFill>
                <a:latin typeface="Consolas" panose="020B0609020204030204" pitchFamily="49" charset="0"/>
              </a:rPr>
              <a:t>15</a:t>
            </a:r>
          </a:p>
          <a:p>
            <a:pPr algn="r"/>
            <a:r>
              <a:rPr lang="en-IN" sz="1600" b="1" dirty="0" smtClean="0">
                <a:solidFill>
                  <a:schemeClr val="tx1">
                    <a:lumMod val="75000"/>
                    <a:lumOff val="25000"/>
                  </a:schemeClr>
                </a:solidFill>
                <a:latin typeface="Consolas" panose="020B0609020204030204" pitchFamily="49" charset="0"/>
              </a:rPr>
              <a:t>16</a:t>
            </a:r>
          </a:p>
          <a:p>
            <a:pPr algn="r"/>
            <a:r>
              <a:rPr lang="en-IN" sz="1600" b="1" dirty="0" smtClean="0">
                <a:solidFill>
                  <a:schemeClr val="tx1">
                    <a:lumMod val="75000"/>
                    <a:lumOff val="25000"/>
                  </a:schemeClr>
                </a:solidFill>
                <a:latin typeface="Consolas" panose="020B0609020204030204" pitchFamily="49" charset="0"/>
              </a:rPr>
              <a:t>17</a:t>
            </a:r>
          </a:p>
          <a:p>
            <a:pPr algn="r"/>
            <a:r>
              <a:rPr lang="en-IN" sz="1600" b="1" dirty="0" smtClean="0">
                <a:solidFill>
                  <a:schemeClr val="tx1">
                    <a:lumMod val="75000"/>
                    <a:lumOff val="25000"/>
                  </a:schemeClr>
                </a:solidFill>
                <a:latin typeface="Consolas" panose="020B0609020204030204" pitchFamily="49" charset="0"/>
              </a:rPr>
              <a:t>18</a:t>
            </a:r>
          </a:p>
          <a:p>
            <a:pPr algn="r"/>
            <a:r>
              <a:rPr lang="en-IN" sz="1600" b="1" dirty="0" smtClean="0">
                <a:solidFill>
                  <a:schemeClr val="tx1">
                    <a:lumMod val="75000"/>
                    <a:lumOff val="25000"/>
                  </a:schemeClr>
                </a:solidFill>
                <a:latin typeface="Consolas" panose="020B0609020204030204" pitchFamily="49" charset="0"/>
              </a:rPr>
              <a:t>19</a:t>
            </a:r>
          </a:p>
        </p:txBody>
      </p:sp>
      <p:sp>
        <p:nvSpPr>
          <p:cNvPr id="6" name="Rectangle: Top Corners Rounded 6">
            <a:extLst>
              <a:ext uri="{FF2B5EF4-FFF2-40B4-BE49-F238E27FC236}">
                <a16:creationId xmlns:a16="http://schemas.microsoft.com/office/drawing/2014/main" xmlns="" id="{0336C271-A2A3-9445-9946-5006F0A250F4}"/>
              </a:ext>
            </a:extLst>
          </p:cNvPr>
          <p:cNvSpPr/>
          <p:nvPr/>
        </p:nvSpPr>
        <p:spPr>
          <a:xfrm>
            <a:off x="215071" y="898997"/>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iPhoneLinReg.py</a:t>
            </a:r>
            <a:endParaRPr lang="en-US" sz="1600" dirty="0">
              <a:solidFill>
                <a:schemeClr val="bg1"/>
              </a:solidFill>
            </a:endParaRPr>
          </a:p>
        </p:txBody>
      </p:sp>
      <p:sp>
        <p:nvSpPr>
          <p:cNvPr id="11" name="Rectangle: Top Corners Rounded 6">
            <a:extLst>
              <a:ext uri="{FF2B5EF4-FFF2-40B4-BE49-F238E27FC236}">
                <a16:creationId xmlns:a16="http://schemas.microsoft.com/office/drawing/2014/main" xmlns="" id="{0336C271-A2A3-9445-9946-5006F0A250F4}"/>
              </a:ext>
            </a:extLst>
          </p:cNvPr>
          <p:cNvSpPr/>
          <p:nvPr/>
        </p:nvSpPr>
        <p:spPr>
          <a:xfrm>
            <a:off x="7781942" y="1347884"/>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WorldBank.csv</a:t>
            </a:r>
            <a:endParaRPr lang="en-US" sz="1600" dirty="0">
              <a:solidFill>
                <a:schemeClr val="bg1"/>
              </a:solidFill>
            </a:endParaRPr>
          </a:p>
        </p:txBody>
      </p:sp>
      <p:sp>
        <p:nvSpPr>
          <p:cNvPr id="12" name="Rectangle 11">
            <a:extLst>
              <a:ext uri="{FF2B5EF4-FFF2-40B4-BE49-F238E27FC236}">
                <a16:creationId xmlns:a16="http://schemas.microsoft.com/office/drawing/2014/main" xmlns="" id="{D456EBDA-49A4-A843-A786-6989C63A54AA}"/>
              </a:ext>
            </a:extLst>
          </p:cNvPr>
          <p:cNvSpPr/>
          <p:nvPr/>
        </p:nvSpPr>
        <p:spPr>
          <a:xfrm>
            <a:off x="7781942" y="1675458"/>
            <a:ext cx="3811643" cy="338554"/>
          </a:xfrm>
          <a:prstGeom prst="rect">
            <a:avLst/>
          </a:prstGeom>
          <a:solidFill>
            <a:schemeClr val="bg1">
              <a:lumMod val="95000"/>
            </a:schemeClr>
          </a:solidFill>
          <a:ln>
            <a:noFill/>
          </a:ln>
        </p:spPr>
        <p:txBody>
          <a:bodyPr wrap="square">
            <a:spAutoFit/>
          </a:bodyPr>
          <a:lstStyle/>
          <a:p>
            <a:r>
              <a:rPr lang="en-US" sz="1600" dirty="0" smtClean="0">
                <a:solidFill>
                  <a:srgbClr val="000000"/>
                </a:solidFill>
                <a:latin typeface="Consolas"/>
                <a:hlinkClick r:id="rId2"/>
              </a:rPr>
              <a:t>Download link</a:t>
            </a:r>
            <a:endParaRPr lang="en-US" sz="1600" dirty="0">
              <a:solidFill>
                <a:srgbClr val="000000"/>
              </a:solidFill>
              <a:latin typeface="Consolas"/>
            </a:endParaRPr>
          </a:p>
        </p:txBody>
      </p:sp>
      <p:pic>
        <p:nvPicPr>
          <p:cNvPr id="3" name="Picture 2"/>
          <p:cNvPicPr>
            <a:picLocks noChangeAspect="1"/>
          </p:cNvPicPr>
          <p:nvPr/>
        </p:nvPicPr>
        <p:blipFill>
          <a:blip r:embed="rId3"/>
          <a:stretch>
            <a:fillRect/>
          </a:stretch>
        </p:blipFill>
        <p:spPr>
          <a:xfrm>
            <a:off x="7452795" y="2540657"/>
            <a:ext cx="4562419" cy="3021244"/>
          </a:xfrm>
          <a:prstGeom prst="rect">
            <a:avLst/>
          </a:prstGeom>
        </p:spPr>
      </p:pic>
      <p:sp>
        <p:nvSpPr>
          <p:cNvPr id="13" name="Rectangle: Top Corners Rounded 6">
            <a:extLst>
              <a:ext uri="{FF2B5EF4-FFF2-40B4-BE49-F238E27FC236}">
                <a16:creationId xmlns:a16="http://schemas.microsoft.com/office/drawing/2014/main" xmlns="" id="{0336C271-A2A3-9445-9946-5006F0A250F4}"/>
              </a:ext>
            </a:extLst>
          </p:cNvPr>
          <p:cNvSpPr/>
          <p:nvPr/>
        </p:nvSpPr>
        <p:spPr>
          <a:xfrm>
            <a:off x="7781942" y="2331735"/>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Output</a:t>
            </a:r>
            <a:endParaRPr lang="en-US" sz="1600" dirty="0">
              <a:solidFill>
                <a:schemeClr val="bg1"/>
              </a:solidFill>
            </a:endParaRPr>
          </a:p>
        </p:txBody>
      </p:sp>
    </p:spTree>
    <p:extLst>
      <p:ext uri="{BB962C8B-B14F-4D97-AF65-F5344CB8AC3E}">
        <p14:creationId xmlns:p14="http://schemas.microsoft.com/office/powerpoint/2010/main" val="320616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11" grpId="0" uiExpand="1" animBg="1"/>
      <p:bldP spid="12" grpId="0" uiExpand="1" build="p" animBg="1"/>
      <p:bldP spid="13" grpId="0" uiExpand="1"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5344</TotalTime>
  <Words>2858</Words>
  <Application>Microsoft Office PowerPoint</Application>
  <PresentationFormat>Widescreen</PresentationFormat>
  <Paragraphs>532</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Wingdings 2</vt:lpstr>
      <vt:lpstr>Wingdings</vt:lpstr>
      <vt:lpstr>Arial</vt:lpstr>
      <vt:lpstr>Roboto Condensed</vt:lpstr>
      <vt:lpstr>Wingdings 3</vt:lpstr>
      <vt:lpstr>Roboto Condensed Light</vt:lpstr>
      <vt:lpstr>Consolas</vt:lpstr>
      <vt:lpstr>Segoe UI Black</vt:lpstr>
      <vt:lpstr>Calibri</vt:lpstr>
      <vt:lpstr>Office Theme</vt:lpstr>
      <vt:lpstr>Unit-05  Data Wrangling </vt:lpstr>
      <vt:lpstr>PowerPoint Presentation</vt:lpstr>
      <vt:lpstr>Classes in Scikit-learn</vt:lpstr>
      <vt:lpstr>Choosing a correct algorithm in Scikit-learn</vt:lpstr>
      <vt:lpstr>Supervised V/S Unsupervised Learning</vt:lpstr>
      <vt:lpstr>Machine Learning Process for Supervised Learning</vt:lpstr>
      <vt:lpstr>Basic Structure of Scikit-Learn</vt:lpstr>
      <vt:lpstr>Linear Regression (Example) (iPhone Prices)</vt:lpstr>
      <vt:lpstr>Support Vector Regression (SVR) (Example)</vt:lpstr>
      <vt:lpstr>Bag of Words Model (Topic from Unit-03)</vt:lpstr>
      <vt:lpstr>Hashing Trick</vt:lpstr>
      <vt:lpstr>Hashing Trick (Cont.)</vt:lpstr>
      <vt:lpstr>Implementing Hashing Trick</vt:lpstr>
      <vt:lpstr>CountVectorizer</vt:lpstr>
      <vt:lpstr>timeit (Magic Command in Jupyter Notebook)</vt:lpstr>
      <vt:lpstr>Memory Profiler</vt:lpstr>
      <vt:lpstr>Running in Parallel</vt:lpstr>
      <vt:lpstr>Running in Parallel (Cont.)</vt:lpstr>
      <vt:lpstr>Exploratory Data Analysis (EDA)</vt:lpstr>
      <vt:lpstr>EDA (cont.)</vt:lpstr>
      <vt:lpstr>EDA - Measuring Central Tendency</vt:lpstr>
      <vt:lpstr>Obtaining the frequencies</vt:lpstr>
      <vt:lpstr>Visualization for EDA</vt:lpstr>
      <vt:lpstr>Covariance and Correlation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Administrator</cp:lastModifiedBy>
  <cp:revision>882</cp:revision>
  <dcterms:created xsi:type="dcterms:W3CDTF">2020-05-01T05:09:15Z</dcterms:created>
  <dcterms:modified xsi:type="dcterms:W3CDTF">2020-11-20T03:26:51Z</dcterms:modified>
</cp:coreProperties>
</file>