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282" r:id="rId9"/>
    <p:sldId id="314" r:id="rId10"/>
    <p:sldId id="324" r:id="rId11"/>
    <p:sldId id="315" r:id="rId12"/>
    <p:sldId id="317" r:id="rId13"/>
    <p:sldId id="318" r:id="rId14"/>
    <p:sldId id="319" r:id="rId15"/>
    <p:sldId id="321" r:id="rId16"/>
    <p:sldId id="322" r:id="rId17"/>
    <p:sldId id="323"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593"/>
    <a:srgbClr val="FFEFEF"/>
    <a:srgbClr val="F5CDCE"/>
    <a:srgbClr val="E6F0FE"/>
    <a:srgbClr val="202C8F"/>
    <a:srgbClr val="FDFBF6"/>
    <a:srgbClr val="AAC4E9"/>
    <a:srgbClr val="DF8C8C"/>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71" autoAdjust="0"/>
    <p:restoredTop sz="95388" autoAdjust="0"/>
  </p:normalViewPr>
  <p:slideViewPr>
    <p:cSldViewPr snapToGrid="0" snapToObjects="1">
      <p:cViewPr varScale="1">
        <p:scale>
          <a:sx n="73" d="100"/>
          <a:sy n="73" d="100"/>
        </p:scale>
        <p:origin x="90" y="36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u="sng" dirty="0">
                <a:effectLst>
                  <a:outerShdw blurRad="38100" dist="38100" dir="2700000" algn="tl">
                    <a:srgbClr val="000000">
                      <a:alpha val="43137"/>
                    </a:srgbClr>
                  </a:outerShdw>
                </a:effectLst>
              </a:rPr>
              <a:t>Power BI:</a:t>
            </a:r>
            <a:br>
              <a:rPr lang="en-US" u="sng" dirty="0">
                <a:effectLst>
                  <a:outerShdw blurRad="38100" dist="38100" dir="2700000" algn="tl">
                    <a:srgbClr val="000000">
                      <a:alpha val="43137"/>
                    </a:srgbClr>
                  </a:outerShdw>
                </a:effectLst>
              </a:rPr>
            </a:br>
            <a:r>
              <a:rPr lang="en-US" u="sng" dirty="0">
                <a:effectLst>
                  <a:outerShdw blurRad="38100" dist="38100" dir="2700000" algn="tl">
                    <a:srgbClr val="000000">
                      <a:alpha val="43137"/>
                    </a:srgbClr>
                  </a:outerShdw>
                </a:effectLst>
              </a:rPr>
              <a:t> Data Visualization</a:t>
            </a:r>
            <a:br>
              <a:rPr lang="en-US" sz="2800" dirty="0"/>
            </a:br>
            <a:br>
              <a:rPr lang="en-US" sz="2800" dirty="0"/>
            </a:br>
            <a:r>
              <a:rPr lang="en-US" sz="2800" i="1" u="sng" cap="none" dirty="0">
                <a:solidFill>
                  <a:srgbClr val="FF0000"/>
                </a:solidFill>
                <a:effectLst>
                  <a:outerShdw blurRad="38100" dist="38100" dir="2700000" algn="tl">
                    <a:srgbClr val="000000">
                      <a:alpha val="43137"/>
                    </a:srgbClr>
                  </a:outerShdw>
                </a:effectLst>
              </a:rPr>
              <a:t>Airbnb</a:t>
            </a:r>
            <a:r>
              <a:rPr lang="en-US" sz="2800" u="sng" cap="none" dirty="0">
                <a:solidFill>
                  <a:srgbClr val="FF0000"/>
                </a:solidFill>
                <a:effectLst>
                  <a:outerShdw blurRad="38100" dist="38100" dir="2700000" algn="tl">
                    <a:srgbClr val="000000">
                      <a:alpha val="43137"/>
                    </a:srgbClr>
                  </a:outerShdw>
                </a:effectLst>
              </a:rPr>
              <a:t> Data</a:t>
            </a:r>
            <a:br>
              <a:rPr lang="en-US" sz="2800" cap="none" dirty="0"/>
            </a:br>
            <a:br>
              <a:rPr lang="en-US" sz="2800" cap="none" dirty="0"/>
            </a:br>
            <a:r>
              <a:rPr lang="en-US" sz="3200" cap="none" dirty="0">
                <a:effectLst>
                  <a:outerShdw blurRad="38100" dist="38100" dir="2700000" algn="tl">
                    <a:srgbClr val="000000">
                      <a:alpha val="43137"/>
                    </a:srgbClr>
                  </a:outerShdw>
                </a:effectLst>
              </a:rPr>
              <a:t>Dashboard Preview</a:t>
            </a:r>
            <a:endParaRPr lang="en-US" sz="1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0" y="244715"/>
            <a:ext cx="10673255" cy="677917"/>
          </a:xfrm>
        </p:spPr>
        <p:txBody>
          <a:bodyPr/>
          <a:lstStyle/>
          <a:p>
            <a:r>
              <a:rPr lang="en-US" sz="3200" u="sng" dirty="0">
                <a:effectLst>
                  <a:outerShdw blurRad="38100" dist="38100" dir="2700000" algn="tl">
                    <a:srgbClr val="000000">
                      <a:alpha val="43137"/>
                    </a:srgbClr>
                  </a:outerShdw>
                </a:effectLst>
                <a:highlight>
                  <a:srgbClr val="D4D593"/>
                </a:highlight>
              </a:rPr>
              <a:t>3. Visualizing Airbnb Listing Prices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11" name="Content Placeholder 10">
            <a:extLst>
              <a:ext uri="{FF2B5EF4-FFF2-40B4-BE49-F238E27FC236}">
                <a16:creationId xmlns:a16="http://schemas.microsoft.com/office/drawing/2014/main" id="{544AFF57-B9AD-DB82-5D23-73CDD4DE819D}"/>
              </a:ext>
            </a:extLst>
          </p:cNvPr>
          <p:cNvPicPr>
            <a:picLocks noGrp="1" noChangeAspect="1"/>
          </p:cNvPicPr>
          <p:nvPr>
            <p:ph idx="13"/>
          </p:nvPr>
        </p:nvPicPr>
        <p:blipFill>
          <a:blip r:embed="rId3"/>
          <a:stretch>
            <a:fillRect/>
          </a:stretch>
        </p:blipFill>
        <p:spPr>
          <a:xfrm>
            <a:off x="2301767" y="3429001"/>
            <a:ext cx="9890234" cy="3429000"/>
          </a:xfrm>
        </p:spPr>
      </p:pic>
      <p:sp>
        <p:nvSpPr>
          <p:cNvPr id="13" name="TextBox 12">
            <a:extLst>
              <a:ext uri="{FF2B5EF4-FFF2-40B4-BE49-F238E27FC236}">
                <a16:creationId xmlns:a16="http://schemas.microsoft.com/office/drawing/2014/main" id="{F7120C8B-58B5-C38E-926C-3F9ED6656A47}"/>
              </a:ext>
            </a:extLst>
          </p:cNvPr>
          <p:cNvSpPr txBox="1"/>
          <p:nvPr/>
        </p:nvSpPr>
        <p:spPr>
          <a:xfrm>
            <a:off x="173421" y="1052432"/>
            <a:ext cx="8749862"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b="0" i="0" spc="300" dirty="0">
                <a:solidFill>
                  <a:schemeClr val="accent1">
                    <a:lumMod val="10000"/>
                  </a:schemeClr>
                </a:solidFill>
                <a:effectLst/>
                <a:latin typeface="Söhne"/>
              </a:rPr>
              <a:t>Airbnb  listing  prices  across  cities  with  our  interactive PowerBI  analysis.  Compare  average  prices,  view distribution  in  line  chart,  analyze  room  type variations,  respect  with  cities, and  visualize  geographical  differences.  And  having  add  slicer  of cities   and  room  type  to  show  respectively  average  value  in  city wise  room  type. </a:t>
            </a:r>
            <a:endParaRPr lang="en-US" sz="2000" spc="300" dirty="0">
              <a:solidFill>
                <a:schemeClr val="accent1">
                  <a:lumMod val="10000"/>
                </a:schemeClr>
              </a:solidFill>
            </a:endParaRPr>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8" y="16062"/>
            <a:ext cx="9529422" cy="805714"/>
          </a:xfrm>
        </p:spPr>
        <p:txBody>
          <a:bodyPr/>
          <a:lstStyle/>
          <a:p>
            <a:r>
              <a:rPr lang="en-US" dirty="0">
                <a:effectLst>
                  <a:outerShdw blurRad="38100" dist="38100" dir="2700000" algn="tl">
                    <a:srgbClr val="000000">
                      <a:alpha val="43137"/>
                    </a:srgbClr>
                  </a:outerShdw>
                </a:effectLst>
                <a:highlight>
                  <a:srgbClr val="FFEFEF"/>
                </a:highlight>
              </a:rPr>
              <a:t>4. </a:t>
            </a:r>
            <a:r>
              <a:rPr lang="en-US" u="sng" dirty="0">
                <a:effectLst>
                  <a:outerShdw blurRad="38100" dist="38100" dir="2700000" algn="tl">
                    <a:srgbClr val="000000">
                      <a:alpha val="43137"/>
                    </a:srgbClr>
                  </a:outerShdw>
                </a:effectLst>
                <a:highlight>
                  <a:srgbClr val="FFEFEF"/>
                </a:highlight>
              </a:rPr>
              <a:t>Analyzing Composite Scores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1426026" y="221454"/>
            <a:ext cx="595116" cy="471489"/>
          </a:xfrm>
        </p:spPr>
        <p:txBody>
          <a:bodyPr/>
          <a:lstStyle/>
          <a:p>
            <a:fld id="{48F63A3B-78C7-47BE-AE5E-E10140E04643}" type="slidenum">
              <a:rPr lang="en-US" smtClean="0"/>
              <a:pPr/>
              <a:t>11</a:t>
            </a:fld>
            <a:endParaRPr lang="en-US" dirty="0"/>
          </a:p>
        </p:txBody>
      </p:sp>
      <p:pic>
        <p:nvPicPr>
          <p:cNvPr id="11" name="Content Placeholder 10">
            <a:extLst>
              <a:ext uri="{FF2B5EF4-FFF2-40B4-BE49-F238E27FC236}">
                <a16:creationId xmlns:a16="http://schemas.microsoft.com/office/drawing/2014/main" id="{EE52651D-D541-76A5-C0C7-86ED92EB08E4}"/>
              </a:ext>
            </a:extLst>
          </p:cNvPr>
          <p:cNvPicPr>
            <a:picLocks noGrp="1" noChangeAspect="1"/>
          </p:cNvPicPr>
          <p:nvPr>
            <p:ph sz="half" idx="1"/>
          </p:nvPr>
        </p:nvPicPr>
        <p:blipFill>
          <a:blip r:embed="rId3"/>
          <a:stretch>
            <a:fillRect/>
          </a:stretch>
        </p:blipFill>
        <p:spPr>
          <a:xfrm>
            <a:off x="7409793" y="1261241"/>
            <a:ext cx="4611349" cy="5596759"/>
          </a:xfrm>
        </p:spPr>
      </p:pic>
      <p:sp>
        <p:nvSpPr>
          <p:cNvPr id="12" name="TextBox 11">
            <a:extLst>
              <a:ext uri="{FF2B5EF4-FFF2-40B4-BE49-F238E27FC236}">
                <a16:creationId xmlns:a16="http://schemas.microsoft.com/office/drawing/2014/main" id="{97A9E9E9-1FD5-EC3D-05B9-B389AECEBB72}"/>
              </a:ext>
            </a:extLst>
          </p:cNvPr>
          <p:cNvSpPr txBox="1"/>
          <p:nvPr/>
        </p:nvSpPr>
        <p:spPr>
          <a:xfrm>
            <a:off x="1695231" y="4224148"/>
            <a:ext cx="4400769" cy="1754326"/>
          </a:xfrm>
          <a:prstGeom prst="rect">
            <a:avLst/>
          </a:prstGeom>
          <a:noFill/>
        </p:spPr>
        <p:txBody>
          <a:bodyPr wrap="square" rtlCol="0">
            <a:spAutoFit/>
          </a:bodyPr>
          <a:lstStyle/>
          <a:p>
            <a:pPr marL="285750" indent="-285750">
              <a:buFont typeface="Wingdings" panose="05000000000000000000" pitchFamily="2" charset="2"/>
              <a:buChar char="Ø"/>
            </a:pPr>
            <a:r>
              <a:rPr lang="en-US" spc="300" dirty="0">
                <a:solidFill>
                  <a:schemeClr val="accent1">
                    <a:lumMod val="10000"/>
                  </a:schemeClr>
                </a:solidFill>
              </a:rPr>
              <a:t>In this Donut Chart have show the average of listing’s check-in experience score out of 10 and communication with the host for the every district.</a:t>
            </a:r>
          </a:p>
        </p:txBody>
      </p:sp>
      <p:sp>
        <p:nvSpPr>
          <p:cNvPr id="14" name="Rectangle 2">
            <a:extLst>
              <a:ext uri="{FF2B5EF4-FFF2-40B4-BE49-F238E27FC236}">
                <a16:creationId xmlns:a16="http://schemas.microsoft.com/office/drawing/2014/main" id="{AECA0A4D-BF5E-88F4-601A-64604B562DF5}"/>
              </a:ext>
            </a:extLst>
          </p:cNvPr>
          <p:cNvSpPr>
            <a:spLocks noChangeArrowheads="1"/>
          </p:cNvSpPr>
          <p:nvPr/>
        </p:nvSpPr>
        <p:spPr bwMode="auto">
          <a:xfrm>
            <a:off x="1805217" y="1486288"/>
            <a:ext cx="4611349"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accent2">
                    <a:lumMod val="50000"/>
                  </a:schemeClr>
                </a:solidFill>
                <a:effectLst/>
                <a:latin typeface="Söhne"/>
              </a:rPr>
              <a:t>Discovering district-level insights by check-in experience and host communication scores into a </a:t>
            </a:r>
            <a:r>
              <a:rPr lang="en-US" altLang="en-US" sz="2000" dirty="0">
                <a:solidFill>
                  <a:schemeClr val="accent2">
                    <a:lumMod val="50000"/>
                  </a:schemeClr>
                </a:solidFill>
                <a:latin typeface="Söhne"/>
              </a:rPr>
              <a:t>Donut chart</a:t>
            </a:r>
            <a:r>
              <a:rPr kumimoji="0" lang="en-US" altLang="en-US" sz="2000" b="0" i="0" u="none" strike="noStrike" cap="none" normalizeH="0" baseline="0" dirty="0">
                <a:ln>
                  <a:noFill/>
                </a:ln>
                <a:solidFill>
                  <a:schemeClr val="accent2">
                    <a:lumMod val="50000"/>
                  </a:schemeClr>
                </a:solidFill>
                <a:effectLst/>
                <a:latin typeface="Söhne"/>
              </a:rPr>
              <a:t>. Visualize the </a:t>
            </a:r>
            <a:r>
              <a:rPr lang="en-US" altLang="en-US" sz="2000" dirty="0">
                <a:solidFill>
                  <a:schemeClr val="accent2">
                    <a:lumMod val="50000"/>
                  </a:schemeClr>
                </a:solidFill>
                <a:latin typeface="Söhne"/>
              </a:rPr>
              <a:t>check-in experience</a:t>
            </a:r>
            <a:r>
              <a:rPr kumimoji="0" lang="en-US" altLang="en-US" sz="2000" b="0" i="0" u="none" strike="noStrike" cap="none" normalizeH="0" baseline="0" dirty="0">
                <a:ln>
                  <a:noFill/>
                </a:ln>
                <a:solidFill>
                  <a:schemeClr val="accent2">
                    <a:lumMod val="50000"/>
                  </a:schemeClr>
                </a:solidFill>
                <a:effectLst/>
                <a:latin typeface="Söhne"/>
              </a:rPr>
              <a:t> scores across districts</a:t>
            </a:r>
            <a:r>
              <a:rPr lang="en-US" altLang="en-US" sz="2000" dirty="0">
                <a:solidFill>
                  <a:schemeClr val="accent2">
                    <a:lumMod val="50000"/>
                  </a:schemeClr>
                </a:solidFill>
                <a:latin typeface="Söhne"/>
              </a:rPr>
              <a:t>.</a:t>
            </a:r>
            <a:r>
              <a:rPr kumimoji="0" lang="en-US" altLang="en-US" sz="2000" b="0" i="0" u="none" strike="noStrike" cap="none" normalizeH="0" baseline="0" dirty="0">
                <a:ln>
                  <a:noFill/>
                </a:ln>
                <a:solidFill>
                  <a:schemeClr val="accent2">
                    <a:lumMod val="50000"/>
                  </a:schemeClr>
                </a:solidFill>
                <a:effectLst/>
                <a:latin typeface="Söhne"/>
              </a:rPr>
              <a:t> </a:t>
            </a:r>
            <a:r>
              <a:rPr lang="en-US" altLang="en-US" sz="2000" dirty="0">
                <a:solidFill>
                  <a:schemeClr val="accent2">
                    <a:lumMod val="50000"/>
                  </a:schemeClr>
                </a:solidFill>
                <a:latin typeface="Söhne"/>
              </a:rPr>
              <a:t>Showing</a:t>
            </a:r>
            <a:r>
              <a:rPr kumimoji="0" lang="en-US" altLang="en-US" sz="2000" b="0" i="0" u="none" strike="noStrike" cap="none" normalizeH="0" baseline="0" dirty="0">
                <a:ln>
                  <a:noFill/>
                </a:ln>
                <a:solidFill>
                  <a:schemeClr val="accent2">
                    <a:lumMod val="50000"/>
                  </a:schemeClr>
                </a:solidFill>
                <a:effectLst/>
                <a:latin typeface="Söhne"/>
              </a:rPr>
              <a:t> insights for optimizing guest satisfaction and host performance.</a:t>
            </a:r>
            <a:endParaRPr kumimoji="0" lang="en-US" altLang="en-US" sz="2000" b="0" i="0" u="none" strike="noStrike" cap="none" normalizeH="0" baseline="0" dirty="0">
              <a:ln>
                <a:noFill/>
              </a:ln>
              <a:solidFill>
                <a:schemeClr val="accent2">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676688" y="457200"/>
            <a:ext cx="10267037" cy="614855"/>
          </a:xfrm>
        </p:spPr>
        <p:txBody>
          <a:bodyPr/>
          <a:lstStyle/>
          <a:p>
            <a:r>
              <a:rPr lang="en-US" sz="2800" u="sng" dirty="0">
                <a:effectLst>
                  <a:outerShdw blurRad="38100" dist="38100" dir="2700000" algn="tl">
                    <a:srgbClr val="000000">
                      <a:alpha val="43137"/>
                    </a:srgbClr>
                  </a:outerShdw>
                </a:effectLst>
                <a:highlight>
                  <a:srgbClr val="F5CDCE"/>
                </a:highlight>
              </a:rPr>
              <a:t>5. Calculating Listing Age and Host Tenure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1817601" y="457199"/>
            <a:ext cx="374399" cy="471489"/>
          </a:xfrm>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BDD9CFA5-2A6E-BCB0-8294-D495CA221A3D}"/>
              </a:ext>
            </a:extLst>
          </p:cNvPr>
          <p:cNvPicPr>
            <a:picLocks noChangeAspect="1"/>
          </p:cNvPicPr>
          <p:nvPr/>
        </p:nvPicPr>
        <p:blipFill>
          <a:blip r:embed="rId3"/>
          <a:stretch>
            <a:fillRect/>
          </a:stretch>
        </p:blipFill>
        <p:spPr>
          <a:xfrm>
            <a:off x="7740869" y="1418898"/>
            <a:ext cx="4451130" cy="5439102"/>
          </a:xfrm>
          <a:prstGeom prst="rect">
            <a:avLst/>
          </a:prstGeom>
        </p:spPr>
      </p:pic>
      <p:sp>
        <p:nvSpPr>
          <p:cNvPr id="8" name="TextBox 7">
            <a:extLst>
              <a:ext uri="{FF2B5EF4-FFF2-40B4-BE49-F238E27FC236}">
                <a16:creationId xmlns:a16="http://schemas.microsoft.com/office/drawing/2014/main" id="{4DE991B1-9201-6B08-65FA-F7DC43D93700}"/>
              </a:ext>
            </a:extLst>
          </p:cNvPr>
          <p:cNvSpPr txBox="1"/>
          <p:nvPr/>
        </p:nvSpPr>
        <p:spPr>
          <a:xfrm>
            <a:off x="1418897" y="1213945"/>
            <a:ext cx="6321972"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2060"/>
                </a:solidFill>
              </a:rPr>
              <a:t>Visualizing the age of Airbnb listings involves creating a Scatter Chart to display the distribution of listing ages, while identifying hosts with over ten years of hosting expertise can be represented using a pie chart showcasing the proportion of hosts with less than ten years of experience versus those with more using slicer of both chart. This visualization offers insight into the longevity of listings and the expertise of hosts within the Airbnb platform.</a:t>
            </a:r>
          </a:p>
        </p:txBody>
      </p:sp>
      <p:pic>
        <p:nvPicPr>
          <p:cNvPr id="10" name="Picture 9">
            <a:extLst>
              <a:ext uri="{FF2B5EF4-FFF2-40B4-BE49-F238E27FC236}">
                <a16:creationId xmlns:a16="http://schemas.microsoft.com/office/drawing/2014/main" id="{53D27AED-D860-E60B-2C38-BEFD84E92557}"/>
              </a:ext>
            </a:extLst>
          </p:cNvPr>
          <p:cNvPicPr>
            <a:picLocks noChangeAspect="1"/>
          </p:cNvPicPr>
          <p:nvPr/>
        </p:nvPicPr>
        <p:blipFill>
          <a:blip r:embed="rId4"/>
          <a:stretch>
            <a:fillRect/>
          </a:stretch>
        </p:blipFill>
        <p:spPr>
          <a:xfrm>
            <a:off x="1308539" y="3727222"/>
            <a:ext cx="6321972" cy="3170301"/>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567559" y="457199"/>
            <a:ext cx="10049171" cy="742136"/>
          </a:xfrm>
        </p:spPr>
        <p:txBody>
          <a:bodyPr/>
          <a:lstStyle/>
          <a:p>
            <a:r>
              <a:rPr lang="en-US" u="sng" dirty="0">
                <a:effectLst>
                  <a:outerShdw blurRad="38100" dist="38100" dir="2700000" algn="tl">
                    <a:srgbClr val="000000">
                      <a:alpha val="43137"/>
                    </a:srgbClr>
                  </a:outerShdw>
                </a:effectLst>
                <a:highlight>
                  <a:srgbClr val="D4D593"/>
                </a:highlight>
              </a:rPr>
              <a:t>6. Property Type Price Analysis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pic>
        <p:nvPicPr>
          <p:cNvPr id="8" name="Content Placeholder 7">
            <a:extLst>
              <a:ext uri="{FF2B5EF4-FFF2-40B4-BE49-F238E27FC236}">
                <a16:creationId xmlns:a16="http://schemas.microsoft.com/office/drawing/2014/main" id="{1918B6AB-4D89-F079-90CC-EFDB142563E4}"/>
              </a:ext>
            </a:extLst>
          </p:cNvPr>
          <p:cNvPicPr>
            <a:picLocks noGrp="1" noChangeAspect="1"/>
          </p:cNvPicPr>
          <p:nvPr>
            <p:ph sz="quarter" idx="4"/>
          </p:nvPr>
        </p:nvPicPr>
        <p:blipFill>
          <a:blip r:embed="rId3"/>
          <a:stretch>
            <a:fillRect/>
          </a:stretch>
        </p:blipFill>
        <p:spPr>
          <a:xfrm>
            <a:off x="1" y="3429000"/>
            <a:ext cx="12192000" cy="3429000"/>
          </a:xfrm>
        </p:spPr>
      </p:pic>
      <p:sp>
        <p:nvSpPr>
          <p:cNvPr id="9" name="TextBox 8">
            <a:extLst>
              <a:ext uri="{FF2B5EF4-FFF2-40B4-BE49-F238E27FC236}">
                <a16:creationId xmlns:a16="http://schemas.microsoft.com/office/drawing/2014/main" id="{2CC1338D-056C-679C-5580-2875B01F4E15}"/>
              </a:ext>
            </a:extLst>
          </p:cNvPr>
          <p:cNvSpPr txBox="1"/>
          <p:nvPr/>
        </p:nvSpPr>
        <p:spPr>
          <a:xfrm>
            <a:off x="914400" y="1199335"/>
            <a:ext cx="9444037"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In this Chart, each rectangle within the treemap represents a different room type and property type on Airbnb. The size of each rectangle corresponds to the average price of that room type and property type, with larger rectangles indicating higher average prices. Special emphasis is placed on identifying the property type that commands the highest prices for entire places, which is highlighted within the treemap for easy comparison.</a:t>
            </a:r>
          </a:p>
        </p:txBody>
      </p:sp>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815C-E2AE-AC2E-A3A5-30783E09DD2B}"/>
              </a:ext>
            </a:extLst>
          </p:cNvPr>
          <p:cNvSpPr>
            <a:spLocks noGrp="1"/>
          </p:cNvSpPr>
          <p:nvPr>
            <p:ph type="title"/>
          </p:nvPr>
        </p:nvSpPr>
        <p:spPr>
          <a:xfrm>
            <a:off x="291662" y="537502"/>
            <a:ext cx="11608676" cy="586376"/>
          </a:xfrm>
        </p:spPr>
        <p:txBody>
          <a:bodyPr/>
          <a:lstStyle/>
          <a:p>
            <a:r>
              <a:rPr lang="en-US" sz="2800" u="sng" dirty="0">
                <a:effectLst>
                  <a:outerShdw blurRad="38100" dist="38100" dir="2700000" algn="tl">
                    <a:srgbClr val="000000">
                      <a:alpha val="43137"/>
                    </a:srgbClr>
                  </a:outerShdw>
                </a:effectLst>
                <a:highlight>
                  <a:srgbClr val="FFEFEF"/>
                </a:highlight>
              </a:rPr>
              <a:t>7</a:t>
            </a:r>
            <a:r>
              <a:rPr lang="en-US" sz="2800" u="sng" dirty="0">
                <a:effectLst>
                  <a:outerShdw blurRad="38100" dist="38100" dir="2700000" algn="tl">
                    <a:srgbClr val="000000">
                      <a:alpha val="43137"/>
                    </a:srgbClr>
                  </a:outerShdw>
                </a:effectLst>
                <a:highlight>
                  <a:srgbClr val="D4D593"/>
                </a:highlight>
              </a:rPr>
              <a:t>.Crafting a Comprehensive City Insights Report</a:t>
            </a:r>
          </a:p>
        </p:txBody>
      </p:sp>
      <p:sp>
        <p:nvSpPr>
          <p:cNvPr id="3" name="Content Placeholder 2">
            <a:extLst>
              <a:ext uri="{FF2B5EF4-FFF2-40B4-BE49-F238E27FC236}">
                <a16:creationId xmlns:a16="http://schemas.microsoft.com/office/drawing/2014/main" id="{CA9E7EC7-0AB6-8730-B7D7-2CE95D42A4A2}"/>
              </a:ext>
            </a:extLst>
          </p:cNvPr>
          <p:cNvSpPr>
            <a:spLocks noGrp="1"/>
          </p:cNvSpPr>
          <p:nvPr>
            <p:ph sz="quarter" idx="4"/>
          </p:nvPr>
        </p:nvSpPr>
        <p:spPr>
          <a:xfrm>
            <a:off x="6258910" y="1718441"/>
            <a:ext cx="5167116" cy="4918842"/>
          </a:xfrm>
        </p:spPr>
        <p:txBody>
          <a:bodyPr>
            <a:normAutofit/>
          </a:bodyPr>
          <a:lstStyle/>
          <a:p>
            <a:pPr>
              <a:buFont typeface="Wingdings" panose="05000000000000000000" pitchFamily="2" charset="2"/>
              <a:buChar char="Ø"/>
            </a:pPr>
            <a:r>
              <a:rPr lang="en-US" sz="2400" dirty="0"/>
              <a:t>Visualize a comprehensive city insights report using clustered column charts to display trends in listing average prices and listing’s overall average ratings out of 100 and visitor statistics across multiple cities. Focus particularly on comparing visitor trends in 2020 with previous years to assess changes to show what’s the difference in prices.</a:t>
            </a:r>
          </a:p>
        </p:txBody>
      </p:sp>
      <p:sp>
        <p:nvSpPr>
          <p:cNvPr id="4" name="Slide Number Placeholder 3">
            <a:extLst>
              <a:ext uri="{FF2B5EF4-FFF2-40B4-BE49-F238E27FC236}">
                <a16:creationId xmlns:a16="http://schemas.microsoft.com/office/drawing/2014/main" id="{E5D2F7E5-AA58-57B6-D3D6-A07E2DBF2D2B}"/>
              </a:ext>
            </a:extLst>
          </p:cNvPr>
          <p:cNvSpPr>
            <a:spLocks noGrp="1"/>
          </p:cNvSpPr>
          <p:nvPr>
            <p:ph type="sldNum" sz="quarter" idx="10"/>
          </p:nvPr>
        </p:nvSpPr>
        <p:spPr>
          <a:xfrm>
            <a:off x="11713139" y="0"/>
            <a:ext cx="374398" cy="471489"/>
          </a:xfrm>
        </p:spPr>
        <p:txBody>
          <a:bodyPr/>
          <a:lstStyle/>
          <a:p>
            <a:fld id="{48F63A3B-78C7-47BE-AE5E-E10140E04643}" type="slidenum">
              <a:rPr lang="en-US" smtClean="0"/>
              <a:pPr/>
              <a:t>14</a:t>
            </a:fld>
            <a:endParaRPr lang="en-US" dirty="0"/>
          </a:p>
        </p:txBody>
      </p:sp>
      <p:pic>
        <p:nvPicPr>
          <p:cNvPr id="6" name="Picture 5">
            <a:extLst>
              <a:ext uri="{FF2B5EF4-FFF2-40B4-BE49-F238E27FC236}">
                <a16:creationId xmlns:a16="http://schemas.microsoft.com/office/drawing/2014/main" id="{DFD143E2-9A2A-ED38-E803-9912FBDCF2C8}"/>
              </a:ext>
            </a:extLst>
          </p:cNvPr>
          <p:cNvPicPr>
            <a:picLocks noChangeAspect="1"/>
          </p:cNvPicPr>
          <p:nvPr/>
        </p:nvPicPr>
        <p:blipFill>
          <a:blip r:embed="rId2"/>
          <a:stretch>
            <a:fillRect/>
          </a:stretch>
        </p:blipFill>
        <p:spPr>
          <a:xfrm>
            <a:off x="441434" y="1324303"/>
            <a:ext cx="5654566" cy="5533698"/>
          </a:xfrm>
          <a:prstGeom prst="rect">
            <a:avLst/>
          </a:prstGeom>
        </p:spPr>
      </p:pic>
    </p:spTree>
    <p:extLst>
      <p:ext uri="{BB962C8B-B14F-4D97-AF65-F5344CB8AC3E}">
        <p14:creationId xmlns:p14="http://schemas.microsoft.com/office/powerpoint/2010/main" val="365260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36483" y="520262"/>
            <a:ext cx="7236372" cy="819807"/>
          </a:xfrm>
        </p:spPr>
        <p:txBody>
          <a:bodyPr/>
          <a:lstStyle/>
          <a:p>
            <a:r>
              <a:rPr lang="en-US" u="sng" dirty="0">
                <a:effectLst>
                  <a:outerShdw blurRad="38100" dist="38100" dir="2700000" algn="tl">
                    <a:srgbClr val="000000">
                      <a:alpha val="43137"/>
                    </a:srgbClr>
                  </a:outerShdw>
                </a:effectLst>
                <a:highlight>
                  <a:srgbClr val="D4D593"/>
                </a:highlight>
              </a:rPr>
              <a:t>Results &amp; Descriptions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236483" y="1608084"/>
            <a:ext cx="6637283" cy="5044964"/>
          </a:xfrm>
        </p:spPr>
        <p:txBody>
          <a:bodyPr>
            <a:noAutofit/>
          </a:bodyPr>
          <a:lstStyle/>
          <a:p>
            <a:pPr marL="342900" indent="-342900">
              <a:buFont typeface="Wingdings" panose="05000000000000000000" pitchFamily="2" charset="2"/>
              <a:buChar char="ü"/>
            </a:pPr>
            <a:r>
              <a:rPr lang="en-US" sz="2200" dirty="0">
                <a:solidFill>
                  <a:srgbClr val="0070C0"/>
                </a:solidFill>
                <a:latin typeface="Söhne"/>
              </a:rPr>
              <a:t>All of the chart have create followed the CRISP-DM method.</a:t>
            </a:r>
          </a:p>
          <a:p>
            <a:pPr marL="342900" indent="-342900">
              <a:buFont typeface="Wingdings" panose="05000000000000000000" pitchFamily="2" charset="2"/>
              <a:buChar char="ü"/>
            </a:pPr>
            <a:r>
              <a:rPr lang="en-US" sz="2200" b="0" i="0" dirty="0">
                <a:solidFill>
                  <a:srgbClr val="0070C0"/>
                </a:solidFill>
                <a:effectLst/>
                <a:latin typeface="Söhne"/>
              </a:rPr>
              <a:t>After completing the project goals, the outcome analysis of Airbnb listing and across different districts and cities.</a:t>
            </a:r>
          </a:p>
          <a:p>
            <a:pPr marL="342900" indent="-342900">
              <a:buFont typeface="Wingdings" panose="05000000000000000000" pitchFamily="2" charset="2"/>
              <a:buChar char="ü"/>
            </a:pPr>
            <a:r>
              <a:rPr lang="en-US" sz="2200" b="0" i="0" dirty="0">
                <a:solidFill>
                  <a:srgbClr val="0070C0"/>
                </a:solidFill>
                <a:effectLst/>
                <a:latin typeface="Söhne"/>
              </a:rPr>
              <a:t>This would include insights into location scores, host response times, listing prices, host tenure etc.</a:t>
            </a:r>
            <a:endParaRPr lang="en-US" sz="2200" dirty="0">
              <a:solidFill>
                <a:srgbClr val="0070C0"/>
              </a:solidFill>
              <a:latin typeface="Söhne"/>
            </a:endParaRPr>
          </a:p>
          <a:p>
            <a:pPr marL="342900" indent="-342900">
              <a:buFont typeface="Wingdings" panose="05000000000000000000" pitchFamily="2" charset="2"/>
              <a:buChar char="ü"/>
            </a:pPr>
            <a:r>
              <a:rPr lang="en-US" sz="2200" b="0" i="0" dirty="0">
                <a:solidFill>
                  <a:srgbClr val="0070C0"/>
                </a:solidFill>
                <a:effectLst/>
                <a:latin typeface="Söhne"/>
              </a:rPr>
              <a:t>Airbnb refers to the ability of hosts to adapt and respond creatively to various situations or requests from guests during their stay. Ensure a positive experience for guests, even when unexpected issues arise.</a:t>
            </a:r>
            <a:endParaRPr lang="en-US" sz="2200" dirty="0">
              <a:solidFill>
                <a:srgbClr val="0070C0"/>
              </a:solidFill>
            </a:endParaRP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378373" y="1230695"/>
            <a:ext cx="7394028" cy="1417912"/>
          </a:xfrm>
        </p:spPr>
        <p:txBody>
          <a:bodyPr/>
          <a:lstStyle/>
          <a:p>
            <a:r>
              <a:rPr lang="en-US" sz="4000" u="sng" dirty="0">
                <a:effectLst>
                  <a:outerShdw blurRad="38100" dist="38100" dir="2700000" algn="tl">
                    <a:srgbClr val="000000">
                      <a:alpha val="43137"/>
                    </a:srgbClr>
                  </a:outerShdw>
                </a:effectLst>
              </a:rPr>
              <a:t>Visualizing all goals</a:t>
            </a:r>
            <a:br>
              <a:rPr lang="en-US" dirty="0"/>
            </a:br>
            <a:r>
              <a:rPr lang="en-US" dirty="0">
                <a:effectLst>
                  <a:outerShdw blurRad="38100" dist="38100" dir="2700000" algn="tl">
                    <a:srgbClr val="000000">
                      <a:alpha val="43137"/>
                    </a:srgbClr>
                  </a:outerShdw>
                </a:effectLst>
                <a:latin typeface="Bahnschrift Condensed" panose="020B0502040204020203" pitchFamily="34" charset="0"/>
              </a:rPr>
              <a:t>using crisp-dm method</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pPr marL="342900" indent="-342900">
              <a:buFont typeface="Wingdings" panose="05000000000000000000" pitchFamily="2" charset="2"/>
              <a:buChar char="v"/>
            </a:pPr>
            <a:r>
              <a:rPr lang="en-US" dirty="0"/>
              <a:t>Business Understanding</a:t>
            </a:r>
          </a:p>
          <a:p>
            <a:pPr marL="342900" indent="-342900">
              <a:buFont typeface="Wingdings" panose="05000000000000000000" pitchFamily="2" charset="2"/>
              <a:buChar char="v"/>
            </a:pPr>
            <a:r>
              <a:rPr lang="en-US" dirty="0"/>
              <a:t>Data Understanding</a:t>
            </a:r>
          </a:p>
          <a:p>
            <a:pPr marL="342900" indent="-342900">
              <a:buFont typeface="Wingdings" panose="05000000000000000000" pitchFamily="2" charset="2"/>
              <a:buChar char="v"/>
            </a:pPr>
            <a:r>
              <a:rPr lang="en-US" dirty="0"/>
              <a:t>Data Preparation</a:t>
            </a:r>
          </a:p>
          <a:p>
            <a:pPr marL="342900" indent="-342900">
              <a:buFont typeface="Wingdings" panose="05000000000000000000" pitchFamily="2" charset="2"/>
              <a:buChar char="v"/>
            </a:pPr>
            <a:r>
              <a:rPr lang="en-US" dirty="0"/>
              <a:t>Modelling</a:t>
            </a:r>
          </a:p>
          <a:p>
            <a:pPr marL="342900" indent="-342900">
              <a:buFont typeface="Wingdings" panose="05000000000000000000" pitchFamily="2" charset="2"/>
              <a:buChar char="v"/>
            </a:pPr>
            <a:r>
              <a:rPr lang="en-US" dirty="0"/>
              <a:t>Evaluation</a:t>
            </a:r>
          </a:p>
          <a:p>
            <a:pPr marL="342900" indent="-342900">
              <a:buFont typeface="Wingdings" panose="05000000000000000000" pitchFamily="2" charset="2"/>
              <a:buChar char="v"/>
            </a:pPr>
            <a:r>
              <a:rPr lang="en-US" dirty="0"/>
              <a:t>Deployment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366923" y="667485"/>
            <a:ext cx="7934731" cy="4739104"/>
          </a:xfrm>
        </p:spPr>
        <p:txBody>
          <a:bodyPr/>
          <a:lstStyle/>
          <a:p>
            <a:r>
              <a:rPr lang="en-US" sz="4000" u="sng" cap="none" spc="600" dirty="0">
                <a:effectLst>
                  <a:outerShdw blurRad="38100" dist="38100" dir="2700000" algn="tl">
                    <a:srgbClr val="000000">
                      <a:alpha val="43137"/>
                    </a:srgbClr>
                  </a:outerShdw>
                </a:effectLst>
                <a:latin typeface="Bahnschrift Condensed" panose="020B0502040204020203" pitchFamily="34" charset="0"/>
              </a:rPr>
              <a:t>DESCRIPTION:-</a:t>
            </a:r>
            <a:br>
              <a:rPr lang="en-US" sz="3200" b="0" cap="none" dirty="0">
                <a:latin typeface="Bahnschrift Condensed" panose="020B0502040204020203" pitchFamily="34" charset="0"/>
              </a:rPr>
            </a:br>
            <a:br>
              <a:rPr lang="en-US" sz="3200" b="0" cap="none" dirty="0">
                <a:latin typeface="Bahnschrift Condensed" panose="020B0502040204020203" pitchFamily="34" charset="0"/>
              </a:rPr>
            </a:br>
            <a:r>
              <a:rPr lang="en-US" sz="3200" b="0" cap="none" dirty="0">
                <a:latin typeface="Bahnschrift Condensed" panose="020B0502040204020203" pitchFamily="34" charset="0"/>
              </a:rPr>
              <a:t>I’vision</a:t>
            </a:r>
            <a:r>
              <a:rPr lang="en-US" sz="2400" b="0" cap="none" dirty="0">
                <a:latin typeface="Bahnschrift Condensed" panose="020B0502040204020203" pitchFamily="34" charset="0"/>
              </a:rPr>
              <a:t> analytics firm has been provided with datasets related to Airbnb listings and reviewer scores worldwide. The objective is to gain a deeper understanding of Airbnb's operations and draw meaningful insights from the data</a:t>
            </a:r>
            <a:r>
              <a:rPr lang="en-US" sz="2400" b="0" dirty="0">
                <a:latin typeface="Bahnschrift Condensed" panose="020B0502040204020203" pitchFamily="34" charset="0"/>
              </a:rPr>
              <a:t>.</a:t>
            </a:r>
          </a:p>
        </p:txBody>
      </p:sp>
      <p:sp>
        <p:nvSpPr>
          <p:cNvPr id="3" name="TextBox 2">
            <a:extLst>
              <a:ext uri="{FF2B5EF4-FFF2-40B4-BE49-F238E27FC236}">
                <a16:creationId xmlns:a16="http://schemas.microsoft.com/office/drawing/2014/main" id="{B0BB0B1E-4331-CCB9-3BA4-E8B7D5F292BF}"/>
              </a:ext>
            </a:extLst>
          </p:cNvPr>
          <p:cNvSpPr txBox="1"/>
          <p:nvPr/>
        </p:nvSpPr>
        <p:spPr>
          <a:xfrm>
            <a:off x="11745309" y="283779"/>
            <a:ext cx="252249" cy="461665"/>
          </a:xfrm>
          <a:prstGeom prst="rect">
            <a:avLst/>
          </a:prstGeom>
          <a:noFill/>
        </p:spPr>
        <p:txBody>
          <a:bodyPr wrap="square" rtlCol="0">
            <a:spAutoFit/>
          </a:bodyPr>
          <a:lstStyle/>
          <a:p>
            <a:r>
              <a:rPr lang="en-US" sz="2400" b="1" dirty="0">
                <a:solidFill>
                  <a:schemeClr val="accent6"/>
                </a:solidFill>
              </a:rPr>
              <a:t>3</a:t>
            </a:r>
            <a:endParaRPr lang="en-US" b="1" dirty="0">
              <a:solidFill>
                <a:schemeClr val="accent6"/>
              </a:solidFill>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0212" y="410781"/>
            <a:ext cx="11331576" cy="456322"/>
          </a:xfrm>
        </p:spPr>
        <p:txBody>
          <a:bodyPr/>
          <a:lstStyle/>
          <a:p>
            <a:pPr algn="ctr"/>
            <a:r>
              <a:rPr lang="en-US" sz="2800" u="sng" spc="300" dirty="0">
                <a:effectLst>
                  <a:outerShdw blurRad="38100" dist="38100" dir="2700000" algn="tl">
                    <a:srgbClr val="000000">
                      <a:alpha val="43137"/>
                    </a:srgbClr>
                  </a:outerShdw>
                </a:effectLst>
                <a:highlight>
                  <a:srgbClr val="FFFF00"/>
                </a:highlight>
              </a:rPr>
              <a:t>Dashboard Preview</a:t>
            </a:r>
            <a:endParaRPr lang="en-US" u="sng" spc="300" dirty="0">
              <a:effectLst>
                <a:outerShdw blurRad="38100" dist="38100" dir="2700000" algn="tl">
                  <a:srgbClr val="000000">
                    <a:alpha val="43137"/>
                  </a:srgbClr>
                </a:outerShdw>
              </a:effectLst>
              <a:highlight>
                <a:srgbClr val="FFFF00"/>
              </a:highlight>
            </a:endParaRPr>
          </a:p>
        </p:txBody>
      </p:sp>
      <p:pic>
        <p:nvPicPr>
          <p:cNvPr id="13" name="Picture 12">
            <a:extLst>
              <a:ext uri="{FF2B5EF4-FFF2-40B4-BE49-F238E27FC236}">
                <a16:creationId xmlns:a16="http://schemas.microsoft.com/office/drawing/2014/main" id="{50610BB8-BBC7-8308-83C5-85409DCFBE7B}"/>
              </a:ext>
            </a:extLst>
          </p:cNvPr>
          <p:cNvPicPr>
            <a:picLocks noChangeAspect="1"/>
          </p:cNvPicPr>
          <p:nvPr/>
        </p:nvPicPr>
        <p:blipFill>
          <a:blip r:embed="rId3"/>
          <a:stretch>
            <a:fillRect/>
          </a:stretch>
        </p:blipFill>
        <p:spPr>
          <a:xfrm>
            <a:off x="430213" y="867104"/>
            <a:ext cx="11331576" cy="5990896"/>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0"/>
            <a:ext cx="7965461" cy="664072"/>
          </a:xfrm>
        </p:spPr>
        <p:txBody>
          <a:bodyPr/>
          <a:lstStyle/>
          <a:p>
            <a:r>
              <a:rPr lang="en-US" u="sng" spc="600" dirty="0">
                <a:effectLst>
                  <a:outerShdw blurRad="38100" dist="38100" dir="2700000" algn="tl">
                    <a:srgbClr val="000000">
                      <a:alpha val="43137"/>
                    </a:srgbClr>
                  </a:outerShdw>
                </a:effectLst>
              </a:rPr>
              <a:t>Project goals:-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a:buFont typeface="Wingdings" panose="05000000000000000000" pitchFamily="2" charset="2"/>
              <a:buChar char="Ø"/>
            </a:pPr>
            <a:r>
              <a:rPr lang="en-US" sz="2400" dirty="0"/>
              <a:t>Assessing District Location Scores</a:t>
            </a:r>
          </a:p>
          <a:p>
            <a:pPr>
              <a:buFont typeface="Wingdings" panose="05000000000000000000" pitchFamily="2" charset="2"/>
              <a:buChar char="Ø"/>
            </a:pPr>
            <a:r>
              <a:rPr lang="en-US" sz="2400" dirty="0"/>
              <a:t>Examining Host Response Time Impact</a:t>
            </a:r>
          </a:p>
          <a:p>
            <a:pPr>
              <a:buFont typeface="Wingdings" panose="05000000000000000000" pitchFamily="2" charset="2"/>
              <a:buChar char="Ø"/>
            </a:pPr>
            <a:r>
              <a:rPr lang="en-US" sz="2400" dirty="0"/>
              <a:t> Visualizing Airbnb Listing Prices</a:t>
            </a:r>
          </a:p>
          <a:p>
            <a:pPr>
              <a:buFont typeface="Wingdings" panose="05000000000000000000" pitchFamily="2" charset="2"/>
              <a:buChar char="Ø"/>
            </a:pPr>
            <a:r>
              <a:rPr lang="en-US" sz="2400" dirty="0"/>
              <a:t>Analyzing Composite Scores</a:t>
            </a:r>
          </a:p>
          <a:p>
            <a:pPr>
              <a:buFont typeface="Wingdings" panose="05000000000000000000" pitchFamily="2" charset="2"/>
              <a:buChar char="Ø"/>
            </a:pPr>
            <a:r>
              <a:rPr lang="en-US" sz="2400" dirty="0"/>
              <a:t>Calculating Listing Age and Host Tenure</a:t>
            </a:r>
          </a:p>
          <a:p>
            <a:pPr>
              <a:buFont typeface="Wingdings" panose="05000000000000000000" pitchFamily="2" charset="2"/>
              <a:buChar char="Ø"/>
            </a:pPr>
            <a:r>
              <a:rPr lang="en-US" sz="2400" dirty="0"/>
              <a:t>Property Type Price Analysis</a:t>
            </a:r>
          </a:p>
          <a:p>
            <a:pPr>
              <a:buFont typeface="Wingdings" panose="05000000000000000000" pitchFamily="2" charset="2"/>
              <a:buChar char="Ø"/>
            </a:pPr>
            <a:r>
              <a:rPr lang="en-US" sz="2400" dirty="0"/>
              <a:t>Crafting a Comprehensive City Insights Report</a:t>
            </a:r>
          </a:p>
        </p:txBody>
      </p:sp>
      <p:sp>
        <p:nvSpPr>
          <p:cNvPr id="4" name="TextBox 3">
            <a:extLst>
              <a:ext uri="{FF2B5EF4-FFF2-40B4-BE49-F238E27FC236}">
                <a16:creationId xmlns:a16="http://schemas.microsoft.com/office/drawing/2014/main" id="{C5320197-6D5D-3458-DF26-CC44047699BE}"/>
              </a:ext>
            </a:extLst>
          </p:cNvPr>
          <p:cNvSpPr txBox="1"/>
          <p:nvPr/>
        </p:nvSpPr>
        <p:spPr>
          <a:xfrm>
            <a:off x="3460565" y="851338"/>
            <a:ext cx="6960442"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lumMod val="50000"/>
                  </a:schemeClr>
                </a:solidFill>
              </a:rPr>
              <a:t>We have total seven goal to perform and every goal have some information and direction which will help for making chart and visualization.</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925615" y="928688"/>
            <a:ext cx="7930054" cy="837886"/>
          </a:xfrm>
        </p:spPr>
        <p:txBody>
          <a:bodyPr/>
          <a:lstStyle/>
          <a:p>
            <a:r>
              <a:rPr lang="en-US" sz="2800" u="sng" dirty="0">
                <a:effectLst>
                  <a:outerShdw blurRad="38100" dist="38100" dir="2700000" algn="tl">
                    <a:srgbClr val="000000">
                      <a:alpha val="43137"/>
                    </a:srgbClr>
                  </a:outerShdw>
                </a:effectLst>
                <a:highlight>
                  <a:srgbClr val="F5CDCE"/>
                </a:highlight>
              </a:rPr>
              <a:t>Cleaning And Filtering the data:-</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191408"/>
            <a:ext cx="7043618" cy="3850576"/>
          </a:xfrm>
        </p:spPr>
        <p:txBody>
          <a:bodyPr>
            <a:normAutofit/>
          </a:bodyPr>
          <a:lstStyle/>
          <a:p>
            <a:pPr marL="342900" indent="-342900">
              <a:buFont typeface="Wingdings" panose="05000000000000000000" pitchFamily="2" charset="2"/>
              <a:buChar char="q"/>
            </a:pPr>
            <a:r>
              <a:rPr lang="en-US" dirty="0"/>
              <a:t>Firstly we need to upload the data in PowerBI tools where we can apply all those thing and option in which we can use cleaning, arranging and shorting every kind of things.</a:t>
            </a:r>
          </a:p>
          <a:p>
            <a:pPr marL="342900" indent="-342900">
              <a:buFont typeface="Wingdings" panose="05000000000000000000" pitchFamily="2" charset="2"/>
              <a:buChar char="q"/>
            </a:pPr>
            <a:r>
              <a:rPr lang="en-US" dirty="0"/>
              <a:t>We have found some missing value and error value which needs to fill all the value using find and replace method.</a:t>
            </a:r>
          </a:p>
          <a:p>
            <a:pPr marL="342900" indent="-342900">
              <a:buFont typeface="Wingdings" panose="05000000000000000000" pitchFamily="2" charset="2"/>
              <a:buChar char="q"/>
            </a:pPr>
            <a:r>
              <a:rPr lang="en-US" dirty="0"/>
              <a:t>We have to remove all duplicate value and change the type in which the better things to do.</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371E-B650-30A1-7E43-26D36499F4DE}"/>
              </a:ext>
            </a:extLst>
          </p:cNvPr>
          <p:cNvSpPr>
            <a:spLocks noGrp="1"/>
          </p:cNvSpPr>
          <p:nvPr>
            <p:ph type="title"/>
          </p:nvPr>
        </p:nvSpPr>
        <p:spPr>
          <a:xfrm>
            <a:off x="4254450" y="450795"/>
            <a:ext cx="7043617" cy="1212960"/>
          </a:xfrm>
        </p:spPr>
        <p:txBody>
          <a:bodyPr/>
          <a:lstStyle/>
          <a:p>
            <a:r>
              <a:rPr lang="en-US" b="0" cap="none" dirty="0"/>
              <a:t>We have two other things for calculate:</a:t>
            </a:r>
          </a:p>
        </p:txBody>
      </p:sp>
      <p:sp>
        <p:nvSpPr>
          <p:cNvPr id="3" name="Slide Number Placeholder 2">
            <a:extLst>
              <a:ext uri="{FF2B5EF4-FFF2-40B4-BE49-F238E27FC236}">
                <a16:creationId xmlns:a16="http://schemas.microsoft.com/office/drawing/2014/main" id="{0ACB12D3-7C5A-AF2A-8FA9-ADA3B1914580}"/>
              </a:ext>
            </a:extLst>
          </p:cNvPr>
          <p:cNvSpPr>
            <a:spLocks noGrp="1"/>
          </p:cNvSpPr>
          <p:nvPr>
            <p:ph type="sldNum" sz="quarter" idx="10"/>
          </p:nvPr>
        </p:nvSpPr>
        <p:spPr>
          <a:xfrm>
            <a:off x="11824138" y="0"/>
            <a:ext cx="367862" cy="471489"/>
          </a:xfrm>
        </p:spPr>
        <p:txBody>
          <a:bodyPr/>
          <a:lstStyle/>
          <a:p>
            <a:fld id="{48F63A3B-78C7-47BE-AE5E-E10140E04643}" type="slidenum">
              <a:rPr lang="en-US" smtClean="0"/>
              <a:pPr/>
              <a:t>7</a:t>
            </a:fld>
            <a:endParaRPr lang="en-US" dirty="0"/>
          </a:p>
        </p:txBody>
      </p:sp>
      <p:pic>
        <p:nvPicPr>
          <p:cNvPr id="6" name="Content Placeholder 5">
            <a:extLst>
              <a:ext uri="{FF2B5EF4-FFF2-40B4-BE49-F238E27FC236}">
                <a16:creationId xmlns:a16="http://schemas.microsoft.com/office/drawing/2014/main" id="{D5BA5390-D6AD-B267-D51F-56CBDBFD6C9B}"/>
              </a:ext>
            </a:extLst>
          </p:cNvPr>
          <p:cNvPicPr>
            <a:picLocks noGrp="1" noChangeAspect="1"/>
          </p:cNvPicPr>
          <p:nvPr>
            <p:ph idx="11"/>
          </p:nvPr>
        </p:nvPicPr>
        <p:blipFill>
          <a:blip r:embed="rId2"/>
          <a:stretch>
            <a:fillRect/>
          </a:stretch>
        </p:blipFill>
        <p:spPr>
          <a:xfrm>
            <a:off x="8466083" y="3820368"/>
            <a:ext cx="2942343" cy="2520217"/>
          </a:xfrm>
        </p:spPr>
      </p:pic>
      <p:pic>
        <p:nvPicPr>
          <p:cNvPr id="8" name="Picture 7">
            <a:extLst>
              <a:ext uri="{FF2B5EF4-FFF2-40B4-BE49-F238E27FC236}">
                <a16:creationId xmlns:a16="http://schemas.microsoft.com/office/drawing/2014/main" id="{7A923C5A-376C-5C57-8837-57258F4B2547}"/>
              </a:ext>
            </a:extLst>
          </p:cNvPr>
          <p:cNvPicPr>
            <a:picLocks noChangeAspect="1"/>
          </p:cNvPicPr>
          <p:nvPr/>
        </p:nvPicPr>
        <p:blipFill>
          <a:blip r:embed="rId3"/>
          <a:stretch>
            <a:fillRect/>
          </a:stretch>
        </p:blipFill>
        <p:spPr>
          <a:xfrm>
            <a:off x="4364809" y="4106973"/>
            <a:ext cx="3609975" cy="2233612"/>
          </a:xfrm>
          <a:prstGeom prst="rect">
            <a:avLst/>
          </a:prstGeom>
        </p:spPr>
      </p:pic>
      <p:sp>
        <p:nvSpPr>
          <p:cNvPr id="9" name="TextBox 8">
            <a:extLst>
              <a:ext uri="{FF2B5EF4-FFF2-40B4-BE49-F238E27FC236}">
                <a16:creationId xmlns:a16="http://schemas.microsoft.com/office/drawing/2014/main" id="{6225561A-F230-6026-AB38-6EAE50E4B155}"/>
              </a:ext>
            </a:extLst>
          </p:cNvPr>
          <p:cNvSpPr txBox="1"/>
          <p:nvPr/>
        </p:nvSpPr>
        <p:spPr>
          <a:xfrm>
            <a:off x="4364809" y="1977526"/>
            <a:ext cx="6933258" cy="1631216"/>
          </a:xfrm>
          <a:prstGeom prst="rect">
            <a:avLst/>
          </a:prstGeom>
          <a:noFill/>
        </p:spPr>
        <p:txBody>
          <a:bodyPr wrap="square" rtlCol="0">
            <a:spAutoFit/>
          </a:bodyPr>
          <a:lstStyle/>
          <a:p>
            <a:pPr marL="342900" indent="-342900">
              <a:buFont typeface="+mj-lt"/>
              <a:buAutoNum type="arabicPeriod"/>
            </a:pPr>
            <a:r>
              <a:rPr lang="en-US" sz="2000" dirty="0">
                <a:solidFill>
                  <a:srgbClr val="7030A0"/>
                </a:solidFill>
              </a:rPr>
              <a:t>Calculate the total no of host using card chart for visualization.</a:t>
            </a:r>
          </a:p>
          <a:p>
            <a:pPr marL="342900" indent="-342900">
              <a:buFont typeface="+mj-lt"/>
              <a:buAutoNum type="arabicPeriod"/>
            </a:pPr>
            <a:endParaRPr lang="en-US" sz="2000" dirty="0">
              <a:solidFill>
                <a:srgbClr val="7030A0"/>
              </a:solidFill>
            </a:endParaRPr>
          </a:p>
          <a:p>
            <a:pPr marL="342900" indent="-342900">
              <a:buFont typeface="+mj-lt"/>
              <a:buAutoNum type="arabicPeriod"/>
            </a:pPr>
            <a:r>
              <a:rPr lang="en-US" sz="2000" dirty="0">
                <a:solidFill>
                  <a:srgbClr val="7030A0"/>
                </a:solidFill>
              </a:rPr>
              <a:t>Calculate the total Listing’s price of Airbnb data using Gauge chart for visualization</a:t>
            </a:r>
          </a:p>
        </p:txBody>
      </p:sp>
    </p:spTree>
    <p:extLst>
      <p:ext uri="{BB962C8B-B14F-4D97-AF65-F5344CB8AC3E}">
        <p14:creationId xmlns:p14="http://schemas.microsoft.com/office/powerpoint/2010/main" val="267972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1477"/>
            <a:ext cx="8939048" cy="471490"/>
          </a:xfrm>
        </p:spPr>
        <p:txBody>
          <a:bodyPr/>
          <a:lstStyle/>
          <a:p>
            <a:r>
              <a:rPr lang="en-US" sz="2400" dirty="0"/>
              <a:t>1.  </a:t>
            </a:r>
            <a:r>
              <a:rPr lang="en-US" sz="2400" u="sng" dirty="0">
                <a:effectLst>
                  <a:outerShdw blurRad="38100" dist="38100" dir="2700000" algn="tl">
                    <a:srgbClr val="000000">
                      <a:alpha val="43137"/>
                    </a:srgbClr>
                  </a:outerShdw>
                </a:effectLst>
                <a:highlight>
                  <a:srgbClr val="E6F0FE"/>
                </a:highlight>
              </a:rPr>
              <a:t>Assessing District Location Scores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7" name="Picture 6">
            <a:extLst>
              <a:ext uri="{FF2B5EF4-FFF2-40B4-BE49-F238E27FC236}">
                <a16:creationId xmlns:a16="http://schemas.microsoft.com/office/drawing/2014/main" id="{5BF7797A-D339-2E8B-068C-F8CE656726F9}"/>
              </a:ext>
            </a:extLst>
          </p:cNvPr>
          <p:cNvPicPr>
            <a:picLocks noChangeAspect="1"/>
          </p:cNvPicPr>
          <p:nvPr/>
        </p:nvPicPr>
        <p:blipFill>
          <a:blip r:embed="rId3"/>
          <a:stretch>
            <a:fillRect/>
          </a:stretch>
        </p:blipFill>
        <p:spPr>
          <a:xfrm>
            <a:off x="0" y="2824163"/>
            <a:ext cx="8087709" cy="4033837"/>
          </a:xfrm>
          <a:prstGeom prst="rect">
            <a:avLst/>
          </a:prstGeom>
        </p:spPr>
      </p:pic>
      <p:pic>
        <p:nvPicPr>
          <p:cNvPr id="5" name="Picture 4">
            <a:extLst>
              <a:ext uri="{FF2B5EF4-FFF2-40B4-BE49-F238E27FC236}">
                <a16:creationId xmlns:a16="http://schemas.microsoft.com/office/drawing/2014/main" id="{001E9337-6CB8-8FE0-941E-F4A7C552646E}"/>
              </a:ext>
            </a:extLst>
          </p:cNvPr>
          <p:cNvPicPr>
            <a:picLocks noChangeAspect="1"/>
          </p:cNvPicPr>
          <p:nvPr/>
        </p:nvPicPr>
        <p:blipFill>
          <a:blip r:embed="rId4"/>
          <a:stretch>
            <a:fillRect/>
          </a:stretch>
        </p:blipFill>
        <p:spPr>
          <a:xfrm>
            <a:off x="8087709" y="2824163"/>
            <a:ext cx="851339" cy="896499"/>
          </a:xfrm>
          <a:prstGeom prst="rect">
            <a:avLst/>
          </a:prstGeom>
        </p:spPr>
      </p:pic>
      <p:sp>
        <p:nvSpPr>
          <p:cNvPr id="6" name="TextBox 5">
            <a:extLst>
              <a:ext uri="{FF2B5EF4-FFF2-40B4-BE49-F238E27FC236}">
                <a16:creationId xmlns:a16="http://schemas.microsoft.com/office/drawing/2014/main" id="{6A6CC98B-E895-0070-2C6F-061F936FDFFA}"/>
              </a:ext>
            </a:extLst>
          </p:cNvPr>
          <p:cNvSpPr txBox="1"/>
          <p:nvPr/>
        </p:nvSpPr>
        <p:spPr>
          <a:xfrm>
            <a:off x="189186" y="705759"/>
            <a:ext cx="8560676" cy="1938992"/>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accent1">
                    <a:lumMod val="10000"/>
                  </a:schemeClr>
                </a:solidFill>
              </a:rPr>
              <a:t>Here we can find district wise location score using map chart in which latitude and longitude number just move cursor to any bubble which contains all district and show which kind of latitude and longitude have the district. And we have slicer for this map of the district just click on all tab and see all type of district then select any district and showing the location in map and we can know easily what’s the value. </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72965" y="493218"/>
            <a:ext cx="10594427" cy="608069"/>
          </a:xfrm>
        </p:spPr>
        <p:txBody>
          <a:bodyPr/>
          <a:lstStyle/>
          <a:p>
            <a:r>
              <a:rPr lang="en-US" sz="3200" u="sng" dirty="0">
                <a:effectLst>
                  <a:outerShdw blurRad="38100" dist="38100" dir="2700000" algn="tl">
                    <a:srgbClr val="000000">
                      <a:alpha val="43137"/>
                    </a:srgbClr>
                  </a:outerShdw>
                </a:effectLst>
                <a:highlight>
                  <a:srgbClr val="D4D593"/>
                </a:highlight>
              </a:rPr>
              <a:t>2. Examining Host Response Time Impact</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19" name="Picture 18">
            <a:extLst>
              <a:ext uri="{FF2B5EF4-FFF2-40B4-BE49-F238E27FC236}">
                <a16:creationId xmlns:a16="http://schemas.microsoft.com/office/drawing/2014/main" id="{DD7C8B34-9765-293C-9E39-210A58B24AFA}"/>
              </a:ext>
            </a:extLst>
          </p:cNvPr>
          <p:cNvPicPr>
            <a:picLocks noChangeAspect="1"/>
          </p:cNvPicPr>
          <p:nvPr/>
        </p:nvPicPr>
        <p:blipFill>
          <a:blip r:embed="rId3"/>
          <a:stretch>
            <a:fillRect/>
          </a:stretch>
        </p:blipFill>
        <p:spPr>
          <a:xfrm>
            <a:off x="0" y="3254225"/>
            <a:ext cx="9301654" cy="3603775"/>
          </a:xfrm>
          <a:prstGeom prst="rect">
            <a:avLst/>
          </a:prstGeom>
        </p:spPr>
      </p:pic>
      <p:sp>
        <p:nvSpPr>
          <p:cNvPr id="21" name="TextBox 20">
            <a:extLst>
              <a:ext uri="{FF2B5EF4-FFF2-40B4-BE49-F238E27FC236}">
                <a16:creationId xmlns:a16="http://schemas.microsoft.com/office/drawing/2014/main" id="{A54B5968-69D7-A165-0FCB-D9E7DD1EA2A1}"/>
              </a:ext>
            </a:extLst>
          </p:cNvPr>
          <p:cNvSpPr txBox="1"/>
          <p:nvPr/>
        </p:nvSpPr>
        <p:spPr>
          <a:xfrm>
            <a:off x="550051" y="1208260"/>
            <a:ext cx="10342180"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accent1">
                    <a:lumMod val="10000"/>
                  </a:schemeClr>
                </a:solidFill>
              </a:rPr>
              <a:t>In this chart we can see that which kind of response of the Host and give his average rating out of 100. This chart name is stacked bar chart. Just move the cursor any legend of response and show the ratings. The relationship between host response time and overall ratings through insights of Airbnb listings providing valuable insights.</a:t>
            </a: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{718779C6-6A6F-4390-8F5C-87FE371A35BB}tf78438558_win32</Template>
  <TotalTime>339</TotalTime>
  <Words>852</Words>
  <Application>Microsoft Office PowerPoint</Application>
  <PresentationFormat>Widescreen</PresentationFormat>
  <Paragraphs>58</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Bahnschrift Condensed</vt:lpstr>
      <vt:lpstr>Calibri</vt:lpstr>
      <vt:lpstr>Sabon Next LT</vt:lpstr>
      <vt:lpstr>Söhne</vt:lpstr>
      <vt:lpstr>Wingdings</vt:lpstr>
      <vt:lpstr>Custom</vt:lpstr>
      <vt:lpstr>Power BI:  Data Visualization  Airbnb Data  Dashboard Preview</vt:lpstr>
      <vt:lpstr>Visualizing all goals using crisp-dm method</vt:lpstr>
      <vt:lpstr>DESCRIPTION:-  I’vision analytics firm has been provided with datasets related to Airbnb listings and reviewer scores worldwide. The objective is to gain a deeper understanding of Airbnb's operations and draw meaningful insights from the data.</vt:lpstr>
      <vt:lpstr>Dashboard Preview</vt:lpstr>
      <vt:lpstr>Project goals:-</vt:lpstr>
      <vt:lpstr>Cleaning And Filtering the data:-</vt:lpstr>
      <vt:lpstr>We have two other things for calculate:</vt:lpstr>
      <vt:lpstr>1.  Assessing District Location Scores</vt:lpstr>
      <vt:lpstr>2. Examining Host Response Time Impact</vt:lpstr>
      <vt:lpstr>3. Visualizing Airbnb Listing Prices</vt:lpstr>
      <vt:lpstr>4. Analyzing Composite Scores</vt:lpstr>
      <vt:lpstr>5. Calculating Listing Age and Host Tenure</vt:lpstr>
      <vt:lpstr>6. Property Type Price Analysis</vt:lpstr>
      <vt:lpstr>7.Crafting a Comprehensive City Insights Report</vt:lpstr>
      <vt:lpstr>Results &amp; Descriptions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for Airbnb Data</dc:title>
  <dc:subject/>
  <dc:creator>Atul Prajapati</dc:creator>
  <cp:lastModifiedBy>Atul Prajapati</cp:lastModifiedBy>
  <cp:revision>15</cp:revision>
  <dcterms:created xsi:type="dcterms:W3CDTF">2024-03-16T17:15:07Z</dcterms:created>
  <dcterms:modified xsi:type="dcterms:W3CDTF">2024-03-24T17:58:28Z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