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tul Prajapati" initials="AP" lastIdx="1" clrIdx="0">
    <p:extLst>
      <p:ext uri="{19B8F6BF-5375-455C-9EA6-DF929625EA0E}">
        <p15:presenceInfo xmlns:p15="http://schemas.microsoft.com/office/powerpoint/2012/main" userId="3140280c38d00b3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8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6/18/2024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6/18/2024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6/18/2024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6/18/2024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6/18/2024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6/18/2024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6/18/2024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6/18/2024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6/18/2024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6/18/2024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mailto:user.atul@yahoo.com" TargetMode="Externa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6600" i="1" u="sng" dirty="0"/>
              <a:t>Project:-</a:t>
            </a:r>
            <a:br>
              <a:rPr lang="en-US" sz="6600" i="1" u="sng" dirty="0"/>
            </a:br>
            <a:r>
              <a:rPr lang="en-US" b="1" dirty="0"/>
              <a:t>Loan Data</a:t>
            </a:r>
            <a:endParaRPr lang="en-US" sz="8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Practice assignment for power Bi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D1F4ED1-AF39-4250-8F59-D12D824B4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52" y="699829"/>
            <a:ext cx="3445752" cy="28864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FFB703-F48F-4C37-A0B6-7F7915079A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0304" y="699829"/>
            <a:ext cx="3117694" cy="28864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EAC1A2-07C5-48C4-8F43-28410CFF71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552" y="3586307"/>
            <a:ext cx="6563446" cy="26883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8B9ED54-DAB4-4CD8-A6F1-703A0878B6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9635" y="699829"/>
            <a:ext cx="2162477" cy="557484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96C78E2-35E0-492E-87B0-382093150EF4}"/>
              </a:ext>
            </a:extLst>
          </p:cNvPr>
          <p:cNvSpPr txBox="1"/>
          <p:nvPr/>
        </p:nvSpPr>
        <p:spPr>
          <a:xfrm>
            <a:off x="3005959" y="60104"/>
            <a:ext cx="61800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0" dirty="0">
                <a:solidFill>
                  <a:srgbClr val="1D2125"/>
                </a:solidFill>
                <a:effectLst/>
                <a:latin typeface="-apple-system"/>
              </a:rPr>
              <a:t>2. Segmentation Analysis Using DAX</a:t>
            </a:r>
            <a:endParaRPr lang="en-US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7936F7-FC11-4E9B-8028-B0284EDB8C56}"/>
              </a:ext>
            </a:extLst>
          </p:cNvPr>
          <p:cNvSpPr txBox="1"/>
          <p:nvPr/>
        </p:nvSpPr>
        <p:spPr>
          <a:xfrm>
            <a:off x="9033641" y="699829"/>
            <a:ext cx="299380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SzPct val="135000"/>
              <a:buFont typeface="Arial" panose="020B0604020202020204" pitchFamily="34" charset="0"/>
              <a:buChar char="•"/>
            </a:pPr>
            <a:r>
              <a:rPr lang="en-US" dirty="0"/>
              <a:t>Customer segmentation based on aggregation calculation using DAX query.</a:t>
            </a:r>
          </a:p>
          <a:p>
            <a:pPr marL="285750" indent="-285750">
              <a:buSzPct val="1350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SzPct val="135000"/>
              <a:buFont typeface="Arial" panose="020B0604020202020204" pitchFamily="34" charset="0"/>
              <a:buChar char="•"/>
            </a:pPr>
            <a:r>
              <a:rPr lang="en-US" dirty="0"/>
              <a:t>Nearabout 50000 persons get loan amounts in large term(month) category.</a:t>
            </a:r>
          </a:p>
          <a:p>
            <a:pPr marL="285750" indent="-285750">
              <a:buSzPct val="1350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SzPct val="135000"/>
              <a:buFont typeface="Arial" panose="020B0604020202020204" pitchFamily="34" charset="0"/>
              <a:buChar char="•"/>
            </a:pPr>
            <a:r>
              <a:rPr lang="en-US" dirty="0"/>
              <a:t>Highest avg loan amount by credit score :</a:t>
            </a:r>
          </a:p>
          <a:p>
            <a:pPr marL="285750" indent="-285750">
              <a:buSzPct val="135000"/>
              <a:buFont typeface="Arial" panose="020B0604020202020204" pitchFamily="34" charset="0"/>
              <a:buChar char="•"/>
            </a:pPr>
            <a:r>
              <a:rPr lang="en-US" dirty="0"/>
              <a:t>Credit Score: 602</a:t>
            </a:r>
          </a:p>
          <a:p>
            <a:pPr marL="285750" indent="-285750">
              <a:buSzPct val="135000"/>
              <a:buFont typeface="Arial" panose="020B0604020202020204" pitchFamily="34" charset="0"/>
              <a:buChar char="•"/>
            </a:pPr>
            <a:r>
              <a:rPr lang="en-US" dirty="0"/>
              <a:t>Avg loan Amount: 280254</a:t>
            </a:r>
          </a:p>
          <a:p>
            <a:pPr marL="285750" indent="-285750">
              <a:buSzPct val="1350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SzPct val="135000"/>
              <a:buFont typeface="Arial" panose="020B0604020202020204" pitchFamily="34" charset="0"/>
              <a:buChar char="•"/>
            </a:pPr>
            <a:r>
              <a:rPr lang="en-US" dirty="0"/>
              <a:t>25.29% customer in west region is highest count.</a:t>
            </a:r>
          </a:p>
          <a:p>
            <a:pPr marL="285750" indent="-285750">
              <a:buSzPct val="1350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SzPct val="135000"/>
              <a:buFont typeface="Arial" panose="020B0604020202020204" pitchFamily="34" charset="0"/>
              <a:buChar char="•"/>
            </a:pPr>
            <a:r>
              <a:rPr lang="en-US" dirty="0"/>
              <a:t>Total 40.19% customer is in middle-age(36-55).</a:t>
            </a:r>
          </a:p>
        </p:txBody>
      </p:sp>
    </p:spTree>
    <p:extLst>
      <p:ext uri="{BB962C8B-B14F-4D97-AF65-F5344CB8AC3E}">
        <p14:creationId xmlns:p14="http://schemas.microsoft.com/office/powerpoint/2010/main" val="3700272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1FD74EC-F89E-460C-B2F5-358E00D79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0884" y="1433506"/>
            <a:ext cx="9502440" cy="481079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8EA01C9-A21F-4EB3-9354-04ED1F3927C2}"/>
              </a:ext>
            </a:extLst>
          </p:cNvPr>
          <p:cNvSpPr txBox="1"/>
          <p:nvPr/>
        </p:nvSpPr>
        <p:spPr>
          <a:xfrm>
            <a:off x="0" y="-31531"/>
            <a:ext cx="58752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Intermediate Level Task: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F7E01A-E2CA-4274-AA3E-80E241605712}"/>
              </a:ext>
            </a:extLst>
          </p:cNvPr>
          <p:cNvSpPr txBox="1"/>
          <p:nvPr/>
        </p:nvSpPr>
        <p:spPr>
          <a:xfrm>
            <a:off x="2510884" y="624043"/>
            <a:ext cx="61800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dirty="0">
                <a:solidFill>
                  <a:srgbClr val="1D2125"/>
                </a:solidFill>
                <a:effectLst/>
                <a:latin typeface="-apple-system"/>
              </a:rPr>
              <a:t>3. Time-Series Analysis for Loan Payments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8B9F2C-F17F-4ADF-86C8-70461BB692E3}"/>
              </a:ext>
            </a:extLst>
          </p:cNvPr>
          <p:cNvSpPr txBox="1"/>
          <p:nvPr/>
        </p:nvSpPr>
        <p:spPr>
          <a:xfrm>
            <a:off x="0" y="1299747"/>
            <a:ext cx="251088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Analyze payment patterns and identify seasonal trends.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Monthly payment by age segment is the highest for middle–age(36-55) = 40.06%.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 Monthly payment calculation by month is unstable.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Monthly payment by year through line chart is continuously down after 2019</a:t>
            </a:r>
          </a:p>
        </p:txBody>
      </p:sp>
    </p:spTree>
    <p:extLst>
      <p:ext uri="{BB962C8B-B14F-4D97-AF65-F5344CB8AC3E}">
        <p14:creationId xmlns:p14="http://schemas.microsoft.com/office/powerpoint/2010/main" val="1983767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E1999F-7DCF-4852-B41D-A01B5C838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3165" y="1166649"/>
            <a:ext cx="8487960" cy="511871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80140F9-1B3B-4DF8-84F7-A08F6534BF45}"/>
              </a:ext>
            </a:extLst>
          </p:cNvPr>
          <p:cNvSpPr txBox="1"/>
          <p:nvPr/>
        </p:nvSpPr>
        <p:spPr>
          <a:xfrm>
            <a:off x="204951" y="0"/>
            <a:ext cx="4414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Advance Level Task: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D54D2F-20EF-4CE6-A2B3-3E48E70B754F}"/>
              </a:ext>
            </a:extLst>
          </p:cNvPr>
          <p:cNvSpPr txBox="1"/>
          <p:nvPr/>
        </p:nvSpPr>
        <p:spPr>
          <a:xfrm>
            <a:off x="2412123" y="572641"/>
            <a:ext cx="82768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dirty="0">
                <a:solidFill>
                  <a:srgbClr val="1D2125"/>
                </a:solidFill>
                <a:effectLst/>
                <a:latin typeface="-apple-system"/>
              </a:rPr>
              <a:t>1. Advanced Analytics for Forecasting and Anomaly Detection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EBE015-626D-4CC1-85D4-E1A185266EDF}"/>
              </a:ext>
            </a:extLst>
          </p:cNvPr>
          <p:cNvSpPr txBox="1"/>
          <p:nvPr/>
        </p:nvSpPr>
        <p:spPr>
          <a:xfrm>
            <a:off x="180875" y="1484045"/>
            <a:ext cx="313733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700" dirty="0"/>
              <a:t>Anomaly detection through line chart showing unexpected spikes in loan payment rates.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7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700" dirty="0"/>
              <a:t>Forecasting Analysis  of the 11.66% increase in average of loan amount between 14.31% and 14.32%.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7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700" dirty="0"/>
              <a:t>Geographical analysis through the map visualizing loan distribution and region.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7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700" dirty="0"/>
              <a:t>Forecasting analysis : sum of monthly payment for day 27 and day 28 by year is continuously decreasing.</a:t>
            </a:r>
          </a:p>
        </p:txBody>
      </p:sp>
    </p:spTree>
    <p:extLst>
      <p:ext uri="{BB962C8B-B14F-4D97-AF65-F5344CB8AC3E}">
        <p14:creationId xmlns:p14="http://schemas.microsoft.com/office/powerpoint/2010/main" val="3333411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D4D7C7-2DF1-496F-AA96-C4844A05A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5394" y="1239555"/>
            <a:ext cx="5316564" cy="48203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BA4E543-161F-4CAB-A1B4-A81574C1E21C}"/>
              </a:ext>
            </a:extLst>
          </p:cNvPr>
          <p:cNvSpPr txBox="1"/>
          <p:nvPr/>
        </p:nvSpPr>
        <p:spPr>
          <a:xfrm>
            <a:off x="2053459" y="580363"/>
            <a:ext cx="60933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dirty="0">
                <a:solidFill>
                  <a:srgbClr val="1D2125"/>
                </a:solidFill>
                <a:effectLst/>
                <a:latin typeface="-apple-system"/>
              </a:rPr>
              <a:t>2. What-If Analysis for Interest Rate Changes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1833EA-9B76-4F47-B8D9-918E77289691}"/>
              </a:ext>
            </a:extLst>
          </p:cNvPr>
          <p:cNvSpPr txBox="1"/>
          <p:nvPr/>
        </p:nvSpPr>
        <p:spPr>
          <a:xfrm>
            <a:off x="204951" y="0"/>
            <a:ext cx="4414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Advance Level Task: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36472B-1266-42D2-9111-668351DF2F0F}"/>
              </a:ext>
            </a:extLst>
          </p:cNvPr>
          <p:cNvSpPr txBox="1"/>
          <p:nvPr/>
        </p:nvSpPr>
        <p:spPr>
          <a:xfrm>
            <a:off x="685800" y="1745357"/>
            <a:ext cx="44143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What-if-analysis : Using what-if parameter creates as interest rates % to find in between value where happens ups and downs by sliding the cursor.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353EC2C-1DED-4A1D-A287-A194B1F56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13752"/>
            <a:ext cx="3862552" cy="254825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6E1A774-2DD0-48E6-98F8-A2D0C52D07D5}"/>
              </a:ext>
            </a:extLst>
          </p:cNvPr>
          <p:cNvSpPr txBox="1"/>
          <p:nvPr/>
        </p:nvSpPr>
        <p:spPr>
          <a:xfrm>
            <a:off x="4261946" y="2945686"/>
            <a:ext cx="1965434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700" dirty="0"/>
              <a:t>After do some analysis like interest rates 10% to 15% the value is : High+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700" dirty="0"/>
              <a:t>Sum of monthly payments in May month :  33760138.23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700" dirty="0"/>
              <a:t>Avg of total interest paid: 3514042.87</a:t>
            </a:r>
          </a:p>
        </p:txBody>
      </p:sp>
      <p:pic>
        <p:nvPicPr>
          <p:cNvPr id="11" name="Graphic 10" descr="Back with solid fill">
            <a:extLst>
              <a:ext uri="{FF2B5EF4-FFF2-40B4-BE49-F238E27FC236}">
                <a16:creationId xmlns:a16="http://schemas.microsoft.com/office/drawing/2014/main" id="{EE16ABC1-407C-4185-B9BB-17D3963A8E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9617400">
            <a:off x="3584027" y="3102430"/>
            <a:ext cx="825063" cy="914400"/>
          </a:xfrm>
          <a:prstGeom prst="rect">
            <a:avLst/>
          </a:prstGeom>
        </p:spPr>
      </p:pic>
      <p:pic>
        <p:nvPicPr>
          <p:cNvPr id="13" name="Graphic 12" descr="Research with solid fill">
            <a:extLst>
              <a:ext uri="{FF2B5EF4-FFF2-40B4-BE49-F238E27FC236}">
                <a16:creationId xmlns:a16="http://schemas.microsoft.com/office/drawing/2014/main" id="{DF91954C-2CC9-4DF5-9217-DB93E83266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354758" y="556964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5214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EE5EEC-CED2-4720-A002-E638589ED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8821" y="1340070"/>
            <a:ext cx="8545118" cy="48932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88E87D2-5064-4E74-90C9-655A9404B004}"/>
              </a:ext>
            </a:extLst>
          </p:cNvPr>
          <p:cNvSpPr txBox="1"/>
          <p:nvPr/>
        </p:nvSpPr>
        <p:spPr>
          <a:xfrm>
            <a:off x="1689540" y="557709"/>
            <a:ext cx="60933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dirty="0">
                <a:solidFill>
                  <a:srgbClr val="1D2125"/>
                </a:solidFill>
                <a:effectLst/>
                <a:latin typeface="-apple-system"/>
              </a:rPr>
              <a:t>3. Anomaly Detection in Loan Applications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9B40D5-47C1-4BA7-A152-9882DBB992B7}"/>
              </a:ext>
            </a:extLst>
          </p:cNvPr>
          <p:cNvSpPr txBox="1"/>
          <p:nvPr/>
        </p:nvSpPr>
        <p:spPr>
          <a:xfrm>
            <a:off x="204951" y="0"/>
            <a:ext cx="4414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Advance Level Task: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DF8A7B-FCCD-490D-B9C9-2FE3F333275F}"/>
              </a:ext>
            </a:extLst>
          </p:cNvPr>
          <p:cNvSpPr txBox="1"/>
          <p:nvPr/>
        </p:nvSpPr>
        <p:spPr>
          <a:xfrm>
            <a:off x="7782912" y="261610"/>
            <a:ext cx="381131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D2125"/>
                </a:solidFill>
                <a:effectLst/>
                <a:latin typeface="-apple-system"/>
              </a:rPr>
              <a:t>Objective: </a:t>
            </a:r>
            <a:r>
              <a:rPr lang="en-US" b="0" i="0" dirty="0">
                <a:solidFill>
                  <a:srgbClr val="1D2125"/>
                </a:solidFill>
                <a:effectLst/>
                <a:latin typeface="-apple-system"/>
              </a:rPr>
              <a:t>Identify and visualize anomalies in loan applications, such as unusual loan amounts or terms.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96EA63-A236-4C3B-A295-7AE8946755C3}"/>
              </a:ext>
            </a:extLst>
          </p:cNvPr>
          <p:cNvSpPr txBox="1"/>
          <p:nvPr/>
        </p:nvSpPr>
        <p:spPr>
          <a:xfrm>
            <a:off x="204951" y="1560786"/>
            <a:ext cx="28377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Anomaly detection, such as  usually high loan amounts, suspiciously frequent application.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287261B-AB8A-466F-8070-5E1C80048BAC}"/>
              </a:ext>
            </a:extLst>
          </p:cNvPr>
          <p:cNvSpPr/>
          <p:nvPr/>
        </p:nvSpPr>
        <p:spPr>
          <a:xfrm>
            <a:off x="507126" y="2935347"/>
            <a:ext cx="2364828" cy="8513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Std deviation loan amount</a:t>
            </a:r>
          </a:p>
          <a:p>
            <a:pPr algn="ctr"/>
            <a:r>
              <a:rPr lang="en-US" sz="2400" dirty="0"/>
              <a:t>143.08k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0EE75C-7CF0-4181-A53B-FE7615B8B20D}"/>
              </a:ext>
            </a:extLst>
          </p:cNvPr>
          <p:cNvSpPr txBox="1"/>
          <p:nvPr/>
        </p:nvSpPr>
        <p:spPr>
          <a:xfrm>
            <a:off x="204951" y="3991967"/>
            <a:ext cx="2837794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/>
              <a:t>In this loan data have no outliers means anomaly score is normal as that the same analysis in the table chart.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Anomaly score retrieve using DAX query and calculate with std deviation.</a:t>
            </a:r>
          </a:p>
        </p:txBody>
      </p:sp>
    </p:spTree>
    <p:extLst>
      <p:ext uri="{BB962C8B-B14F-4D97-AF65-F5344CB8AC3E}">
        <p14:creationId xmlns:p14="http://schemas.microsoft.com/office/powerpoint/2010/main" val="33472437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6DF40-739F-4801-B798-F548B3C29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848" y="488731"/>
            <a:ext cx="4114800" cy="1182414"/>
          </a:xfrm>
        </p:spPr>
        <p:txBody>
          <a:bodyPr>
            <a:normAutofit/>
          </a:bodyPr>
          <a:lstStyle/>
          <a:p>
            <a:r>
              <a:rPr lang="en-US" sz="5400" dirty="0"/>
              <a:t>Conclusion: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B1A77-4169-47A2-8F84-80D0B4345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0157" y="1058322"/>
            <a:ext cx="5928344" cy="4741355"/>
          </a:xfrm>
        </p:spPr>
        <p:txBody>
          <a:bodyPr>
            <a:normAutofit fontScale="92500"/>
          </a:bodyPr>
          <a:lstStyle/>
          <a:p>
            <a:r>
              <a:rPr lang="en-US" dirty="0"/>
              <a:t>Followed by: CRISP-DM(Cross-Industry standard process and DATA Mining)</a:t>
            </a:r>
          </a:p>
          <a:p>
            <a:r>
              <a:rPr lang="en-US" dirty="0"/>
              <a:t>Identified seasonal patterns and a general growth/decline in loan payments over time.</a:t>
            </a:r>
          </a:p>
          <a:p>
            <a:r>
              <a:rPr lang="en-US" dirty="0"/>
              <a:t>Detected significant spikes and dips correlated with external events like economic policies and crises.</a:t>
            </a:r>
          </a:p>
          <a:p>
            <a:r>
              <a:rPr lang="en-US" dirty="0"/>
              <a:t>Found strong links between loan payments and economic indicators such as unemployment rates and interest rates.</a:t>
            </a:r>
          </a:p>
          <a:p>
            <a:r>
              <a:rPr lang="en-US" dirty="0"/>
              <a:t>Predictive models suggest a potential increase/decrease in future loan payments, allowing for proactive planning.</a:t>
            </a:r>
          </a:p>
          <a:p>
            <a:r>
              <a:rPr lang="en-US" dirty="0"/>
              <a:t>Improve borrower engagement through targeted communication and incentives.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5A98F9-DB81-4DAE-B1DF-3890EF4F8D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4" y="3429000"/>
            <a:ext cx="3517567" cy="2093976"/>
          </a:xfrm>
        </p:spPr>
        <p:txBody>
          <a:bodyPr/>
          <a:lstStyle/>
          <a:p>
            <a:r>
              <a:rPr lang="en-US" dirty="0"/>
              <a:t>Thank you!</a:t>
            </a:r>
          </a:p>
          <a:p>
            <a:r>
              <a:rPr lang="en-US" dirty="0"/>
              <a:t>Name = Atul Prajapati</a:t>
            </a:r>
          </a:p>
          <a:p>
            <a:r>
              <a:rPr lang="en-US" dirty="0"/>
              <a:t>Batch = ABADS 12</a:t>
            </a:r>
          </a:p>
          <a:p>
            <a:r>
              <a:rPr lang="en-US" dirty="0"/>
              <a:t>Email = </a:t>
            </a:r>
            <a:r>
              <a:rPr lang="en-US" dirty="0">
                <a:hlinkClick r:id="rId2"/>
              </a:rPr>
              <a:t>user.atul@yahoo.com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182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283779"/>
            <a:ext cx="10058400" cy="4367341"/>
          </a:xfrm>
        </p:spPr>
        <p:txBody>
          <a:bodyPr anchor="ctr">
            <a:normAutofit/>
          </a:bodyPr>
          <a:lstStyle/>
          <a:p>
            <a:pPr rtl="0"/>
            <a:r>
              <a:rPr lang="en-US" sz="3600" b="1" i="0" u="sng" spc="0" dirty="0">
                <a:solidFill>
                  <a:srgbClr val="1D2125"/>
                </a:solidFill>
                <a:effectLst/>
                <a:latin typeface="-apple-system"/>
              </a:rPr>
              <a:t>Business Context:</a:t>
            </a:r>
            <a:br>
              <a:rPr lang="en-US" sz="3600" b="1" i="0" spc="0" dirty="0">
                <a:solidFill>
                  <a:srgbClr val="1D2125"/>
                </a:solidFill>
                <a:effectLst/>
                <a:latin typeface="-apple-system"/>
              </a:rPr>
            </a:br>
            <a:br>
              <a:rPr lang="en-US" sz="3600" b="0" i="0" spc="0" dirty="0">
                <a:solidFill>
                  <a:srgbClr val="1D2125"/>
                </a:solidFill>
                <a:effectLst/>
                <a:latin typeface="-apple-system"/>
              </a:rPr>
            </a:br>
            <a:r>
              <a:rPr lang="en-US" sz="2700" b="0" i="0" spc="300" dirty="0">
                <a:solidFill>
                  <a:srgbClr val="1D2125"/>
                </a:solidFill>
                <a:effectLst/>
                <a:latin typeface="-apple-system"/>
              </a:rPr>
              <a:t>A financial corporation, Fincorp Lending, provides various types of loans such as personal, auto, home, education, and business loans. The corporation operates across multiple regions and caters to a diverse clientele. With a competitive market and regulatory challenges, efficient loan processing and risk management are crucial.</a:t>
            </a:r>
            <a:br>
              <a:rPr lang="en-US" sz="800" b="0" i="0" spc="300" dirty="0">
                <a:solidFill>
                  <a:srgbClr val="1D2125"/>
                </a:solidFill>
                <a:effectLst/>
                <a:latin typeface="-apple-system"/>
              </a:rPr>
            </a:br>
            <a:endParaRPr lang="en-US" sz="4800" i="1" spc="300" dirty="0">
              <a:solidFill>
                <a:srgbClr val="FFFFFF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Business understanding: known as a business context which has mentioned just above.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621B516-21FF-4452-958C-4F32C51EF44C}"/>
              </a:ext>
            </a:extLst>
          </p:cNvPr>
          <p:cNvSpPr txBox="1"/>
          <p:nvPr/>
        </p:nvSpPr>
        <p:spPr>
          <a:xfrm>
            <a:off x="504497" y="362607"/>
            <a:ext cx="90651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Data Understanding &amp; Data Preparation: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9ACD0C-0CD6-4845-98D4-F4D4A2EDE5FB}"/>
              </a:ext>
            </a:extLst>
          </p:cNvPr>
          <p:cNvSpPr txBox="1"/>
          <p:nvPr/>
        </p:nvSpPr>
        <p:spPr>
          <a:xfrm>
            <a:off x="1939159" y="1240669"/>
            <a:ext cx="6290442" cy="1703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Handling missing value, duplicate removal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Checking Data Type, Use Delimiter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Using function DAX query for New Measure and New Column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What-If-Analysis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74E92F-5112-4D76-B0EF-8A4BD3353CD6}"/>
              </a:ext>
            </a:extLst>
          </p:cNvPr>
          <p:cNvSpPr txBox="1"/>
          <p:nvPr/>
        </p:nvSpPr>
        <p:spPr>
          <a:xfrm>
            <a:off x="504497" y="3114388"/>
            <a:ext cx="50607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Business Objective:</a:t>
            </a:r>
          </a:p>
          <a:p>
            <a:r>
              <a:rPr lang="en-US" sz="4000" b="1" dirty="0"/>
              <a:t>  	</a:t>
            </a:r>
            <a:r>
              <a:rPr lang="en-US" sz="2400" dirty="0"/>
              <a:t>Three Primary objectives:</a:t>
            </a:r>
            <a:endParaRPr lang="en-US" sz="4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64F1DF-18AA-4A60-9C76-48475D07AA75}"/>
              </a:ext>
            </a:extLst>
          </p:cNvPr>
          <p:cNvSpPr txBox="1"/>
          <p:nvPr/>
        </p:nvSpPr>
        <p:spPr>
          <a:xfrm>
            <a:off x="1939159" y="4437827"/>
            <a:ext cx="94593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2000" b="0" i="0" dirty="0">
                <a:solidFill>
                  <a:srgbClr val="1D2125"/>
                </a:solidFill>
                <a:effectLst/>
                <a:latin typeface="-apple-system"/>
              </a:rPr>
              <a:t>Reduce the rate of loan defaults by improving the credit risk assessment model.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2000" b="0" i="0" dirty="0">
                <a:solidFill>
                  <a:srgbClr val="1D2125"/>
                </a:solidFill>
                <a:effectLst/>
                <a:latin typeface="-apple-system"/>
              </a:rPr>
              <a:t>Enhance customer satisfaction by streamlining the loan approval process.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2000" b="0" i="0" dirty="0">
                <a:solidFill>
                  <a:srgbClr val="1D2125"/>
                </a:solidFill>
                <a:effectLst/>
                <a:latin typeface="-apple-system"/>
              </a:rPr>
              <a:t>Identify key factors influencing loan outcomes and customer payment behavior to adjust policies and practices accordingly.</a:t>
            </a:r>
          </a:p>
        </p:txBody>
      </p:sp>
    </p:spTree>
    <p:extLst>
      <p:ext uri="{BB962C8B-B14F-4D97-AF65-F5344CB8AC3E}">
        <p14:creationId xmlns:p14="http://schemas.microsoft.com/office/powerpoint/2010/main" val="4111993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BB72C0-26E8-434F-8099-5D9C1B53729D}"/>
              </a:ext>
            </a:extLst>
          </p:cNvPr>
          <p:cNvSpPr txBox="1"/>
          <p:nvPr/>
        </p:nvSpPr>
        <p:spPr>
          <a:xfrm>
            <a:off x="299544" y="192143"/>
            <a:ext cx="75359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Chart Preparation: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FDC926-AC4E-4B83-92B8-E22964B4770F}"/>
              </a:ext>
            </a:extLst>
          </p:cNvPr>
          <p:cNvSpPr txBox="1"/>
          <p:nvPr/>
        </p:nvSpPr>
        <p:spPr>
          <a:xfrm>
            <a:off x="441434" y="977462"/>
            <a:ext cx="44774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Beginner Level Task: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D81566-2873-4360-8508-B05DB5D6E4EF}"/>
              </a:ext>
            </a:extLst>
          </p:cNvPr>
          <p:cNvSpPr txBox="1"/>
          <p:nvPr/>
        </p:nvSpPr>
        <p:spPr>
          <a:xfrm>
            <a:off x="1450428" y="1500682"/>
            <a:ext cx="6842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>
                <a:solidFill>
                  <a:srgbClr val="1D2125"/>
                </a:solidFill>
                <a:effectLst/>
                <a:latin typeface="-apple-system"/>
              </a:rPr>
              <a:t>1. Exploratory Data Analysis and Basic Reporting</a:t>
            </a:r>
            <a:endParaRPr lang="en-US" sz="24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C77F60A-D23B-4320-AFF2-ED1309C1AE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310567"/>
              </p:ext>
            </p:extLst>
          </p:nvPr>
        </p:nvGraphicFramePr>
        <p:xfrm>
          <a:off x="8418786" y="504497"/>
          <a:ext cx="3473671" cy="5360280"/>
        </p:xfrm>
        <a:graphic>
          <a:graphicData uri="http://schemas.openxmlformats.org/drawingml/2006/table">
            <a:tbl>
              <a:tblPr/>
              <a:tblGrid>
                <a:gridCol w="837870">
                  <a:extLst>
                    <a:ext uri="{9D8B030D-6E8A-4147-A177-3AD203B41FA5}">
                      <a16:colId xmlns:a16="http://schemas.microsoft.com/office/drawing/2014/main" val="1808592860"/>
                    </a:ext>
                  </a:extLst>
                </a:gridCol>
                <a:gridCol w="837870">
                  <a:extLst>
                    <a:ext uri="{9D8B030D-6E8A-4147-A177-3AD203B41FA5}">
                      <a16:colId xmlns:a16="http://schemas.microsoft.com/office/drawing/2014/main" val="1148461441"/>
                    </a:ext>
                  </a:extLst>
                </a:gridCol>
                <a:gridCol w="1797931">
                  <a:extLst>
                    <a:ext uri="{9D8B030D-6E8A-4147-A177-3AD203B41FA5}">
                      <a16:colId xmlns:a16="http://schemas.microsoft.com/office/drawing/2014/main" val="2871005567"/>
                    </a:ext>
                  </a:extLst>
                </a:gridCol>
              </a:tblGrid>
              <a:tr h="26801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Region</a:t>
                      </a:r>
                    </a:p>
                  </a:txBody>
                  <a:tcPr marL="9402" marR="9402" marT="94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Loan Type</a:t>
                      </a:r>
                    </a:p>
                  </a:txBody>
                  <a:tcPr marL="9402" marR="9402" marT="94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Sum of Loan Amount</a:t>
                      </a:r>
                    </a:p>
                  </a:txBody>
                  <a:tcPr marL="9402" marR="9402" marT="94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4315318"/>
                  </a:ext>
                </a:extLst>
              </a:tr>
              <a:tr h="26801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West</a:t>
                      </a:r>
                    </a:p>
                  </a:txBody>
                  <a:tcPr marL="9402" marR="9402" marT="94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Education</a:t>
                      </a:r>
                    </a:p>
                  </a:txBody>
                  <a:tcPr marL="9402" marR="9402" marT="94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1309048846</a:t>
                      </a:r>
                    </a:p>
                  </a:txBody>
                  <a:tcPr marL="9402" marR="9402" marT="94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9487456"/>
                  </a:ext>
                </a:extLst>
              </a:tr>
              <a:tr h="26801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North</a:t>
                      </a:r>
                    </a:p>
                  </a:txBody>
                  <a:tcPr marL="9402" marR="9402" marT="94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Education</a:t>
                      </a:r>
                    </a:p>
                  </a:txBody>
                  <a:tcPr marL="9402" marR="9402" marT="94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1291165910</a:t>
                      </a:r>
                    </a:p>
                  </a:txBody>
                  <a:tcPr marL="9402" marR="9402" marT="94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1799185"/>
                  </a:ext>
                </a:extLst>
              </a:tr>
              <a:tr h="26801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West</a:t>
                      </a:r>
                    </a:p>
                  </a:txBody>
                  <a:tcPr marL="9402" marR="9402" marT="94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Personal</a:t>
                      </a:r>
                    </a:p>
                  </a:txBody>
                  <a:tcPr marL="9402" marR="9402" marT="94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1289852705</a:t>
                      </a:r>
                    </a:p>
                  </a:txBody>
                  <a:tcPr marL="9402" marR="9402" marT="94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6183094"/>
                  </a:ext>
                </a:extLst>
              </a:tr>
              <a:tr h="26801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West</a:t>
                      </a:r>
                    </a:p>
                  </a:txBody>
                  <a:tcPr marL="9402" marR="9402" marT="94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Business</a:t>
                      </a:r>
                    </a:p>
                  </a:txBody>
                  <a:tcPr marL="9402" marR="9402" marT="94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1288958824</a:t>
                      </a:r>
                    </a:p>
                  </a:txBody>
                  <a:tcPr marL="9402" marR="9402" marT="94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9940546"/>
                  </a:ext>
                </a:extLst>
              </a:tr>
              <a:tr h="26801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South</a:t>
                      </a:r>
                    </a:p>
                  </a:txBody>
                  <a:tcPr marL="9402" marR="9402" marT="94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Education</a:t>
                      </a:r>
                    </a:p>
                  </a:txBody>
                  <a:tcPr marL="9402" marR="9402" marT="94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1274393552</a:t>
                      </a:r>
                    </a:p>
                  </a:txBody>
                  <a:tcPr marL="9402" marR="9402" marT="94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1770372"/>
                  </a:ext>
                </a:extLst>
              </a:tr>
              <a:tr h="26801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North</a:t>
                      </a:r>
                    </a:p>
                  </a:txBody>
                  <a:tcPr marL="9402" marR="9402" marT="94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Personal</a:t>
                      </a:r>
                    </a:p>
                  </a:txBody>
                  <a:tcPr marL="9402" marR="9402" marT="94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1269957191</a:t>
                      </a:r>
                    </a:p>
                  </a:txBody>
                  <a:tcPr marL="9402" marR="9402" marT="94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5318818"/>
                  </a:ext>
                </a:extLst>
              </a:tr>
              <a:tr h="26801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North</a:t>
                      </a:r>
                    </a:p>
                  </a:txBody>
                  <a:tcPr marL="9402" marR="9402" marT="94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Home</a:t>
                      </a:r>
                    </a:p>
                  </a:txBody>
                  <a:tcPr marL="9402" marR="9402" marT="94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1263748151</a:t>
                      </a:r>
                    </a:p>
                  </a:txBody>
                  <a:tcPr marL="9402" marR="9402" marT="94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3750048"/>
                  </a:ext>
                </a:extLst>
              </a:tr>
              <a:tr h="26801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West</a:t>
                      </a:r>
                    </a:p>
                  </a:txBody>
                  <a:tcPr marL="9402" marR="9402" marT="94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Auto</a:t>
                      </a:r>
                    </a:p>
                  </a:txBody>
                  <a:tcPr marL="9402" marR="9402" marT="94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1263726831</a:t>
                      </a:r>
                    </a:p>
                  </a:txBody>
                  <a:tcPr marL="9402" marR="9402" marT="94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4926987"/>
                  </a:ext>
                </a:extLst>
              </a:tr>
              <a:tr h="26801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South</a:t>
                      </a:r>
                    </a:p>
                  </a:txBody>
                  <a:tcPr marL="9402" marR="9402" marT="94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Auto</a:t>
                      </a:r>
                    </a:p>
                  </a:txBody>
                  <a:tcPr marL="9402" marR="9402" marT="94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1261347633</a:t>
                      </a:r>
                    </a:p>
                  </a:txBody>
                  <a:tcPr marL="9402" marR="9402" marT="94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3313847"/>
                  </a:ext>
                </a:extLst>
              </a:tr>
              <a:tr h="26801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South</a:t>
                      </a:r>
                    </a:p>
                  </a:txBody>
                  <a:tcPr marL="9402" marR="9402" marT="94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Home</a:t>
                      </a:r>
                    </a:p>
                  </a:txBody>
                  <a:tcPr marL="9402" marR="9402" marT="94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1258740333</a:t>
                      </a:r>
                    </a:p>
                  </a:txBody>
                  <a:tcPr marL="9402" marR="9402" marT="94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6781669"/>
                  </a:ext>
                </a:extLst>
              </a:tr>
              <a:tr h="26801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North</a:t>
                      </a:r>
                    </a:p>
                  </a:txBody>
                  <a:tcPr marL="9402" marR="9402" marT="94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Business</a:t>
                      </a:r>
                    </a:p>
                  </a:txBody>
                  <a:tcPr marL="9402" marR="9402" marT="94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1255752623</a:t>
                      </a:r>
                    </a:p>
                  </a:txBody>
                  <a:tcPr marL="9402" marR="9402" marT="94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0414114"/>
                  </a:ext>
                </a:extLst>
              </a:tr>
              <a:tr h="26801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South</a:t>
                      </a:r>
                    </a:p>
                  </a:txBody>
                  <a:tcPr marL="9402" marR="9402" marT="94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Business</a:t>
                      </a:r>
                    </a:p>
                  </a:txBody>
                  <a:tcPr marL="9402" marR="9402" marT="94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1251211181</a:t>
                      </a:r>
                    </a:p>
                  </a:txBody>
                  <a:tcPr marL="9402" marR="9402" marT="94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6229301"/>
                  </a:ext>
                </a:extLst>
              </a:tr>
              <a:tr h="26801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West</a:t>
                      </a:r>
                    </a:p>
                  </a:txBody>
                  <a:tcPr marL="9402" marR="9402" marT="94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Home</a:t>
                      </a:r>
                    </a:p>
                  </a:txBody>
                  <a:tcPr marL="9402" marR="9402" marT="94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1246749625</a:t>
                      </a:r>
                    </a:p>
                  </a:txBody>
                  <a:tcPr marL="9402" marR="9402" marT="94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4308089"/>
                  </a:ext>
                </a:extLst>
              </a:tr>
              <a:tr h="26801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East</a:t>
                      </a:r>
                    </a:p>
                  </a:txBody>
                  <a:tcPr marL="9402" marR="9402" marT="94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Education</a:t>
                      </a:r>
                    </a:p>
                  </a:txBody>
                  <a:tcPr marL="9402" marR="9402" marT="94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1245981897</a:t>
                      </a:r>
                    </a:p>
                  </a:txBody>
                  <a:tcPr marL="9402" marR="9402" marT="94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3514424"/>
                  </a:ext>
                </a:extLst>
              </a:tr>
              <a:tr h="26801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East</a:t>
                      </a:r>
                    </a:p>
                  </a:txBody>
                  <a:tcPr marL="9402" marR="9402" marT="94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Business</a:t>
                      </a:r>
                    </a:p>
                  </a:txBody>
                  <a:tcPr marL="9402" marR="9402" marT="94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1243401548</a:t>
                      </a:r>
                    </a:p>
                  </a:txBody>
                  <a:tcPr marL="9402" marR="9402" marT="94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7657574"/>
                  </a:ext>
                </a:extLst>
              </a:tr>
              <a:tr h="26801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East</a:t>
                      </a:r>
                    </a:p>
                  </a:txBody>
                  <a:tcPr marL="9402" marR="9402" marT="94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Home</a:t>
                      </a:r>
                    </a:p>
                  </a:txBody>
                  <a:tcPr marL="9402" marR="9402" marT="94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1243000442</a:t>
                      </a:r>
                    </a:p>
                  </a:txBody>
                  <a:tcPr marL="9402" marR="9402" marT="94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2869729"/>
                  </a:ext>
                </a:extLst>
              </a:tr>
              <a:tr h="26801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East</a:t>
                      </a:r>
                    </a:p>
                  </a:txBody>
                  <a:tcPr marL="9402" marR="9402" marT="94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Personal</a:t>
                      </a:r>
                    </a:p>
                  </a:txBody>
                  <a:tcPr marL="9402" marR="9402" marT="94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1236856184</a:t>
                      </a:r>
                    </a:p>
                  </a:txBody>
                  <a:tcPr marL="9402" marR="9402" marT="94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1238650"/>
                  </a:ext>
                </a:extLst>
              </a:tr>
              <a:tr h="26801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East</a:t>
                      </a:r>
                    </a:p>
                  </a:txBody>
                  <a:tcPr marL="9402" marR="9402" marT="94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Auto</a:t>
                      </a:r>
                    </a:p>
                  </a:txBody>
                  <a:tcPr marL="9402" marR="9402" marT="94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1235800298</a:t>
                      </a:r>
                    </a:p>
                  </a:txBody>
                  <a:tcPr marL="9402" marR="9402" marT="94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6041503"/>
                  </a:ext>
                </a:extLst>
              </a:tr>
              <a:tr h="26801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South</a:t>
                      </a:r>
                    </a:p>
                  </a:txBody>
                  <a:tcPr marL="9402" marR="9402" marT="94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Personal</a:t>
                      </a:r>
                    </a:p>
                  </a:txBody>
                  <a:tcPr marL="9402" marR="9402" marT="94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1232342974</a:t>
                      </a:r>
                    </a:p>
                  </a:txBody>
                  <a:tcPr marL="9402" marR="9402" marT="94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2618069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F3420439-6453-4485-8833-E0463CF9F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3216" y="2286001"/>
            <a:ext cx="4645570" cy="35787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11F9C7-8A31-4E0B-B694-581E8677F662}"/>
              </a:ext>
            </a:extLst>
          </p:cNvPr>
          <p:cNvSpPr txBox="1"/>
          <p:nvPr/>
        </p:nvSpPr>
        <p:spPr>
          <a:xfrm>
            <a:off x="415161" y="2958532"/>
            <a:ext cx="32161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Here, Distribution of loans across different region and categories.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The highest loan amount is : Education = 5120590205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Region is West = 6398336831</a:t>
            </a:r>
          </a:p>
        </p:txBody>
      </p:sp>
    </p:spTree>
    <p:extLst>
      <p:ext uri="{BB962C8B-B14F-4D97-AF65-F5344CB8AC3E}">
        <p14:creationId xmlns:p14="http://schemas.microsoft.com/office/powerpoint/2010/main" val="175144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673235-66D3-4E41-A48E-0DD89F3234D0}"/>
              </a:ext>
            </a:extLst>
          </p:cNvPr>
          <p:cNvSpPr txBox="1"/>
          <p:nvPr/>
        </p:nvSpPr>
        <p:spPr>
          <a:xfrm>
            <a:off x="346840" y="236483"/>
            <a:ext cx="44774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Beginner Level Task: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C1924E-8A17-4371-80B1-C579F28CA360}"/>
              </a:ext>
            </a:extLst>
          </p:cNvPr>
          <p:cNvSpPr txBox="1"/>
          <p:nvPr/>
        </p:nvSpPr>
        <p:spPr>
          <a:xfrm>
            <a:off x="974835" y="951554"/>
            <a:ext cx="71102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0" dirty="0">
                <a:solidFill>
                  <a:srgbClr val="1D2125"/>
                </a:solidFill>
                <a:effectLst/>
                <a:latin typeface="-apple-system"/>
              </a:rPr>
              <a:t>2. Data Cleansing and Simple Calculations.</a:t>
            </a:r>
            <a:endParaRPr lang="en-US" sz="2800" b="1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663956D-3748-42DC-B4D2-7900803C02B5}"/>
              </a:ext>
            </a:extLst>
          </p:cNvPr>
          <p:cNvSpPr/>
          <p:nvPr/>
        </p:nvSpPr>
        <p:spPr>
          <a:xfrm>
            <a:off x="917027" y="1749972"/>
            <a:ext cx="1828800" cy="8513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Avg Interest rate</a:t>
            </a:r>
          </a:p>
          <a:p>
            <a:pPr algn="ctr"/>
            <a:r>
              <a:rPr lang="en-US" sz="2800" b="1" dirty="0"/>
              <a:t>8.49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10B1CC1-AADA-456C-A19E-BCFC732B8884}"/>
              </a:ext>
            </a:extLst>
          </p:cNvPr>
          <p:cNvSpPr/>
          <p:nvPr/>
        </p:nvSpPr>
        <p:spPr>
          <a:xfrm>
            <a:off x="2995447" y="1749972"/>
            <a:ext cx="1828800" cy="8513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Total loans</a:t>
            </a:r>
          </a:p>
          <a:p>
            <a:pPr algn="ctr"/>
            <a:r>
              <a:rPr lang="en-US" sz="2800" b="1" dirty="0"/>
              <a:t>25bn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D201E7C-148D-49AE-95E1-59E0FA93195C}"/>
              </a:ext>
            </a:extLst>
          </p:cNvPr>
          <p:cNvSpPr/>
          <p:nvPr/>
        </p:nvSpPr>
        <p:spPr>
          <a:xfrm>
            <a:off x="5073867" y="1749972"/>
            <a:ext cx="1828800" cy="8513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Total Customers</a:t>
            </a:r>
          </a:p>
          <a:p>
            <a:pPr algn="ctr"/>
            <a:r>
              <a:rPr lang="en-US" sz="2800" b="1" dirty="0"/>
              <a:t>100000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E55BFC15-5D93-4419-AD2C-6C0A3ACBE7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3506663"/>
              </p:ext>
            </p:extLst>
          </p:nvPr>
        </p:nvGraphicFramePr>
        <p:xfrm>
          <a:off x="7436067" y="259569"/>
          <a:ext cx="4603536" cy="25782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7314">
                  <a:extLst>
                    <a:ext uri="{9D8B030D-6E8A-4147-A177-3AD203B41FA5}">
                      <a16:colId xmlns:a16="http://schemas.microsoft.com/office/drawing/2014/main" val="2248877447"/>
                    </a:ext>
                  </a:extLst>
                </a:gridCol>
                <a:gridCol w="1718111">
                  <a:extLst>
                    <a:ext uri="{9D8B030D-6E8A-4147-A177-3AD203B41FA5}">
                      <a16:colId xmlns:a16="http://schemas.microsoft.com/office/drawing/2014/main" val="4277338137"/>
                    </a:ext>
                  </a:extLst>
                </a:gridCol>
                <a:gridCol w="1718111">
                  <a:extLst>
                    <a:ext uri="{9D8B030D-6E8A-4147-A177-3AD203B41FA5}">
                      <a16:colId xmlns:a16="http://schemas.microsoft.com/office/drawing/2014/main" val="2877952204"/>
                    </a:ext>
                  </a:extLst>
                </a:gridCol>
              </a:tblGrid>
              <a:tr h="941611">
                <a:tc>
                  <a:txBody>
                    <a:bodyPr/>
                    <a:lstStyle/>
                    <a:p>
                      <a:r>
                        <a:rPr lang="en-US" dirty="0"/>
                        <a:t>Loan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Avg interest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Loans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910318"/>
                  </a:ext>
                </a:extLst>
              </a:tr>
              <a:tr h="545537">
                <a:tc>
                  <a:txBody>
                    <a:bodyPr/>
                    <a:lstStyle/>
                    <a:p>
                      <a:r>
                        <a:rPr lang="en-US" dirty="0"/>
                        <a:t>Pending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8473021891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1034148"/>
                  </a:ext>
                </a:extLst>
              </a:tr>
              <a:tr h="545537">
                <a:tc>
                  <a:txBody>
                    <a:bodyPr/>
                    <a:lstStyle/>
                    <a:p>
                      <a:r>
                        <a:rPr lang="en-US" dirty="0"/>
                        <a:t>Rejected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8357964056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370846"/>
                  </a:ext>
                </a:extLst>
              </a:tr>
              <a:tr h="545537">
                <a:tc>
                  <a:txBody>
                    <a:bodyPr/>
                    <a:lstStyle/>
                    <a:p>
                      <a:r>
                        <a:rPr lang="en-US" dirty="0"/>
                        <a:t>Approved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8386003146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2309618"/>
                  </a:ext>
                </a:extLst>
              </a:tr>
            </a:tbl>
          </a:graphicData>
        </a:graphic>
      </p:graphicFrame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2E379E89-D3A9-4ED4-9C57-377C5E2471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7160871"/>
              </p:ext>
            </p:extLst>
          </p:nvPr>
        </p:nvGraphicFramePr>
        <p:xfrm>
          <a:off x="7436067" y="3098272"/>
          <a:ext cx="4603536" cy="30742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4512">
                  <a:extLst>
                    <a:ext uri="{9D8B030D-6E8A-4147-A177-3AD203B41FA5}">
                      <a16:colId xmlns:a16="http://schemas.microsoft.com/office/drawing/2014/main" val="1490083815"/>
                    </a:ext>
                  </a:extLst>
                </a:gridCol>
                <a:gridCol w="1534512">
                  <a:extLst>
                    <a:ext uri="{9D8B030D-6E8A-4147-A177-3AD203B41FA5}">
                      <a16:colId xmlns:a16="http://schemas.microsoft.com/office/drawing/2014/main" val="1742902671"/>
                    </a:ext>
                  </a:extLst>
                </a:gridCol>
                <a:gridCol w="1534512">
                  <a:extLst>
                    <a:ext uri="{9D8B030D-6E8A-4147-A177-3AD203B41FA5}">
                      <a16:colId xmlns:a16="http://schemas.microsoft.com/office/drawing/2014/main" val="3348305331"/>
                    </a:ext>
                  </a:extLst>
                </a:gridCol>
              </a:tblGrid>
              <a:tr h="788918">
                <a:tc>
                  <a:txBody>
                    <a:bodyPr/>
                    <a:lstStyle/>
                    <a:p>
                      <a:r>
                        <a:rPr lang="en-US" dirty="0"/>
                        <a:t>Loan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Avg interest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Loans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85335"/>
                  </a:ext>
                </a:extLst>
              </a:tr>
              <a:tr h="457072">
                <a:tc>
                  <a:txBody>
                    <a:bodyPr/>
                    <a:lstStyle/>
                    <a:p>
                      <a:r>
                        <a:rPr lang="en-US" dirty="0"/>
                        <a:t>Home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5012238551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504369"/>
                  </a:ext>
                </a:extLst>
              </a:tr>
              <a:tr h="457072">
                <a:tc>
                  <a:txBody>
                    <a:bodyPr/>
                    <a:lstStyle/>
                    <a:p>
                      <a:r>
                        <a:rPr lang="en-US" dirty="0"/>
                        <a:t>Business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5039324176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334472"/>
                  </a:ext>
                </a:extLst>
              </a:tr>
              <a:tr h="457072">
                <a:tc>
                  <a:txBody>
                    <a:bodyPr/>
                    <a:lstStyle/>
                    <a:p>
                      <a:r>
                        <a:rPr lang="en-US" dirty="0"/>
                        <a:t>Education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5120590205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783926"/>
                  </a:ext>
                </a:extLst>
              </a:tr>
              <a:tr h="457072">
                <a:tc>
                  <a:txBody>
                    <a:bodyPr/>
                    <a:lstStyle/>
                    <a:p>
                      <a:r>
                        <a:rPr lang="en-US" dirty="0"/>
                        <a:t>Auto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5015827107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32161"/>
                  </a:ext>
                </a:extLst>
              </a:tr>
              <a:tr h="457072">
                <a:tc>
                  <a:txBody>
                    <a:bodyPr/>
                    <a:lstStyle/>
                    <a:p>
                      <a:r>
                        <a:rPr lang="en-US" dirty="0"/>
                        <a:t>Personal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5029009054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216534"/>
                  </a:ext>
                </a:extLst>
              </a:tr>
            </a:tbl>
          </a:graphicData>
        </a:graphic>
      </p:graphicFrame>
      <p:pic>
        <p:nvPicPr>
          <p:cNvPr id="16" name="Picture 15">
            <a:extLst>
              <a:ext uri="{FF2B5EF4-FFF2-40B4-BE49-F238E27FC236}">
                <a16:creationId xmlns:a16="http://schemas.microsoft.com/office/drawing/2014/main" id="{E0C9FCE0-7011-4541-B672-28289BF8B4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5425" y="2837793"/>
            <a:ext cx="3909848" cy="333475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5866ABD-C281-480F-B086-B42111FACA6B}"/>
              </a:ext>
            </a:extLst>
          </p:cNvPr>
          <p:cNvSpPr txBox="1"/>
          <p:nvPr/>
        </p:nvSpPr>
        <p:spPr>
          <a:xfrm>
            <a:off x="283777" y="3342749"/>
            <a:ext cx="303223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Using DAX function to get some aggregate value with the card chart.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highest loan amount is for :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Education = 5120590205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597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D9F33E-65BE-4761-80D2-C74109F5C357}"/>
              </a:ext>
            </a:extLst>
          </p:cNvPr>
          <p:cNvSpPr txBox="1"/>
          <p:nvPr/>
        </p:nvSpPr>
        <p:spPr>
          <a:xfrm>
            <a:off x="362607" y="299545"/>
            <a:ext cx="44774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Beginner Level Task: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870F11-0DEE-40AD-9142-466545E2D0E2}"/>
              </a:ext>
            </a:extLst>
          </p:cNvPr>
          <p:cNvSpPr txBox="1"/>
          <p:nvPr/>
        </p:nvSpPr>
        <p:spPr>
          <a:xfrm>
            <a:off x="1793328" y="1005630"/>
            <a:ext cx="37876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3. Dynamic Date Slicers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97D633-B406-42D7-AE70-29D8094459F6}"/>
              </a:ext>
            </a:extLst>
          </p:cNvPr>
          <p:cNvSpPr txBox="1"/>
          <p:nvPr/>
        </p:nvSpPr>
        <p:spPr>
          <a:xfrm>
            <a:off x="409574" y="1467295"/>
            <a:ext cx="1137285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1" i="0" dirty="0">
                <a:solidFill>
                  <a:srgbClr val="1D2125"/>
                </a:solidFill>
                <a:effectLst/>
                <a:latin typeface="-apple-system"/>
              </a:rPr>
              <a:t>Objective: </a:t>
            </a:r>
            <a:r>
              <a:rPr lang="en-US" sz="2000" b="0" i="0" dirty="0">
                <a:solidFill>
                  <a:srgbClr val="1D2125"/>
                </a:solidFill>
                <a:effectLst/>
                <a:latin typeface="-apple-system"/>
              </a:rPr>
              <a:t>Implement a report with dynamic date slicers to allow viewing data within specified time frames.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06E3866-A3D5-426A-ACF3-333692826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1471" y="4184590"/>
            <a:ext cx="5410954" cy="218161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1BD0685-4924-4652-9779-34CD455749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1165" y="1928960"/>
            <a:ext cx="1790950" cy="306163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E130221-92DD-43C0-82E0-4544F447A8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1166" y="5052151"/>
            <a:ext cx="2000304" cy="123775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1A88D24-3AB2-47CF-8369-124CDEAFB1D7}"/>
              </a:ext>
            </a:extLst>
          </p:cNvPr>
          <p:cNvSpPr txBox="1"/>
          <p:nvPr/>
        </p:nvSpPr>
        <p:spPr>
          <a:xfrm>
            <a:off x="725214" y="2490952"/>
            <a:ext cx="3200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We have line chart to visualize the total loans by months and 2</a:t>
            </a:r>
            <a:r>
              <a:rPr lang="en-US" baseline="30000" dirty="0"/>
              <a:t>nd</a:t>
            </a:r>
            <a:r>
              <a:rPr lang="en-US" dirty="0"/>
              <a:t> chart is showing the total loans by days.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Enable the Slicer to visualize the loan data of specific month and days.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In October month loan is highest :  2215146439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B4D5922-29EC-4FFA-A534-EFD3EA80B9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9089" y="1867405"/>
            <a:ext cx="5382376" cy="2181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084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2F8EB5-1EBA-4D93-A034-4D29DAE72163}"/>
              </a:ext>
            </a:extLst>
          </p:cNvPr>
          <p:cNvSpPr txBox="1"/>
          <p:nvPr/>
        </p:nvSpPr>
        <p:spPr>
          <a:xfrm>
            <a:off x="0" y="-31531"/>
            <a:ext cx="58752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Intermediate Level Task: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57DF64-81F6-47C2-B558-D8D9959DDEE5}"/>
              </a:ext>
            </a:extLst>
          </p:cNvPr>
          <p:cNvSpPr txBox="1"/>
          <p:nvPr/>
        </p:nvSpPr>
        <p:spPr>
          <a:xfrm>
            <a:off x="2207173" y="553244"/>
            <a:ext cx="69683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dirty="0">
                <a:solidFill>
                  <a:srgbClr val="1D2125"/>
                </a:solidFill>
                <a:effectLst/>
                <a:latin typeface="-apple-system"/>
              </a:rPr>
              <a:t>1. Customer Segmentation and Performance Analysis</a:t>
            </a:r>
            <a:endParaRPr lang="en-US" sz="24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D1C88F7-6682-4BAD-BD0D-CE4B4F3554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436395"/>
              </p:ext>
            </p:extLst>
          </p:nvPr>
        </p:nvGraphicFramePr>
        <p:xfrm>
          <a:off x="283286" y="1346555"/>
          <a:ext cx="5941888" cy="4738930"/>
        </p:xfrm>
        <a:graphic>
          <a:graphicData uri="http://schemas.openxmlformats.org/drawingml/2006/table">
            <a:tbl>
              <a:tblPr>
                <a:tableStyleId>{1FECB4D8-DB02-4DC6-A0A2-4F2EBAE1DC90}</a:tableStyleId>
              </a:tblPr>
              <a:tblGrid>
                <a:gridCol w="1072548">
                  <a:extLst>
                    <a:ext uri="{9D8B030D-6E8A-4147-A177-3AD203B41FA5}">
                      <a16:colId xmlns:a16="http://schemas.microsoft.com/office/drawing/2014/main" val="3940268245"/>
                    </a:ext>
                  </a:extLst>
                </a:gridCol>
                <a:gridCol w="724264">
                  <a:extLst>
                    <a:ext uri="{9D8B030D-6E8A-4147-A177-3AD203B41FA5}">
                      <a16:colId xmlns:a16="http://schemas.microsoft.com/office/drawing/2014/main" val="497692184"/>
                    </a:ext>
                  </a:extLst>
                </a:gridCol>
                <a:gridCol w="1291518">
                  <a:extLst>
                    <a:ext uri="{9D8B030D-6E8A-4147-A177-3AD203B41FA5}">
                      <a16:colId xmlns:a16="http://schemas.microsoft.com/office/drawing/2014/main" val="125112742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275525980"/>
                    </a:ext>
                  </a:extLst>
                </a:gridCol>
                <a:gridCol w="1481958">
                  <a:extLst>
                    <a:ext uri="{9D8B030D-6E8A-4147-A177-3AD203B41FA5}">
                      <a16:colId xmlns:a16="http://schemas.microsoft.com/office/drawing/2014/main" val="2907825844"/>
                    </a:ext>
                  </a:extLst>
                </a:gridCol>
              </a:tblGrid>
              <a:tr h="6769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MonthName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cell3D prstMaterial="dkEdge">
                      <a:bevel prst="convex"/>
                      <a:lightRig rig="flood" dir="t"/>
                    </a:cell3D>
                    <a:gradFill flip="none" rotWithShape="1">
                      <a:gsLst>
                        <a:gs pos="0">
                          <a:schemeClr val="accent2"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Count of </a:t>
                      </a:r>
                      <a:b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Loan ID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cell3D prstMaterial="dkEdge">
                      <a:bevel prst="convex"/>
                      <a:lightRig rig="flood" dir="t"/>
                    </a:cell3D>
                    <a:gradFill flip="none" rotWithShape="1">
                      <a:gsLst>
                        <a:gs pos="0">
                          <a:schemeClr val="accent2"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Average of Monthly</a:t>
                      </a:r>
                      <a:b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 Payment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cell3D prstMaterial="dkEdge">
                      <a:bevel prst="convex"/>
                      <a:lightRig rig="flood" dir="t"/>
                    </a:cell3D>
                    <a:gradFill flip="none" rotWithShape="1">
                      <a:gsLst>
                        <a:gs pos="0">
                          <a:schemeClr val="accent2"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Avg intrest rate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cell3D prstMaterial="dkEdge">
                      <a:bevel prst="convex"/>
                      <a:lightRig rig="flood" dir="t"/>
                    </a:cell3D>
                    <a:gradFill flip="none" rotWithShape="1">
                      <a:gsLst>
                        <a:gs pos="0">
                          <a:schemeClr val="accent2"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Average of </a:t>
                      </a:r>
                      <a:b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MonthlyIncome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cell3D prstMaterial="dkEdge">
                      <a:bevel prst="convex"/>
                      <a:lightRig rig="flood" dir="t"/>
                    </a:cell3D>
                    <a:gradFill flip="none" rotWithShape="1">
                      <a:gsLst>
                        <a:gs pos="0">
                          <a:schemeClr val="accent2"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451318338"/>
                  </a:ext>
                </a:extLst>
              </a:tr>
              <a:tr h="3384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April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chemeClr val="accent2"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8156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chemeClr val="accent2"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9511.710082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chemeClr val="accent2"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8.547869053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chemeClr val="accent2"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9192.68796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chemeClr val="accent2"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571805783"/>
                  </a:ext>
                </a:extLst>
              </a:tr>
              <a:tr h="3384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August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chemeClr val="accent2"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8413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chemeClr val="accent2"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9788.322928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chemeClr val="accent2"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8.485045763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chemeClr val="accent2"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9173.118804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chemeClr val="accent2"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268925141"/>
                  </a:ext>
                </a:extLst>
              </a:tr>
              <a:tr h="3384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December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chemeClr val="accent2"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8456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chemeClr val="accent2"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9550.837996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chemeClr val="accent2"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8.514939688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chemeClr val="accent2"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9130.467262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chemeClr val="accent2"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20259976"/>
                  </a:ext>
                </a:extLst>
              </a:tr>
              <a:tr h="3384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February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chemeClr val="accent2"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7580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chemeClr val="accent2"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9611.262011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chemeClr val="accent2"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8.463970976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chemeClr val="accent2"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9204.621405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chemeClr val="accent2"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712269512"/>
                  </a:ext>
                </a:extLst>
              </a:tr>
              <a:tr h="3384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January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chemeClr val="accent2"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8537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chemeClr val="accent2"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9539.987683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chemeClr val="accent2"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8.450459178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chemeClr val="accent2"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9158.868289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chemeClr val="accent2"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76797902"/>
                  </a:ext>
                </a:extLst>
              </a:tr>
              <a:tr h="3384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July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chemeClr val="accent2"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8442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chemeClr val="accent2"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9440.925783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chemeClr val="accent2"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8.479437337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chemeClr val="accent2"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9101.410349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chemeClr val="accent2"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90903976"/>
                  </a:ext>
                </a:extLst>
              </a:tr>
              <a:tr h="3384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June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chemeClr val="accent2"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8245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chemeClr val="accent2"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9573.308281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chemeClr val="accent2"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8.459831413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chemeClr val="accent2"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9167.779755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chemeClr val="accent2"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265012607"/>
                  </a:ext>
                </a:extLst>
              </a:tr>
              <a:tr h="3384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March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chemeClr val="accent2"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8456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chemeClr val="accent2"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9597.398801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chemeClr val="accent2"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8.497018685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chemeClr val="accent2"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9210.3818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chemeClr val="accent2"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116881468"/>
                  </a:ext>
                </a:extLst>
              </a:tr>
              <a:tr h="3384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May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chemeClr val="accent2"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8678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chemeClr val="accent2"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9694.934102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chemeClr val="accent2"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8.456002535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chemeClr val="accent2"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9111.099985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chemeClr val="accent2"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302600714"/>
                  </a:ext>
                </a:extLst>
              </a:tr>
              <a:tr h="3384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November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chemeClr val="accent2"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8247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chemeClr val="accent2"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9445.832104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chemeClr val="accent2"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8.535103674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chemeClr val="accent2"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9093.575017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chemeClr val="accent2"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7602266"/>
                  </a:ext>
                </a:extLst>
              </a:tr>
              <a:tr h="3384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October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chemeClr val="accent2"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8788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chemeClr val="accent2"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9557.459302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chemeClr val="accent2"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8.489544834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chemeClr val="accent2"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9138.66734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chemeClr val="accent2"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636453735"/>
                  </a:ext>
                </a:extLst>
              </a:tr>
              <a:tr h="3384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September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chemeClr val="accent2"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8002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chemeClr val="accent2"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9639.215017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chemeClr val="accent2"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8.503485379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chemeClr val="accent2"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9160.56186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gradFill flip="none" rotWithShape="1">
                      <a:gsLst>
                        <a:gs pos="0">
                          <a:schemeClr val="accent2"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650435552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65241A90-779F-48CB-B0CD-803A2E780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7306" y="1346555"/>
            <a:ext cx="2527866" cy="24529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F3BE9A3-AD6A-4853-B7EF-F7009D38EC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7306" y="3799490"/>
            <a:ext cx="2527866" cy="23500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75E8820-0EB6-43FF-8145-DCFF872ED5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5172" y="1346555"/>
            <a:ext cx="2843542" cy="245293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8D3EA6B-AD09-408E-B744-645361DC58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65172" y="3799491"/>
            <a:ext cx="2843542" cy="23500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F2AE166-DD4D-4314-A861-04426C5419A2}"/>
              </a:ext>
            </a:extLst>
          </p:cNvPr>
          <p:cNvSpPr txBox="1"/>
          <p:nvPr/>
        </p:nvSpPr>
        <p:spPr>
          <a:xfrm>
            <a:off x="372870" y="6416564"/>
            <a:ext cx="11446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Analysis loan performance by customer segmentation through the insights where loan with different demographics.</a:t>
            </a:r>
          </a:p>
        </p:txBody>
      </p:sp>
    </p:spTree>
    <p:extLst>
      <p:ext uri="{BB962C8B-B14F-4D97-AF65-F5344CB8AC3E}">
        <p14:creationId xmlns:p14="http://schemas.microsoft.com/office/powerpoint/2010/main" val="4066570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39EAE7-DC97-4CCE-B357-007FF8958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0949"/>
            <a:ext cx="3867690" cy="26197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4D1A131-5C32-4A33-A2C4-E40314165F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3540691"/>
            <a:ext cx="3867689" cy="2802704"/>
          </a:xfrm>
          <a:prstGeom prst="rect">
            <a:avLst/>
          </a:prstGeom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693634C-5D18-4D43-B490-EA9D255F83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028817"/>
              </p:ext>
            </p:extLst>
          </p:nvPr>
        </p:nvGraphicFramePr>
        <p:xfrm>
          <a:off x="3867688" y="920949"/>
          <a:ext cx="7997626" cy="2021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29526">
                  <a:extLst>
                    <a:ext uri="{9D8B030D-6E8A-4147-A177-3AD203B41FA5}">
                      <a16:colId xmlns:a16="http://schemas.microsoft.com/office/drawing/2014/main" val="4024613677"/>
                    </a:ext>
                  </a:extLst>
                </a:gridCol>
                <a:gridCol w="2112579">
                  <a:extLst>
                    <a:ext uri="{9D8B030D-6E8A-4147-A177-3AD203B41FA5}">
                      <a16:colId xmlns:a16="http://schemas.microsoft.com/office/drawing/2014/main" val="935357210"/>
                    </a:ext>
                  </a:extLst>
                </a:gridCol>
                <a:gridCol w="2081048">
                  <a:extLst>
                    <a:ext uri="{9D8B030D-6E8A-4147-A177-3AD203B41FA5}">
                      <a16:colId xmlns:a16="http://schemas.microsoft.com/office/drawing/2014/main" val="4045652789"/>
                    </a:ext>
                  </a:extLst>
                </a:gridCol>
                <a:gridCol w="2374473">
                  <a:extLst>
                    <a:ext uri="{9D8B030D-6E8A-4147-A177-3AD203B41FA5}">
                      <a16:colId xmlns:a16="http://schemas.microsoft.com/office/drawing/2014/main" val="27508593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Housing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 of customers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Avg of Credit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Sum of Loan Amount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243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Living with Parents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33238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573.52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8342031113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6344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Own Home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33215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574.94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8406162805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237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Renting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33547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573.92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8468795175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702806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55A80F1-85B6-4D18-A930-F5D197EF343E}"/>
              </a:ext>
            </a:extLst>
          </p:cNvPr>
          <p:cNvSpPr txBox="1"/>
          <p:nvPr/>
        </p:nvSpPr>
        <p:spPr>
          <a:xfrm>
            <a:off x="2207173" y="276321"/>
            <a:ext cx="69683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dirty="0">
                <a:solidFill>
                  <a:srgbClr val="1D2125"/>
                </a:solidFill>
                <a:effectLst/>
                <a:latin typeface="-apple-system"/>
              </a:rPr>
              <a:t>1. Customer Segmentation and Performance Analysis</a:t>
            </a:r>
            <a:endParaRPr lang="en-US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01FAF0-F8D0-439A-9135-F60558965CE9}"/>
              </a:ext>
            </a:extLst>
          </p:cNvPr>
          <p:cNvSpPr txBox="1"/>
          <p:nvPr/>
        </p:nvSpPr>
        <p:spPr>
          <a:xfrm>
            <a:off x="4130566" y="3153103"/>
            <a:ext cx="773474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Analysis loan performance based on Customer segmentation.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Avg monthly income = 9152.96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Avg monthly payment = 9579.29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Avg interest rate  = 8.49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Avg credit score = 574.13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Maximum customer’s house status is renting and their avg score is 574.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In march month customer income is high calculated as avg is : 9210.</a:t>
            </a:r>
          </a:p>
        </p:txBody>
      </p:sp>
    </p:spTree>
    <p:extLst>
      <p:ext uri="{BB962C8B-B14F-4D97-AF65-F5344CB8AC3E}">
        <p14:creationId xmlns:p14="http://schemas.microsoft.com/office/powerpoint/2010/main" val="2874026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0ECF45-75A9-4592-9BAA-2107C8132C2B}"/>
              </a:ext>
            </a:extLst>
          </p:cNvPr>
          <p:cNvSpPr txBox="1"/>
          <p:nvPr/>
        </p:nvSpPr>
        <p:spPr>
          <a:xfrm>
            <a:off x="0" y="-31531"/>
            <a:ext cx="5875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Intermediate Level Task: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D46CCD-9EC1-45D5-ABE1-299577F59BD4}"/>
              </a:ext>
            </a:extLst>
          </p:cNvPr>
          <p:cNvSpPr txBox="1"/>
          <p:nvPr/>
        </p:nvSpPr>
        <p:spPr>
          <a:xfrm>
            <a:off x="2785242" y="670678"/>
            <a:ext cx="61800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0" dirty="0">
                <a:solidFill>
                  <a:srgbClr val="1D2125"/>
                </a:solidFill>
                <a:effectLst/>
                <a:latin typeface="-apple-system"/>
              </a:rPr>
              <a:t>2. Segmentation Analysis Using DAX</a:t>
            </a:r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189B41-1A14-4661-9C9D-47814789A88E}"/>
              </a:ext>
            </a:extLst>
          </p:cNvPr>
          <p:cNvSpPr txBox="1"/>
          <p:nvPr/>
        </p:nvSpPr>
        <p:spPr>
          <a:xfrm>
            <a:off x="307428" y="1372505"/>
            <a:ext cx="1087032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200" b="1" i="0" dirty="0">
                <a:solidFill>
                  <a:srgbClr val="1D2125"/>
                </a:solidFill>
                <a:effectLst/>
                <a:latin typeface="-apple-system"/>
              </a:rPr>
              <a:t>Objective: </a:t>
            </a:r>
            <a:r>
              <a:rPr lang="en-US" sz="2200" b="0" i="0" dirty="0">
                <a:solidFill>
                  <a:srgbClr val="1D2125"/>
                </a:solidFill>
                <a:effectLst/>
                <a:latin typeface="-apple-system"/>
              </a:rPr>
              <a:t>Categorize customers based on loan amount and term; visualize the segments with complex charts.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C6266BA-A5D8-42AE-8C3A-E8CD92782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8691" y="2010102"/>
            <a:ext cx="3231930" cy="419362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0BF376F-B9C0-41CA-8800-1CA5994949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5283" y="2010103"/>
            <a:ext cx="2887029" cy="419362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126AB2B-8D2F-4EA5-A484-1E4EE876FD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1556" y="2010102"/>
            <a:ext cx="2957348" cy="417722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D2E056A-0CA7-46AF-A004-0DA26946E5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429" y="2390631"/>
            <a:ext cx="2477748" cy="328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88287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80AA9D2D-EE59-4148-A11E-A51EEE828B28}" vid="{AEAFD717-D3C8-4034-8F7E-D5220B0CCEB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{B0029099-567E-4C3D-A6E9-8F35CFDFF269}tf56160789_win32</Template>
  <TotalTime>686</TotalTime>
  <Words>1106</Words>
  <Application>Microsoft Office PowerPoint</Application>
  <PresentationFormat>Widescreen</PresentationFormat>
  <Paragraphs>283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-apple-system</vt:lpstr>
      <vt:lpstr>Arial</vt:lpstr>
      <vt:lpstr>Bookman Old Style</vt:lpstr>
      <vt:lpstr>Calibri</vt:lpstr>
      <vt:lpstr>Franklin Gothic Book</vt:lpstr>
      <vt:lpstr>Wingdings</vt:lpstr>
      <vt:lpstr>Custom</vt:lpstr>
      <vt:lpstr>Project:- Loan Data</vt:lpstr>
      <vt:lpstr>Business Context:  A financial corporation, Fincorp Lending, provides various types of loans such as personal, auto, home, education, and business loans. The corporation operates across multiple regions and caters to a diverse clientele. With a competitive market and regulatory challenges, efficient loan processing and risk management are crucial.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Atul Prajapati</dc:creator>
  <cp:lastModifiedBy>Atul Prajapati</cp:lastModifiedBy>
  <cp:revision>85</cp:revision>
  <dcterms:created xsi:type="dcterms:W3CDTF">2024-06-17T17:51:44Z</dcterms:created>
  <dcterms:modified xsi:type="dcterms:W3CDTF">2024-06-18T18:52:29Z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