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89" r:id="rId9"/>
    <p:sldId id="265" r:id="rId10"/>
    <p:sldId id="290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3DD"/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F6934-D7FB-5B09-D188-216E189C78C2}" v="3567" dt="2024-09-09T12:51:39.006"/>
    <p1510:client id="{533D865A-52B8-6340-FFEC-6C32240BEDE9}" v="1086" dt="2024-09-07T18:15:45.187"/>
    <p1510:client id="{63633298-0651-CE1D-DCF0-A1271B32330C}" v="538" dt="2024-09-07T13:22:10.201"/>
    <p1510:client id="{607660C8-3ECB-DF59-0522-A8AE4E5A463D}" v="2" dt="2024-09-07T14:32:03.399"/>
    <p1510:client id="{6DD342FF-5437-FAEF-F0DF-E0E2CDC0693B}" v="1329" dt="2024-09-08T18:41:42.889"/>
    <p1510:client id="{85545D72-C718-53E0-567C-2C299F4396E4}" v="160" dt="2024-09-08T09:43:04.166"/>
  </p1510:revLst>
</p1510:revInfo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9/9/2024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9/9/2024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9/9/2024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Tahoma"/>
                <a:cs typeface="Tahoma"/>
              </a:rPr>
              <a:t>&lt;Atul Prajapati&gt;</a:t>
            </a:r>
          </a:p>
          <a:p>
            <a:endParaRPr lang="en-US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0321E6-19D7-4344-96D5-4995A51BE5D8}"/>
              </a:ext>
            </a:extLst>
          </p:cNvPr>
          <p:cNvSpPr txBox="1"/>
          <p:nvPr/>
        </p:nvSpPr>
        <p:spPr>
          <a:xfrm>
            <a:off x="389106" y="408562"/>
            <a:ext cx="42412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Calculating Median of numeric variables :</a:t>
            </a:r>
            <a:r>
              <a:rPr lang="en-US" sz="2000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Age  	         </a:t>
            </a:r>
            <a:r>
              <a:rPr lang="en-US" sz="2000" b="1" dirty="0"/>
              <a:t>:</a:t>
            </a:r>
            <a:r>
              <a:rPr lang="en-US" sz="2000" dirty="0"/>
              <a:t> 	39.0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Salary	   </a:t>
            </a:r>
            <a:r>
              <a:rPr lang="en-US" sz="2000" b="1" dirty="0"/>
              <a:t>:</a:t>
            </a:r>
            <a:r>
              <a:rPr lang="en-US" sz="2000" dirty="0"/>
              <a:t> 	60000.0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Balance       :   448.0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Campaign   </a:t>
            </a:r>
            <a:r>
              <a:rPr lang="en-US" sz="2000" b="1" dirty="0"/>
              <a:t>:</a:t>
            </a:r>
            <a:r>
              <a:rPr lang="en-US" sz="2000" dirty="0"/>
              <a:t>	2.0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pdays</a:t>
            </a:r>
            <a:r>
              <a:rPr lang="en-US" sz="2000" dirty="0"/>
              <a:t>	         </a:t>
            </a:r>
            <a:r>
              <a:rPr lang="en-US" sz="2000" b="1" dirty="0"/>
              <a:t>:</a:t>
            </a:r>
            <a:r>
              <a:rPr lang="en-US" sz="2000" dirty="0"/>
              <a:t>	-1.0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Previous	   </a:t>
            </a:r>
            <a:r>
              <a:rPr lang="en-US" sz="2000" b="1" dirty="0"/>
              <a:t>:</a:t>
            </a:r>
            <a:r>
              <a:rPr lang="en-US" sz="2000" dirty="0"/>
              <a:t> 	0.0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96CC2-4728-46E0-97A1-820C1C74369C}"/>
              </a:ext>
            </a:extLst>
          </p:cNvPr>
          <p:cNvSpPr txBox="1"/>
          <p:nvPr/>
        </p:nvSpPr>
        <p:spPr>
          <a:xfrm>
            <a:off x="389106" y="2898843"/>
            <a:ext cx="44941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Standard deviation for the numeric variables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000" dirty="0"/>
              <a:t>age		    :        10.616926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000" dirty="0"/>
              <a:t>salary         :        32085.718415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	balance      :        3044.765829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	campaign    :        3.098021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	</a:t>
            </a:r>
            <a:r>
              <a:rPr lang="en-US" sz="2000" dirty="0" err="1"/>
              <a:t>pdays</a:t>
            </a:r>
            <a:r>
              <a:rPr lang="en-US" sz="2000" dirty="0"/>
              <a:t>         :        100.128746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	previous     :        2.303441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4F8DA-F1CB-48F3-B39E-C2380D703514}"/>
              </a:ext>
            </a:extLst>
          </p:cNvPr>
          <p:cNvSpPr txBox="1"/>
          <p:nvPr/>
        </p:nvSpPr>
        <p:spPr>
          <a:xfrm>
            <a:off x="5246453" y="1206230"/>
            <a:ext cx="4630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Skewness of the numeric variables:</a:t>
            </a:r>
          </a:p>
          <a:p>
            <a:endParaRPr lang="en-US" sz="2000" b="1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sz="2000" dirty="0"/>
              <a:t> Age  	   </a:t>
            </a:r>
            <a:r>
              <a:rPr lang="en-US" sz="2000" b="1" dirty="0"/>
              <a:t>:</a:t>
            </a:r>
            <a:r>
              <a:rPr lang="en-US" sz="2000" dirty="0"/>
              <a:t> 	0.685377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Salary	   </a:t>
            </a:r>
            <a:r>
              <a:rPr lang="en-US" sz="2000" b="1" dirty="0"/>
              <a:t>:</a:t>
            </a:r>
            <a:r>
              <a:rPr lang="en-US" sz="2000" dirty="0"/>
              <a:t> 	0.137829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Balance       :   8.360308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Campaign   </a:t>
            </a:r>
            <a:r>
              <a:rPr lang="en-US" sz="2000" b="1" dirty="0"/>
              <a:t>:</a:t>
            </a:r>
            <a:r>
              <a:rPr lang="en-US" sz="2000" dirty="0"/>
              <a:t>	4.898650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pdays</a:t>
            </a:r>
            <a:r>
              <a:rPr lang="en-US" sz="2000" dirty="0"/>
              <a:t>	         </a:t>
            </a:r>
            <a:r>
              <a:rPr lang="en-US" sz="2000" b="1" dirty="0"/>
              <a:t>:</a:t>
            </a:r>
            <a:r>
              <a:rPr lang="en-US" sz="2000" dirty="0"/>
              <a:t>	2.615715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Previous	   </a:t>
            </a:r>
            <a:r>
              <a:rPr lang="en-US" sz="2000" b="1" dirty="0"/>
              <a:t>:</a:t>
            </a:r>
            <a:r>
              <a:rPr lang="en-US" sz="2000" dirty="0"/>
              <a:t> 	41.846454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3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distribution of a number of objects&#10;&#10;Description automatically generated">
            <a:extLst>
              <a:ext uri="{FF2B5EF4-FFF2-40B4-BE49-F238E27FC236}">
                <a16:creationId xmlns:a16="http://schemas.microsoft.com/office/drawing/2014/main" id="{A9BC1032-C309-0CA0-0C29-4C06CF6A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795" y="1720431"/>
            <a:ext cx="5051126" cy="3790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1C0F29-2A3D-F36E-5C28-B8A72059944A}"/>
              </a:ext>
            </a:extLst>
          </p:cNvPr>
          <p:cNvSpPr txBox="1"/>
          <p:nvPr/>
        </p:nvSpPr>
        <p:spPr>
          <a:xfrm>
            <a:off x="1239949" y="880516"/>
            <a:ext cx="94323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400" dirty="0"/>
              <a:t>Visualize the Distribution of the target variable using bar chart.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8D681-0473-E183-B815-6E354E01A764}"/>
              </a:ext>
            </a:extLst>
          </p:cNvPr>
          <p:cNvSpPr txBox="1"/>
          <p:nvPr/>
        </p:nvSpPr>
        <p:spPr>
          <a:xfrm>
            <a:off x="2160439" y="1714740"/>
            <a:ext cx="276045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000" dirty="0"/>
              <a:t>Response : Term deposit campaign is successful or In this,</a:t>
            </a:r>
          </a:p>
          <a:p>
            <a:pPr marL="285750" indent="-285750">
              <a:buFont typeface="Wingdings"/>
              <a:buChar char="§"/>
            </a:pPr>
            <a:endParaRPr lang="en-US" sz="2000" dirty="0"/>
          </a:p>
          <a:p>
            <a:pPr marL="285750" indent="-285750">
              <a:buFont typeface="Wingdings"/>
              <a:buChar char="§"/>
            </a:pPr>
            <a:r>
              <a:rPr lang="en-US" sz="2000" dirty="0"/>
              <a:t>We have the </a:t>
            </a:r>
            <a:r>
              <a:rPr lang="en-US" sz="2000" err="1"/>
              <a:t>the</a:t>
            </a:r>
            <a:r>
              <a:rPr lang="en-US" sz="2000" dirty="0"/>
              <a:t> total count of YES or NO</a:t>
            </a:r>
          </a:p>
          <a:p>
            <a:pPr marL="285750" indent="-285750">
              <a:buFont typeface="Wingdings"/>
              <a:buChar char="§"/>
            </a:pPr>
            <a:endParaRPr lang="en-US" sz="2000" dirty="0"/>
          </a:p>
          <a:p>
            <a:pPr marL="285750" indent="-285750">
              <a:buFont typeface="Wingdings"/>
              <a:buChar char="§"/>
            </a:pPr>
            <a:r>
              <a:rPr lang="en-US" sz="2000" dirty="0"/>
              <a:t>No( response) </a:t>
            </a:r>
            <a:r>
              <a:rPr lang="en-US" sz="2000" b="1" dirty="0"/>
              <a:t>&gt;=</a:t>
            </a:r>
            <a:r>
              <a:rPr lang="en-US" sz="2000" dirty="0"/>
              <a:t> Yes(response)</a:t>
            </a:r>
          </a:p>
          <a:p>
            <a:pPr marL="285750" indent="-285750">
              <a:buFont typeface="Wingdings"/>
              <a:buChar char="§"/>
            </a:pPr>
            <a:endParaRPr lang="en-US" sz="2000" dirty="0">
              <a:latin typeface="Gill Sans MT"/>
            </a:endParaRPr>
          </a:p>
          <a:p>
            <a:pPr marL="285750" indent="-285750">
              <a:buFont typeface="Wingdings"/>
              <a:buChar char="§"/>
            </a:pPr>
            <a:r>
              <a:rPr lang="en-US" sz="2000" dirty="0">
                <a:latin typeface="Consolas"/>
              </a:rPr>
              <a:t>Response:
no  :   39924
yes  :   5287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123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box plot&#10;&#10;Description automatically generated">
            <a:extLst>
              <a:ext uri="{FF2B5EF4-FFF2-40B4-BE49-F238E27FC236}">
                <a16:creationId xmlns:a16="http://schemas.microsoft.com/office/drawing/2014/main" id="{E365CB2E-2A4D-500A-4A72-312EC5CF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509" y="2315204"/>
            <a:ext cx="4525813" cy="3349026"/>
          </a:xfrm>
          <a:prstGeom prst="rect">
            <a:avLst/>
          </a:prstGeom>
        </p:spPr>
      </p:pic>
      <p:pic>
        <p:nvPicPr>
          <p:cNvPr id="4" name="Picture 3" descr="A diagram of a box plot&#10;&#10;Description automatically generated">
            <a:extLst>
              <a:ext uri="{FF2B5EF4-FFF2-40B4-BE49-F238E27FC236}">
                <a16:creationId xmlns:a16="http://schemas.microsoft.com/office/drawing/2014/main" id="{24D37C7C-2963-3F67-2873-761C56D6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34" y="157882"/>
            <a:ext cx="4535160" cy="2157143"/>
          </a:xfrm>
          <a:prstGeom prst="rect">
            <a:avLst/>
          </a:prstGeom>
        </p:spPr>
      </p:pic>
      <p:pic>
        <p:nvPicPr>
          <p:cNvPr id="5" name="Picture 4" descr="A diagram of a box plot&#10;&#10;Description automatically generated">
            <a:extLst>
              <a:ext uri="{FF2B5EF4-FFF2-40B4-BE49-F238E27FC236}">
                <a16:creationId xmlns:a16="http://schemas.microsoft.com/office/drawing/2014/main" id="{DFA5F8B1-3BEE-478C-EAA0-3FB3CCA1A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443" y="613195"/>
            <a:ext cx="4525454" cy="2209800"/>
          </a:xfrm>
          <a:prstGeom prst="rect">
            <a:avLst/>
          </a:prstGeom>
        </p:spPr>
      </p:pic>
      <p:pic>
        <p:nvPicPr>
          <p:cNvPr id="6" name="Picture 5" descr="A white box with black text&#10;&#10;Description automatically generated">
            <a:extLst>
              <a:ext uri="{FF2B5EF4-FFF2-40B4-BE49-F238E27FC236}">
                <a16:creationId xmlns:a16="http://schemas.microsoft.com/office/drawing/2014/main" id="{23B27126-9D3A-70D4-7BD5-0DCA273CD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206" y="2808169"/>
            <a:ext cx="4515929" cy="2219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F4CDF7-2D90-D8C8-4F50-046F031FD96E}"/>
              </a:ext>
            </a:extLst>
          </p:cNvPr>
          <p:cNvSpPr txBox="1"/>
          <p:nvPr/>
        </p:nvSpPr>
        <p:spPr>
          <a:xfrm>
            <a:off x="390909" y="341948"/>
            <a:ext cx="2388972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000" dirty="0">
                <a:ea typeface="+mn-lt"/>
                <a:cs typeface="+mn-lt"/>
              </a:rPr>
              <a:t>Examining the distribution of individual key features.</a:t>
            </a:r>
            <a:endParaRPr lang="en-US" sz="2000" dirty="0"/>
          </a:p>
          <a:p>
            <a:pPr marL="285750" indent="-285750">
              <a:buFont typeface="Wingdings"/>
              <a:buChar char="§"/>
            </a:pPr>
            <a:endParaRPr lang="en-US" sz="2000" dirty="0"/>
          </a:p>
          <a:p>
            <a:pPr marL="285750" indent="-285750">
              <a:buFont typeface="Wingdings"/>
              <a:buChar char="§"/>
            </a:pPr>
            <a:r>
              <a:rPr lang="en-US" sz="2000" dirty="0"/>
              <a:t>Detecting outliers using box plot.</a:t>
            </a:r>
            <a:endParaRPr lang="en-US"/>
          </a:p>
          <a:p>
            <a:pPr marL="285750" indent="-285750">
              <a:buFont typeface="Wingdings"/>
              <a:buChar char="§"/>
            </a:pPr>
            <a:endParaRPr lang="en-US" sz="2000" dirty="0"/>
          </a:p>
          <a:p>
            <a:pPr marL="285750" indent="-285750">
              <a:buFont typeface="Wingdings"/>
              <a:buChar char="§"/>
            </a:pPr>
            <a:r>
              <a:rPr lang="en-US" sz="2000" dirty="0"/>
              <a:t>Checking the skewness of the data.</a:t>
            </a:r>
          </a:p>
          <a:p>
            <a:pPr marL="285750" indent="-285750">
              <a:buFont typeface="Wingdings"/>
              <a:buChar char="§"/>
            </a:pPr>
            <a:endParaRPr lang="en-US" sz="2000" dirty="0"/>
          </a:p>
          <a:p>
            <a:pPr marL="285750" indent="-285750">
              <a:buFont typeface="Wingdings"/>
              <a:buChar char="§"/>
            </a:pPr>
            <a:r>
              <a:rPr lang="en-US" sz="2000" dirty="0"/>
              <a:t>For doing It, one more chart has been done for identifying outliers. "kdeplot".</a:t>
            </a:r>
          </a:p>
        </p:txBody>
      </p:sp>
    </p:spTree>
    <p:extLst>
      <p:ext uri="{BB962C8B-B14F-4D97-AF65-F5344CB8AC3E}">
        <p14:creationId xmlns:p14="http://schemas.microsoft.com/office/powerpoint/2010/main" val="33767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EB4C45-6D87-3C1D-3AD5-C8C3F1FB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38" y="101092"/>
            <a:ext cx="5256901" cy="3320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8B649-26A4-FABD-5A68-34E0F908E713}"/>
              </a:ext>
            </a:extLst>
          </p:cNvPr>
          <p:cNvSpPr txBox="1"/>
          <p:nvPr/>
        </p:nvSpPr>
        <p:spPr>
          <a:xfrm>
            <a:off x="6090947" y="327183"/>
            <a:ext cx="234778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000" dirty="0"/>
              <a:t>Particular customer before targeted or not showing through the bar plot</a:t>
            </a:r>
          </a:p>
          <a:p>
            <a:pPr marL="285750" indent="-285750">
              <a:buFont typeface="Wingdings"/>
              <a:buChar char="§"/>
            </a:pPr>
            <a:endParaRPr lang="en-US" sz="2000" dirty="0"/>
          </a:p>
          <a:p>
            <a:pPr marL="285750" indent="-285750">
              <a:buFont typeface="Wingdings"/>
              <a:buChar char="§"/>
            </a:pPr>
            <a:r>
              <a:rPr lang="en-US" sz="2000" dirty="0">
                <a:latin typeface="Consolas"/>
              </a:rPr>
              <a:t>Targeted :
yes  :  37091
no   :  8120</a:t>
            </a:r>
            <a:endParaRPr lang="en-US" sz="2000" dirty="0"/>
          </a:p>
        </p:txBody>
      </p:sp>
      <p:pic>
        <p:nvPicPr>
          <p:cNvPr id="6" name="Picture 5" descr="A graph of a distribution of customers&#10;&#10;Description automatically generated">
            <a:extLst>
              <a:ext uri="{FF2B5EF4-FFF2-40B4-BE49-F238E27FC236}">
                <a16:creationId xmlns:a16="http://schemas.microsoft.com/office/drawing/2014/main" id="{742465F7-749F-2F02-A63F-7AD57C32A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8" y="3608897"/>
            <a:ext cx="5244322" cy="2343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B64FA8-3D18-CCBF-E5AF-BD1C3C95A016}"/>
              </a:ext>
            </a:extLst>
          </p:cNvPr>
          <p:cNvSpPr txBox="1"/>
          <p:nvPr/>
        </p:nvSpPr>
        <p:spPr>
          <a:xfrm>
            <a:off x="6350906" y="3425697"/>
            <a:ext cx="5642918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000" dirty="0">
                <a:highlight>
                  <a:srgbClr val="00FFFF"/>
                </a:highlight>
                <a:latin typeface="Consolas"/>
              </a:rPr>
              <a:t>Count the numbers of Campaigned customers:
1.0  :  17544
2.0  :  12505
3.0  :   5521
6.0  :   4355
4.0  :   3522
5.0  :   1764</a:t>
            </a:r>
            <a:endParaRPr lang="en-US" sz="200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966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3482A4-E9CD-9C38-0ABA-BC5DFECF6798}"/>
              </a:ext>
            </a:extLst>
          </p:cNvPr>
          <p:cNvSpPr txBox="1"/>
          <p:nvPr/>
        </p:nvSpPr>
        <p:spPr>
          <a:xfrm>
            <a:off x="4793" y="5751"/>
            <a:ext cx="1211723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u="sng" dirty="0"/>
              <a:t>3. Univariate Analysis: </a:t>
            </a:r>
          </a:p>
          <a:p>
            <a:pPr marL="457200" indent="-457200">
              <a:buFont typeface="Wingdings"/>
              <a:buChar char="§"/>
            </a:pPr>
            <a:r>
              <a:rPr lang="en-US" sz="2800" dirty="0"/>
              <a:t>This analysis for individual key features such as age, balance and call duration.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4227A-7367-45A7-393E-423E16B4479C}"/>
              </a:ext>
            </a:extLst>
          </p:cNvPr>
          <p:cNvSpPr txBox="1"/>
          <p:nvPr/>
        </p:nvSpPr>
        <p:spPr>
          <a:xfrm>
            <a:off x="-959" y="2056921"/>
            <a:ext cx="328666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dirty="0">
                <a:highlight>
                  <a:srgbClr val="FFFF00"/>
                </a:highlight>
                <a:latin typeface="Consolas"/>
              </a:rPr>
              <a:t>Distribution of Age :
</a:t>
            </a:r>
            <a:r>
              <a:rPr lang="en-US" sz="2400" dirty="0">
                <a:latin typeface="Consolas"/>
              </a:rPr>
              <a:t>count : 45211
mean : 40.934795
std : 10.616926
min : 18.000000
25% : 33.000000
50% : 39.000000
75% : 48.000000
max : 95.000000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AB968-3B7E-3DB2-14B9-F70123B42A45}"/>
              </a:ext>
            </a:extLst>
          </p:cNvPr>
          <p:cNvSpPr txBox="1"/>
          <p:nvPr/>
        </p:nvSpPr>
        <p:spPr>
          <a:xfrm>
            <a:off x="3925455" y="2055091"/>
            <a:ext cx="328675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  <a:latin typeface="Gill Sans MT"/>
              </a:rPr>
              <a:t>Distribution of balance</a:t>
            </a:r>
            <a:r>
              <a:rPr lang="en-US" sz="2400" dirty="0">
                <a:highlight>
                  <a:srgbClr val="00FF00"/>
                </a:highlight>
                <a:latin typeface="Consolas"/>
              </a:rPr>
              <a:t>: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sz="2400" dirty="0">
                <a:latin typeface="Consolas"/>
              </a:rPr>
              <a:t>
</a:t>
            </a:r>
            <a:r>
              <a:rPr lang="en-US" sz="2400" dirty="0">
                <a:latin typeface="Gill Sans MT"/>
              </a:rPr>
              <a:t>count   :  45211.000000
mean   :  1362.272058
std    :  3044.765829
min   :  -8019.000000
25%  :   72.000000
50%  :   448.000000
75%  :   1428.000000
max  :   102127.000000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ABA45-8D4F-8777-CDB4-16B6C919A2AB}"/>
              </a:ext>
            </a:extLst>
          </p:cNvPr>
          <p:cNvSpPr txBox="1"/>
          <p:nvPr/>
        </p:nvSpPr>
        <p:spPr>
          <a:xfrm>
            <a:off x="7851780" y="2053784"/>
            <a:ext cx="381130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  <a:latin typeface="Gill Sans MT"/>
              </a:rPr>
              <a:t>Distribution of call duration :
</a:t>
            </a:r>
            <a:r>
              <a:rPr lang="en-US" sz="2400" dirty="0">
                <a:latin typeface="Gill Sans MT"/>
              </a:rPr>
              <a:t>
count  :  45211.000000
mean  :    258.163080
std   :   257.527812
min  :   0.000000
25%  :  103.000000
50%  :  180.000000
75%  :  319.000000
max  :  4918.000000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534BE-EDA0-BB48-ED9B-157E6D02EE21}"/>
              </a:ext>
            </a:extLst>
          </p:cNvPr>
          <p:cNvSpPr txBox="1"/>
          <p:nvPr/>
        </p:nvSpPr>
        <p:spPr>
          <a:xfrm>
            <a:off x="240494" y="1321410"/>
            <a:ext cx="66597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,Sans-Serif"/>
              <a:buChar char="§"/>
            </a:pPr>
            <a:r>
              <a:rPr lang="en-US" sz="2800" dirty="0">
                <a:highlight>
                  <a:srgbClr val="FF0000"/>
                </a:highlight>
              </a:rPr>
              <a:t>Examining distribution of these features:</a:t>
            </a:r>
          </a:p>
        </p:txBody>
      </p:sp>
    </p:spTree>
    <p:extLst>
      <p:ext uri="{BB962C8B-B14F-4D97-AF65-F5344CB8AC3E}">
        <p14:creationId xmlns:p14="http://schemas.microsoft.com/office/powerpoint/2010/main" val="195283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B77A9-24C1-FC44-AF3C-7DDA00874077}"/>
              </a:ext>
            </a:extLst>
          </p:cNvPr>
          <p:cNvSpPr txBox="1"/>
          <p:nvPr/>
        </p:nvSpPr>
        <p:spPr>
          <a:xfrm>
            <a:off x="508000" y="304799"/>
            <a:ext cx="5842000" cy="6604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2" descr="A graph of numbers and numbers&#10;&#10;Description automatically generated">
            <a:extLst>
              <a:ext uri="{FF2B5EF4-FFF2-40B4-BE49-F238E27FC236}">
                <a16:creationId xmlns:a16="http://schemas.microsoft.com/office/drawing/2014/main" id="{7ED20EBE-ED02-F64A-88EF-55219D09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254" y="1596337"/>
            <a:ext cx="5891303" cy="3650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A92C1D-78C4-D738-F9CD-8C9CF999D75B}"/>
              </a:ext>
            </a:extLst>
          </p:cNvPr>
          <p:cNvSpPr txBox="1"/>
          <p:nvPr/>
        </p:nvSpPr>
        <p:spPr>
          <a:xfrm>
            <a:off x="-872" y="323709"/>
            <a:ext cx="633823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b="1" dirty="0"/>
              <a:t>Visuals aids of Box Plot: </a:t>
            </a:r>
            <a:endParaRPr lang="en-US"/>
          </a:p>
          <a:p>
            <a:pPr marL="342900" indent="-342900">
              <a:buFont typeface="Wingdings"/>
              <a:buChar char="Ø"/>
            </a:pPr>
            <a:r>
              <a:rPr lang="en-US" sz="2400" dirty="0">
                <a:ea typeface="+mn-lt"/>
                <a:cs typeface="+mn-lt"/>
              </a:rPr>
              <a:t>Reveal outliers and variability across the data.</a:t>
            </a:r>
          </a:p>
          <a:p>
            <a:pPr marL="342900" indent="-342900">
              <a:buFont typeface="Wingdings"/>
              <a:buChar char="Ø"/>
            </a:pPr>
            <a:r>
              <a:rPr lang="en-US" sz="2400" dirty="0"/>
              <a:t>Histogram show us the </a:t>
            </a:r>
            <a:r>
              <a:rPr lang="en-US" sz="2400" dirty="0">
                <a:ea typeface="+mn-lt"/>
                <a:cs typeface="+mn-lt"/>
              </a:rPr>
              <a:t>skewness or normality of the distribution.</a:t>
            </a:r>
            <a:endParaRPr lang="en-US" sz="2400" dirty="0"/>
          </a:p>
        </p:txBody>
      </p:sp>
      <p:pic>
        <p:nvPicPr>
          <p:cNvPr id="5" name="Picture 4" descr="A graph of age distribution&#10;&#10;Description automatically generated">
            <a:extLst>
              <a:ext uri="{FF2B5EF4-FFF2-40B4-BE49-F238E27FC236}">
                <a16:creationId xmlns:a16="http://schemas.microsoft.com/office/drawing/2014/main" id="{2071EE84-EFD1-A836-59C8-6178566B9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18" y="1897723"/>
            <a:ext cx="5153383" cy="335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80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number of age&#10;&#10;Description automatically generated">
            <a:extLst>
              <a:ext uri="{FF2B5EF4-FFF2-40B4-BE49-F238E27FC236}">
                <a16:creationId xmlns:a16="http://schemas.microsoft.com/office/drawing/2014/main" id="{3FED31B5-E206-6323-30CB-213C4414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784" y="3383443"/>
            <a:ext cx="4626095" cy="2262097"/>
          </a:xfrm>
          <a:prstGeom prst="rect">
            <a:avLst/>
          </a:prstGeom>
        </p:spPr>
      </p:pic>
      <p:pic>
        <p:nvPicPr>
          <p:cNvPr id="3" name="Picture 2" descr="A graph of balance with numbers&#10;&#10;Description automatically generated">
            <a:extLst>
              <a:ext uri="{FF2B5EF4-FFF2-40B4-BE49-F238E27FC236}">
                <a16:creationId xmlns:a16="http://schemas.microsoft.com/office/drawing/2014/main" id="{62C03B9E-14F2-55B7-6561-031192CF9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8" y="3402492"/>
            <a:ext cx="5114925" cy="2238375"/>
          </a:xfrm>
          <a:prstGeom prst="rect">
            <a:avLst/>
          </a:prstGeom>
        </p:spPr>
      </p:pic>
      <p:pic>
        <p:nvPicPr>
          <p:cNvPr id="4" name="Picture 3" descr="A graph showing a number of hours&#10;&#10;Description automatically generated">
            <a:extLst>
              <a:ext uri="{FF2B5EF4-FFF2-40B4-BE49-F238E27FC236}">
                <a16:creationId xmlns:a16="http://schemas.microsoft.com/office/drawing/2014/main" id="{EBBC7E1F-765A-A51E-6C69-29E7F040D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8" y="838559"/>
            <a:ext cx="5114925" cy="224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4BE9C-D4A2-B1EB-A913-8F6884ABF9C6}"/>
              </a:ext>
            </a:extLst>
          </p:cNvPr>
          <p:cNvSpPr txBox="1"/>
          <p:nvPr/>
        </p:nvSpPr>
        <p:spPr>
          <a:xfrm>
            <a:off x="3050" y="1306"/>
            <a:ext cx="92245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b="1" err="1"/>
              <a:t>Kde_plot</a:t>
            </a:r>
            <a:r>
              <a:rPr lang="en-US" sz="2400" dirty="0"/>
              <a:t> give us the </a:t>
            </a:r>
            <a:r>
              <a:rPr lang="en-US" sz="2400" dirty="0">
                <a:ea typeface="+mn-lt"/>
                <a:cs typeface="+mn-lt"/>
              </a:rPr>
              <a:t>clearer view of the distribution's shape, revealing multiple peaks or spread.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3ADBC-CC4A-E65F-7BD5-64DAD3689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1107" y="829124"/>
            <a:ext cx="4619447" cy="22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8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12592-A18F-B958-2E6A-C0D82216FF17}"/>
              </a:ext>
            </a:extLst>
          </p:cNvPr>
          <p:cNvSpPr txBox="1"/>
          <p:nvPr/>
        </p:nvSpPr>
        <p:spPr>
          <a:xfrm>
            <a:off x="323272" y="230909"/>
            <a:ext cx="11240915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/>
              <a:t>4. Bivariate Analysis 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ystem-ui"/>
              </a:rPr>
              <a:t>For numerical variables, we can use correlation and visualizations like scatter plots or box plots.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F2344-8FA8-C18F-E62C-F7D9564D2E91}"/>
              </a:ext>
            </a:extLst>
          </p:cNvPr>
          <p:cNvSpPr txBox="1"/>
          <p:nvPr/>
        </p:nvSpPr>
        <p:spPr>
          <a:xfrm>
            <a:off x="324928" y="1719531"/>
            <a:ext cx="362021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/>
              <a:t>Correlation with customers who has been targeted :</a:t>
            </a:r>
            <a:endParaRPr lang="en-US" dirty="0"/>
          </a:p>
          <a:p>
            <a:r>
              <a:rPr lang="en-US" sz="2400" dirty="0">
                <a:highlight>
                  <a:srgbClr val="FFFF00"/>
                </a:highlight>
              </a:rPr>
              <a:t> age             :    0.115035 </a:t>
            </a:r>
            <a:endParaRPr lang="en-US">
              <a:highlight>
                <a:srgbClr val="FFFF00"/>
              </a:highlight>
            </a:endParaRPr>
          </a:p>
          <a:p>
            <a:r>
              <a:rPr lang="en-US" sz="2400" dirty="0">
                <a:highlight>
                  <a:srgbClr val="FFFF00"/>
                </a:highlight>
              </a:rPr>
              <a:t>salary           :  -0.222868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sz="2400" dirty="0">
                <a:highlight>
                  <a:srgbClr val="FFFF00"/>
                </a:highlight>
              </a:rPr>
              <a:t>balance        :  -0.047823 </a:t>
            </a:r>
            <a:endParaRPr lang="en-US">
              <a:highlight>
                <a:srgbClr val="FFFF00"/>
              </a:highlight>
            </a:endParaRPr>
          </a:p>
          <a:p>
            <a:r>
              <a:rPr lang="en-US" sz="2400" dirty="0">
                <a:highlight>
                  <a:srgbClr val="FFFF00"/>
                </a:highlight>
              </a:rPr>
              <a:t>day              :   -0.012891 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sz="2400" dirty="0">
                <a:highlight>
                  <a:srgbClr val="FFFF00"/>
                </a:highlight>
              </a:rPr>
              <a:t>month         :   0.031924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/>
              </a:rPr>
              <a:t>Campaign : 0.007882</a:t>
            </a:r>
            <a:endParaRPr lang="en-US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4C5B0-A789-CCD2-706C-587653D5B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477" y="1327659"/>
            <a:ext cx="3895725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A02FF3-5FBC-0FCE-C860-2C7324A96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37" y="3666406"/>
            <a:ext cx="3895007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73D66E-869B-3082-2A4F-74FAA1A2E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175" y="1322717"/>
            <a:ext cx="4057650" cy="2286000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D5AD1522-DC80-7860-CAD7-93DE7486A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788" y="3666406"/>
            <a:ext cx="41624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9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636B6-5C07-473F-117D-378090EF1DA8}"/>
              </a:ext>
            </a:extLst>
          </p:cNvPr>
          <p:cNvSpPr txBox="1"/>
          <p:nvPr/>
        </p:nvSpPr>
        <p:spPr>
          <a:xfrm>
            <a:off x="-1744" y="-6971"/>
            <a:ext cx="113541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system-ui"/>
              </a:rPr>
              <a:t>For categorical variables, we can use crosstabs and visualizations like bar plots or count plots.</a:t>
            </a:r>
            <a:endParaRPr lang="en-US" sz="2400" dirty="0"/>
          </a:p>
        </p:txBody>
      </p:sp>
      <p:pic>
        <p:nvPicPr>
          <p:cNvPr id="5" name="Picture 4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68B3727D-6042-B8D6-3058-56683850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0" y="1303667"/>
            <a:ext cx="3895725" cy="2324100"/>
          </a:xfrm>
          <a:prstGeom prst="rect">
            <a:avLst/>
          </a:prstGeom>
        </p:spPr>
      </p:pic>
      <p:pic>
        <p:nvPicPr>
          <p:cNvPr id="6" name="Picture 5" descr="A graph of a bar graph&#10;&#10;Description automatically generated">
            <a:extLst>
              <a:ext uri="{FF2B5EF4-FFF2-40B4-BE49-F238E27FC236}">
                <a16:creationId xmlns:a16="http://schemas.microsoft.com/office/drawing/2014/main" id="{77117C07-E520-1339-8D24-FCA479BC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1303667"/>
            <a:ext cx="3886200" cy="2324100"/>
          </a:xfrm>
          <a:prstGeom prst="rect">
            <a:avLst/>
          </a:prstGeom>
        </p:spPr>
      </p:pic>
      <p:pic>
        <p:nvPicPr>
          <p:cNvPr id="7" name="Picture 6" descr="A bar graph with blue and orange bars&#10;&#10;Description automatically generated">
            <a:extLst>
              <a:ext uri="{FF2B5EF4-FFF2-40B4-BE49-F238E27FC236}">
                <a16:creationId xmlns:a16="http://schemas.microsoft.com/office/drawing/2014/main" id="{37B060C3-15F8-B3D6-C2E9-7683186C4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024" y="1298815"/>
            <a:ext cx="3895725" cy="2305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D1FE36-421F-B605-685A-9E961FB63186}"/>
              </a:ext>
            </a:extLst>
          </p:cNvPr>
          <p:cNvSpPr txBox="1"/>
          <p:nvPr/>
        </p:nvSpPr>
        <p:spPr>
          <a:xfrm>
            <a:off x="207817" y="3833091"/>
            <a:ext cx="3278909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Gill Sans MT"/>
              </a:rPr>
              <a:t>Crosstab for marital:
</a:t>
            </a:r>
            <a:r>
              <a:rPr lang="en-US" sz="2000" dirty="0">
                <a:solidFill>
                  <a:srgbClr val="FF0000"/>
                </a:solidFill>
                <a:latin typeface="Gill Sans MT"/>
              </a:rPr>
              <a:t>response       </a:t>
            </a:r>
            <a:r>
              <a:rPr lang="en-US" sz="2400" dirty="0">
                <a:solidFill>
                  <a:srgbClr val="FF0000"/>
                </a:solidFill>
                <a:latin typeface="Gill Sans MT"/>
              </a:rPr>
              <a:t>no      yes
</a:t>
            </a:r>
            <a:r>
              <a:rPr lang="en-US" sz="2000" dirty="0">
                <a:latin typeface="Gill Sans MT"/>
              </a:rPr>
              <a:t>marital              
</a:t>
            </a:r>
            <a:r>
              <a:rPr lang="en-US" sz="2400" dirty="0">
                <a:latin typeface="Gill Sans MT"/>
              </a:rPr>
              <a:t>divorced   4585    622
married   24460   2754
single      10879   1911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0EE8C-0708-43A8-2B07-85DCE0556FE2}"/>
              </a:ext>
            </a:extLst>
          </p:cNvPr>
          <p:cNvSpPr txBox="1"/>
          <p:nvPr/>
        </p:nvSpPr>
        <p:spPr>
          <a:xfrm>
            <a:off x="4271818" y="3809999"/>
            <a:ext cx="362527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Gill Sans MT"/>
              </a:rPr>
              <a:t>Crosstab for Education:</a:t>
            </a:r>
            <a:r>
              <a:rPr lang="en-US" sz="2000" dirty="0">
                <a:latin typeface="Gill Sans MT"/>
              </a:rPr>
              <a:t>
</a:t>
            </a:r>
            <a:r>
              <a:rPr lang="en-US" sz="2000" dirty="0">
                <a:solidFill>
                  <a:srgbClr val="FF0000"/>
                </a:solidFill>
                <a:latin typeface="Gill Sans MT"/>
              </a:rPr>
              <a:t> response      no        yes
</a:t>
            </a:r>
            <a:r>
              <a:rPr lang="en-US" sz="2000" dirty="0">
                <a:latin typeface="Gill Sans MT"/>
              </a:rPr>
              <a:t>Education             
primary       6260      591
secondary   20753     2449
tertiary        11306    1995
unknown     1605      252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79D79-27C4-D1BC-F959-DC5EB32C425C}"/>
              </a:ext>
            </a:extLst>
          </p:cNvPr>
          <p:cNvSpPr txBox="1"/>
          <p:nvPr/>
        </p:nvSpPr>
        <p:spPr>
          <a:xfrm>
            <a:off x="8474363" y="3847905"/>
            <a:ext cx="347234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Gill Sans MT"/>
              </a:rPr>
              <a:t>Crosstab for housing:</a:t>
            </a:r>
            <a:r>
              <a:rPr lang="en-US" sz="2400" dirty="0">
                <a:latin typeface="Gill Sans MT"/>
              </a:rPr>
              <a:t>
</a:t>
            </a:r>
            <a:r>
              <a:rPr lang="en-US" sz="2400" dirty="0">
                <a:solidFill>
                  <a:srgbClr val="FF0000"/>
                </a:solidFill>
                <a:latin typeface="Gill Sans MT"/>
              </a:rPr>
              <a:t> response     no   yes</a:t>
            </a:r>
            <a:r>
              <a:rPr lang="en-US" sz="2400" dirty="0">
                <a:latin typeface="Gill Sans MT"/>
              </a:rPr>
              <a:t>
housing              
no        16728     3353
yes       23196     1934</a:t>
            </a:r>
          </a:p>
        </p:txBody>
      </p:sp>
    </p:spTree>
    <p:extLst>
      <p:ext uri="{BB962C8B-B14F-4D97-AF65-F5344CB8AC3E}">
        <p14:creationId xmlns:p14="http://schemas.microsoft.com/office/powerpoint/2010/main" val="393837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CBA188A7-444F-4EF5-D3AC-ADC806AC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07" y="1169418"/>
            <a:ext cx="5963190" cy="2305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350134-2266-CE4C-933D-AA4FFC23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" y="3488846"/>
            <a:ext cx="5991945" cy="22813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279AA2-91D9-94A5-8079-99A6F616D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" y="1174091"/>
            <a:ext cx="6020699" cy="2295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EB81B-8091-8C4E-3E44-AA9124E24B4C}"/>
              </a:ext>
            </a:extLst>
          </p:cNvPr>
          <p:cNvSpPr txBox="1"/>
          <p:nvPr/>
        </p:nvSpPr>
        <p:spPr>
          <a:xfrm>
            <a:off x="435" y="21785"/>
            <a:ext cx="121353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Bar charts</a:t>
            </a:r>
            <a:r>
              <a:rPr lang="en-US" sz="2400" dirty="0">
                <a:ea typeface="+mn-lt"/>
                <a:cs typeface="+mn-lt"/>
              </a:rPr>
              <a:t>: Compare the distribution of each categorical feature (like job type, education) with the success rate of the campaign.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ea typeface="+mn-lt"/>
                <a:cs typeface="+mn-lt"/>
              </a:rPr>
              <a:t>It show which categories of a feature are more likely to lead to successful outcomes.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6" name="Picture 5" descr="A graph of blue bars&#10;&#10;Description automatically generated">
            <a:extLst>
              <a:ext uri="{FF2B5EF4-FFF2-40B4-BE49-F238E27FC236}">
                <a16:creationId xmlns:a16="http://schemas.microsoft.com/office/drawing/2014/main" id="{30FB4297-E426-A035-8918-809D3BCA1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575" y="3436099"/>
            <a:ext cx="6078208" cy="23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7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/>
              <a:t>&lt;bank telemarketing campaign  project&gt;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929468"/>
            <a:ext cx="9603275" cy="4068839"/>
          </a:xfrm>
        </p:spPr>
        <p:txBody>
          <a:bodyPr>
            <a:normAutofit lnSpcReduction="10000"/>
          </a:bodyPr>
          <a:lstStyle/>
          <a:p>
            <a:r>
              <a:rPr lang="en-US" sz="2400">
                <a:solidFill>
                  <a:srgbClr val="000000"/>
                </a:solidFill>
                <a:ea typeface="Tahoma"/>
                <a:cs typeface="Tahoma"/>
              </a:rPr>
              <a:t>The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bank aims to enhance its revenue by conducting a cost-efficient telemarketing campaign for term deposits among existing customers.</a:t>
            </a:r>
            <a:endParaRPr lang="en-US" sz="240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>
                <a:ea typeface="+mn-lt"/>
                <a:cs typeface="+mn-lt"/>
              </a:rPr>
              <a:t>The objective is to conduct an end-to-end Exploratory Data Analysis (EDA) on the campaign dataset, identifying patterns and providing insights to improve the positive response rate.</a:t>
            </a:r>
          </a:p>
          <a:p>
            <a:r>
              <a:rPr lang="en-US" sz="2400">
                <a:ea typeface="+mn-lt"/>
                <a:cs typeface="+mn-lt"/>
              </a:rPr>
              <a:t>The analysis will involve examining customer demographics, temporal trends, and other factors influencing the success of the campaign, ultimately offering recommendations for targeted improvements in the bank's marketing strategy. 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AD83BD-F31A-D926-0294-665FA531ACEA}"/>
              </a:ext>
            </a:extLst>
          </p:cNvPr>
          <p:cNvSpPr txBox="1"/>
          <p:nvPr/>
        </p:nvSpPr>
        <p:spPr>
          <a:xfrm>
            <a:off x="-4357" y="6535"/>
            <a:ext cx="1209963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Stacked bar charts</a:t>
            </a:r>
            <a:r>
              <a:rPr lang="en-US" sz="2800" dirty="0">
                <a:ea typeface="+mn-lt"/>
                <a:cs typeface="+mn-lt"/>
              </a:rPr>
              <a:t>: Show the proportions of success and failure across different categories within features, highlighting patterns.</a:t>
            </a:r>
          </a:p>
          <a:p>
            <a:pPr marL="457200" indent="-457200">
              <a:buFont typeface="Wingdings"/>
              <a:buChar char="§"/>
            </a:pPr>
            <a:r>
              <a:rPr lang="en-US" sz="2800" dirty="0">
                <a:ea typeface="+mn-lt"/>
                <a:cs typeface="+mn-lt"/>
              </a:rPr>
              <a:t>It reveal variations in success rates within each category.</a:t>
            </a:r>
            <a:endParaRPr lang="en-US" dirty="0"/>
          </a:p>
        </p:txBody>
      </p:sp>
      <p:pic>
        <p:nvPicPr>
          <p:cNvPr id="4" name="Picture 3" descr="A graph of a graph with blue and orange bars&#10;&#10;Description automatically generated">
            <a:extLst>
              <a:ext uri="{FF2B5EF4-FFF2-40B4-BE49-F238E27FC236}">
                <a16:creationId xmlns:a16="http://schemas.microsoft.com/office/drawing/2014/main" id="{233A305C-D284-BB9B-3703-826352EC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67" y="1461279"/>
            <a:ext cx="4070949" cy="4524914"/>
          </a:xfrm>
          <a:prstGeom prst="rect">
            <a:avLst/>
          </a:prstGeom>
        </p:spPr>
      </p:pic>
      <p:pic>
        <p:nvPicPr>
          <p:cNvPr id="5" name="Picture 4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5DA89F27-706A-89E9-0F3C-2225B683F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41" y="1466670"/>
            <a:ext cx="3792927" cy="4514131"/>
          </a:xfrm>
          <a:prstGeom prst="rect">
            <a:avLst/>
          </a:prstGeom>
        </p:spPr>
      </p:pic>
      <p:pic>
        <p:nvPicPr>
          <p:cNvPr id="6" name="Picture 5" descr="A graph of a number of blue and orange bars&#10;&#10;Description automatically generated">
            <a:extLst>
              <a:ext uri="{FF2B5EF4-FFF2-40B4-BE49-F238E27FC236}">
                <a16:creationId xmlns:a16="http://schemas.microsoft.com/office/drawing/2014/main" id="{C9F94D56-6FC2-0C4E-1C45-27D82959F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812" y="1461099"/>
            <a:ext cx="4219395" cy="452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3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100D3-59CC-D44A-7419-DDAD8D99BF62}"/>
              </a:ext>
            </a:extLst>
          </p:cNvPr>
          <p:cNvSpPr txBox="1"/>
          <p:nvPr/>
        </p:nvSpPr>
        <p:spPr>
          <a:xfrm>
            <a:off x="4356" y="-1743"/>
            <a:ext cx="85275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>
                <a:ea typeface="+mn-lt"/>
                <a:cs typeface="+mn-lt"/>
              </a:rPr>
              <a:t>5. Categorical Variables </a:t>
            </a:r>
            <a:r>
              <a:rPr lang="en-US" sz="2800" b="1" u="sng" dirty="0">
                <a:ea typeface="+mn-lt"/>
                <a:cs typeface="+mn-lt"/>
              </a:rPr>
              <a:t>Analysis</a:t>
            </a:r>
            <a:endParaRPr lang="en-US" sz="2800" b="1" u="sn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80DB9-870E-6BA6-97CF-667B80A6BF8A}"/>
              </a:ext>
            </a:extLst>
          </p:cNvPr>
          <p:cNvSpPr txBox="1"/>
          <p:nvPr/>
        </p:nvSpPr>
        <p:spPr>
          <a:xfrm>
            <a:off x="6970" y="480552"/>
            <a:ext cx="121549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000" dirty="0">
                <a:ea typeface="+mn-lt"/>
                <a:cs typeface="+mn-lt"/>
              </a:rPr>
              <a:t>Analyze the frequency distribution of categorical variables like job type, education, and marital status using bar chart  frequency tables.</a:t>
            </a:r>
          </a:p>
          <a:p>
            <a:pPr marL="285750" indent="-285750">
              <a:buFont typeface="Wingdings"/>
              <a:buChar char="Ø"/>
            </a:pPr>
            <a:r>
              <a:rPr lang="en-US" sz="2000" dirty="0"/>
              <a:t>Analysis of top 3 subcategories. </a:t>
            </a:r>
          </a:p>
        </p:txBody>
      </p:sp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21234722-5594-D728-5364-95853982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" y="3091581"/>
            <a:ext cx="4247072" cy="3478423"/>
          </a:xfrm>
          <a:prstGeom prst="rect">
            <a:avLst/>
          </a:prstGeom>
        </p:spPr>
      </p:pic>
      <p:pic>
        <p:nvPicPr>
          <p:cNvPr id="8" name="Picture 7" descr="A graph of a distribution of education levels&#10;&#10;Description automatically generated">
            <a:extLst>
              <a:ext uri="{FF2B5EF4-FFF2-40B4-BE49-F238E27FC236}">
                <a16:creationId xmlns:a16="http://schemas.microsoft.com/office/drawing/2014/main" id="{731D4923-D2D5-995C-81C3-102779261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69" y="3138039"/>
            <a:ext cx="3840013" cy="3486150"/>
          </a:xfrm>
          <a:prstGeom prst="rect">
            <a:avLst/>
          </a:prstGeom>
        </p:spPr>
      </p:pic>
      <p:pic>
        <p:nvPicPr>
          <p:cNvPr id="9" name="Picture 8" descr="A graph of a number of blue rectangular bars&#10;&#10;Description automatically generated">
            <a:extLst>
              <a:ext uri="{FF2B5EF4-FFF2-40B4-BE49-F238E27FC236}">
                <a16:creationId xmlns:a16="http://schemas.microsoft.com/office/drawing/2014/main" id="{229792AB-32BD-E407-6360-A6E2BA682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348" y="3075676"/>
            <a:ext cx="4079757" cy="3481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E83A79-1260-FFB7-44A9-AAFDA8178A5B}"/>
              </a:ext>
            </a:extLst>
          </p:cNvPr>
          <p:cNvSpPr txBox="1"/>
          <p:nvPr/>
        </p:nvSpPr>
        <p:spPr>
          <a:xfrm>
            <a:off x="279704" y="1500908"/>
            <a:ext cx="3864895" cy="16312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ill Sans MT"/>
              </a:rPr>
              <a:t>Distribution of Job variable :
job
</a:t>
            </a:r>
            <a:r>
              <a:rPr lang="en-US" sz="2000">
                <a:latin typeface="Gill Sans MT"/>
              </a:rPr>
              <a:t>blue-collar          9732</a:t>
            </a:r>
            <a:r>
              <a:rPr lang="en-US" sz="2000" dirty="0">
                <a:latin typeface="Gill Sans MT"/>
              </a:rPr>
              <a:t>
management       9458
</a:t>
            </a:r>
            <a:r>
              <a:rPr lang="en-US" sz="2000">
                <a:latin typeface="Gill Sans MT"/>
              </a:rPr>
              <a:t>technician           7597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0F537-548C-2D7D-6862-35E8D440E4D2}"/>
              </a:ext>
            </a:extLst>
          </p:cNvPr>
          <p:cNvSpPr txBox="1"/>
          <p:nvPr/>
        </p:nvSpPr>
        <p:spPr>
          <a:xfrm>
            <a:off x="4257441" y="995522"/>
            <a:ext cx="3625272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ill Sans MT"/>
              </a:rPr>
              <a:t>Distribution of Education variable :
education
secondary         23202
tertiary             13301
primary             6851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12FAD-60E0-997C-60CC-7CD72E11609B}"/>
              </a:ext>
            </a:extLst>
          </p:cNvPr>
          <p:cNvSpPr txBox="1"/>
          <p:nvPr/>
        </p:nvSpPr>
        <p:spPr>
          <a:xfrm>
            <a:off x="8099244" y="988552"/>
            <a:ext cx="3740727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ill Sans MT"/>
              </a:rPr>
              <a:t>Distribution of Marital status variable :
marital
married           27214
single               12790
divorced          5207</a:t>
            </a:r>
          </a:p>
        </p:txBody>
      </p:sp>
    </p:spTree>
    <p:extLst>
      <p:ext uri="{BB962C8B-B14F-4D97-AF65-F5344CB8AC3E}">
        <p14:creationId xmlns:p14="http://schemas.microsoft.com/office/powerpoint/2010/main" val="321871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7D557B6F-0BE1-2C87-F9E4-198AA602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84" y="2161187"/>
            <a:ext cx="4314825" cy="3743325"/>
          </a:xfrm>
          <a:prstGeom prst="rect">
            <a:avLst/>
          </a:prstGeom>
        </p:spPr>
      </p:pic>
      <p:pic>
        <p:nvPicPr>
          <p:cNvPr id="3" name="Picture 2" descr="A graph of a graph with blue and orange bars&#10;&#10;Description automatically generated">
            <a:extLst>
              <a:ext uri="{FF2B5EF4-FFF2-40B4-BE49-F238E27FC236}">
                <a16:creationId xmlns:a16="http://schemas.microsoft.com/office/drawing/2014/main" id="{26194148-662F-F73A-71A3-9FD9E5C9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" y="2160557"/>
            <a:ext cx="3941373" cy="3730205"/>
          </a:xfrm>
          <a:prstGeom prst="rect">
            <a:avLst/>
          </a:prstGeom>
        </p:spPr>
      </p:pic>
      <p:pic>
        <p:nvPicPr>
          <p:cNvPr id="4" name="Picture 3" descr="A graph of a person with blue and orange bars&#10;&#10;Description automatically generated">
            <a:extLst>
              <a:ext uri="{FF2B5EF4-FFF2-40B4-BE49-F238E27FC236}">
                <a16:creationId xmlns:a16="http://schemas.microsoft.com/office/drawing/2014/main" id="{C7093261-0C08-A3B2-B2D9-835D9CD1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933" y="2160738"/>
            <a:ext cx="3936700" cy="3729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75745-56DF-9F8C-5EBF-2DD437FBEC60}"/>
              </a:ext>
            </a:extLst>
          </p:cNvPr>
          <p:cNvSpPr txBox="1"/>
          <p:nvPr/>
        </p:nvSpPr>
        <p:spPr>
          <a:xfrm>
            <a:off x="161636" y="138545"/>
            <a:ext cx="1052945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ea typeface="+mn-lt"/>
                <a:cs typeface="+mn-lt"/>
              </a:rPr>
              <a:t>This charts will show how different categories (e.g., job types or education levels or marital status) influence the success rate.</a:t>
            </a:r>
          </a:p>
          <a:p>
            <a:pPr marL="342900" indent="-342900">
              <a:buFont typeface="Wingdings"/>
              <a:buChar char="Ø"/>
            </a:pPr>
            <a:endParaRPr lang="en-US" sz="2400" dirty="0"/>
          </a:p>
          <a:p>
            <a:pPr marL="342900" indent="-342900">
              <a:buFont typeface="Wingdings"/>
              <a:buChar char="Ø"/>
            </a:pPr>
            <a:r>
              <a:rPr lang="en-US" sz="2400" dirty="0"/>
              <a:t>Is there campaign is success or not? Describe through the charts.</a:t>
            </a:r>
          </a:p>
        </p:txBody>
      </p:sp>
    </p:spTree>
    <p:extLst>
      <p:ext uri="{BB962C8B-B14F-4D97-AF65-F5344CB8AC3E}">
        <p14:creationId xmlns:p14="http://schemas.microsoft.com/office/powerpoint/2010/main" val="3733553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03D28-B233-F8B2-C216-C3A1063499BE}"/>
              </a:ext>
            </a:extLst>
          </p:cNvPr>
          <p:cNvSpPr txBox="1"/>
          <p:nvPr/>
        </p:nvSpPr>
        <p:spPr>
          <a:xfrm>
            <a:off x="1306" y="-1307"/>
            <a:ext cx="84281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/>
              <a:t>6. Temporal Analysis</a:t>
            </a:r>
          </a:p>
        </p:txBody>
      </p:sp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F0E875FA-4E1F-83E5-0DFA-17091BED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989" y="2060814"/>
            <a:ext cx="4886325" cy="3829050"/>
          </a:xfrm>
          <a:prstGeom prst="rect">
            <a:avLst/>
          </a:prstGeom>
        </p:spPr>
      </p:pic>
      <p:pic>
        <p:nvPicPr>
          <p:cNvPr id="4" name="Picture 3" descr="A graph with green bars&#10;&#10;Description automatically generated">
            <a:extLst>
              <a:ext uri="{FF2B5EF4-FFF2-40B4-BE49-F238E27FC236}">
                <a16:creationId xmlns:a16="http://schemas.microsoft.com/office/drawing/2014/main" id="{CABA209C-9578-05B2-CB1C-628DF31E9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24" y="2060905"/>
            <a:ext cx="4829175" cy="3857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A766E-BF92-F262-5EE6-52725D7B72AF}"/>
              </a:ext>
            </a:extLst>
          </p:cNvPr>
          <p:cNvSpPr txBox="1"/>
          <p:nvPr/>
        </p:nvSpPr>
        <p:spPr>
          <a:xfrm>
            <a:off x="507999" y="785090"/>
            <a:ext cx="1064490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ea typeface="+mn-lt"/>
                <a:cs typeface="+mn-lt"/>
              </a:rPr>
              <a:t>Identify trends in campaign success over time to understand seasonal variations or external factors affecting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568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blue bars&#10;&#10;Description automatically generated">
            <a:extLst>
              <a:ext uri="{FF2B5EF4-FFF2-40B4-BE49-F238E27FC236}">
                <a16:creationId xmlns:a16="http://schemas.microsoft.com/office/drawing/2014/main" id="{56D1CA98-7B05-7297-9B53-25863179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9" y="3424327"/>
            <a:ext cx="6619875" cy="3086100"/>
          </a:xfrm>
          <a:prstGeom prst="rect">
            <a:avLst/>
          </a:prstGeom>
        </p:spPr>
      </p:pic>
      <p:pic>
        <p:nvPicPr>
          <p:cNvPr id="3" name="Picture 2" descr="A graph of blue bars&#10;&#10;Description automatically generated">
            <a:extLst>
              <a:ext uri="{FF2B5EF4-FFF2-40B4-BE49-F238E27FC236}">
                <a16:creationId xmlns:a16="http://schemas.microsoft.com/office/drawing/2014/main" id="{DCBFF342-A4BF-6395-8957-804CE690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89" y="194094"/>
            <a:ext cx="6619875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A32117-E05B-C0C9-4E6B-6752E728E6B2}"/>
              </a:ext>
            </a:extLst>
          </p:cNvPr>
          <p:cNvSpPr txBox="1"/>
          <p:nvPr/>
        </p:nvSpPr>
        <p:spPr>
          <a:xfrm>
            <a:off x="7225711" y="1352343"/>
            <a:ext cx="381000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ea typeface="+mn-lt"/>
                <a:cs typeface="+mn-lt"/>
              </a:rPr>
              <a:t>Analyze specific months and days for higher success rates, revealing customer availability or seasonal influences on campaign outcomes.</a:t>
            </a:r>
            <a:endParaRPr lang="en-US"/>
          </a:p>
          <a:p>
            <a:pPr marL="342900" indent="-342900">
              <a:buFont typeface="Wingdings"/>
              <a:buChar char="Ø"/>
            </a:pPr>
            <a:endParaRPr lang="en-US" sz="2400" dirty="0"/>
          </a:p>
          <a:p>
            <a:pPr marL="342900" indent="-342900">
              <a:buFont typeface="Wingdings"/>
              <a:buChar char="Ø"/>
            </a:pPr>
            <a:r>
              <a:rPr lang="en-US" sz="2400" dirty="0"/>
              <a:t>If success rate more than 0.8 then campaign is successful.</a:t>
            </a:r>
          </a:p>
        </p:txBody>
      </p:sp>
    </p:spTree>
    <p:extLst>
      <p:ext uri="{BB962C8B-B14F-4D97-AF65-F5344CB8AC3E}">
        <p14:creationId xmlns:p14="http://schemas.microsoft.com/office/powerpoint/2010/main" val="82478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3C964-317B-E93B-ADFB-DDE695D3B691}"/>
              </a:ext>
            </a:extLst>
          </p:cNvPr>
          <p:cNvSpPr txBox="1"/>
          <p:nvPr/>
        </p:nvSpPr>
        <p:spPr>
          <a:xfrm>
            <a:off x="-1307" y="6970"/>
            <a:ext cx="53614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u="sng" dirty="0">
                <a:ea typeface="+mn-lt"/>
                <a:cs typeface="+mn-lt"/>
              </a:rPr>
              <a:t>7. Feature Engineering :</a:t>
            </a:r>
            <a:endParaRPr lang="en-US" sz="36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A563B-D625-C297-0862-886F7459D168}"/>
              </a:ext>
            </a:extLst>
          </p:cNvPr>
          <p:cNvSpPr txBox="1"/>
          <p:nvPr/>
        </p:nvSpPr>
        <p:spPr>
          <a:xfrm>
            <a:off x="277091" y="831272"/>
            <a:ext cx="6257636" cy="1270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64BF9-D070-8F9F-1AC1-32D97F3B0EE4}"/>
              </a:ext>
            </a:extLst>
          </p:cNvPr>
          <p:cNvSpPr txBox="1"/>
          <p:nvPr/>
        </p:nvSpPr>
        <p:spPr>
          <a:xfrm>
            <a:off x="329372" y="805131"/>
            <a:ext cx="113772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ea typeface="+mn-lt"/>
                <a:cs typeface="+mn-lt"/>
              </a:rPr>
              <a:t>This involves creating additional variables that can improve model performance.</a:t>
            </a:r>
            <a:endParaRPr lang="en-US"/>
          </a:p>
          <a:p>
            <a:pPr marL="342900" indent="-342900">
              <a:buFont typeface="Wingdings"/>
              <a:buChar char="Ø"/>
            </a:pPr>
            <a:endParaRPr lang="en-US" sz="2400" dirty="0"/>
          </a:p>
          <a:p>
            <a:pPr marL="342900" indent="-342900">
              <a:buFont typeface="Wingdings"/>
              <a:buChar char="Ø"/>
            </a:pPr>
            <a:r>
              <a:rPr lang="en-US" sz="2400" dirty="0"/>
              <a:t>Here, Age and Salary data have been grouped into categories.</a:t>
            </a:r>
          </a:p>
        </p:txBody>
      </p:sp>
      <p:pic>
        <p:nvPicPr>
          <p:cNvPr id="8" name="Picture 7" descr="A graph of a number of people&#10;&#10;Description automatically generated">
            <a:extLst>
              <a:ext uri="{FF2B5EF4-FFF2-40B4-BE49-F238E27FC236}">
                <a16:creationId xmlns:a16="http://schemas.microsoft.com/office/drawing/2014/main" id="{0AA961DC-D216-F4D0-D80D-2D29F5335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91" y="2376667"/>
            <a:ext cx="5142242" cy="3398629"/>
          </a:xfrm>
          <a:prstGeom prst="rect">
            <a:avLst/>
          </a:prstGeom>
        </p:spPr>
      </p:pic>
      <p:pic>
        <p:nvPicPr>
          <p:cNvPr id="9" name="Picture 8" descr="A graph of a number of salary&#10;&#10;Description automatically generated">
            <a:extLst>
              <a:ext uri="{FF2B5EF4-FFF2-40B4-BE49-F238E27FC236}">
                <a16:creationId xmlns:a16="http://schemas.microsoft.com/office/drawing/2014/main" id="{30EC8A13-4AC9-67DC-1962-2E237739D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809" y="2371006"/>
            <a:ext cx="48291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87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CFF031-1CFF-4BAE-A4DE-DBEE947303B0}"/>
              </a:ext>
            </a:extLst>
          </p:cNvPr>
          <p:cNvSpPr txBox="1"/>
          <p:nvPr/>
        </p:nvSpPr>
        <p:spPr>
          <a:xfrm>
            <a:off x="323272" y="230908"/>
            <a:ext cx="1165480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400" dirty="0">
                <a:ea typeface="+mn-lt"/>
                <a:cs typeface="+mn-lt"/>
              </a:rPr>
              <a:t>If the data contains categorical variables we need to convert them into numerical form.</a:t>
            </a:r>
            <a:endParaRPr lang="en-US"/>
          </a:p>
          <a:p>
            <a:pPr marL="342900" indent="-342900">
              <a:buFont typeface="Wingdings"/>
              <a:buChar char="v"/>
            </a:pPr>
            <a:r>
              <a:rPr lang="en-US" sz="2400" dirty="0">
                <a:ea typeface="+mn-lt"/>
                <a:cs typeface="+mn-lt"/>
              </a:rPr>
              <a:t>This can be done using encoding techniques like "label encoding", "one-hot encoding", "binary encoding".</a:t>
            </a:r>
          </a:p>
          <a:p>
            <a:pPr marL="342900" indent="-342900">
              <a:buFont typeface="Wingdings"/>
              <a:buChar char="v"/>
            </a:pPr>
            <a:r>
              <a:rPr lang="en-US" sz="2400" dirty="0"/>
              <a:t>Before encoding the variables we have to import a function " </a:t>
            </a:r>
            <a:r>
              <a:rPr lang="en-US" sz="2400" dirty="0">
                <a:ea typeface="+mn-lt"/>
                <a:cs typeface="+mn-lt"/>
              </a:rPr>
              <a:t>from sklearn.preprocessing import </a:t>
            </a:r>
            <a:r>
              <a:rPr lang="en-US" sz="2400" err="1">
                <a:ea typeface="+mn-lt"/>
                <a:cs typeface="+mn-lt"/>
              </a:rPr>
              <a:t>LabelEncoder</a:t>
            </a:r>
            <a:r>
              <a:rPr lang="en-US" sz="2400" dirty="0"/>
              <a:t> ".</a:t>
            </a:r>
          </a:p>
          <a:p>
            <a:pPr marL="342900" indent="-342900">
              <a:buFont typeface="Wingdings"/>
              <a:buChar char="v"/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v"/>
            </a:pPr>
            <a:r>
              <a:rPr lang="en-US" sz="2400" dirty="0">
                <a:ea typeface="+mn-lt"/>
                <a:cs typeface="+mn-lt"/>
              </a:rPr>
              <a:t>Applying Binary Encoding to high-cardinality categorical variables on ( "job", "education").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400" dirty="0"/>
              <a:t>Job have 4 category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400" dirty="0"/>
              <a:t>Education have 3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75BCA-43DB-1617-B9A4-B7EDC5A40834}"/>
              </a:ext>
            </a:extLst>
          </p:cNvPr>
          <p:cNvSpPr txBox="1"/>
          <p:nvPr/>
        </p:nvSpPr>
        <p:spPr>
          <a:xfrm>
            <a:off x="321093" y="3651414"/>
            <a:ext cx="110766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400" dirty="0">
                <a:ea typeface="+mn-lt"/>
                <a:cs typeface="+mn-lt"/>
              </a:rPr>
              <a:t>Applying One-Hot Encoding to low-cardinality categorical variables on [marital, contact and </a:t>
            </a:r>
            <a:r>
              <a:rPr lang="en-US" sz="2400" dirty="0" err="1">
                <a:ea typeface="+mn-lt"/>
                <a:cs typeface="+mn-lt"/>
              </a:rPr>
              <a:t>poutcome</a:t>
            </a:r>
            <a:r>
              <a:rPr lang="en-US" sz="2400" dirty="0">
                <a:ea typeface="+mn-lt"/>
                <a:cs typeface="+mn-lt"/>
              </a:rPr>
              <a:t>]. 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400" dirty="0"/>
              <a:t>For subcategory encoding with (true / false)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D0623-ADEF-06E8-AB09-30EC40008E91}"/>
              </a:ext>
            </a:extLst>
          </p:cNvPr>
          <p:cNvSpPr txBox="1"/>
          <p:nvPr/>
        </p:nvSpPr>
        <p:spPr>
          <a:xfrm>
            <a:off x="324928" y="4839419"/>
            <a:ext cx="115133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400" dirty="0">
                <a:ea typeface="+mn-lt"/>
                <a:cs typeface="+mn-lt"/>
              </a:rPr>
              <a:t>Apply Label Encoding to ordered categorical variables like 'month' and '</a:t>
            </a:r>
            <a:r>
              <a:rPr lang="en-US" sz="2400" err="1">
                <a:ea typeface="+mn-lt"/>
                <a:cs typeface="+mn-lt"/>
              </a:rPr>
              <a:t>day_of_week</a:t>
            </a:r>
            <a:r>
              <a:rPr lang="en-US" sz="2400" dirty="0">
                <a:ea typeface="+mn-lt"/>
                <a:cs typeface="+mn-lt"/>
              </a:rPr>
              <a:t>'.</a:t>
            </a:r>
            <a:endParaRPr lang="en-US">
              <a:ea typeface="+mn-lt"/>
              <a:cs typeface="+mn-lt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400" dirty="0"/>
              <a:t>Here, In month and </a:t>
            </a:r>
            <a:r>
              <a:rPr lang="en-US" sz="2400" dirty="0" err="1"/>
              <a:t>day_of_week</a:t>
            </a:r>
            <a:r>
              <a:rPr lang="en-US" sz="2400" dirty="0"/>
              <a:t> columns count as a number used in another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83603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FAA13B-7469-8639-AAF5-82497B9C2971}"/>
              </a:ext>
            </a:extLst>
          </p:cNvPr>
          <p:cNvSpPr txBox="1"/>
          <p:nvPr/>
        </p:nvSpPr>
        <p:spPr>
          <a:xfrm>
            <a:off x="-2179" y="871"/>
            <a:ext cx="82434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u="sng" dirty="0">
                <a:ea typeface="+mn-lt"/>
                <a:cs typeface="+mn-lt"/>
              </a:rPr>
              <a:t>8. Correlation Analysis :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ABCAF52B-DBFA-9803-2698-F23C8FF0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64" y="1583307"/>
            <a:ext cx="6724650" cy="3691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3FAB23-4D8F-F415-4E68-6729FDE7EA65}"/>
              </a:ext>
            </a:extLst>
          </p:cNvPr>
          <p:cNvSpPr txBox="1"/>
          <p:nvPr/>
        </p:nvSpPr>
        <p:spPr>
          <a:xfrm>
            <a:off x="161636" y="724532"/>
            <a:ext cx="116334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ea typeface="+mn-lt"/>
                <a:cs typeface="+mn-lt"/>
              </a:rPr>
              <a:t>If values closer to 1 or -1 indicate high correlation, suggesting potential multicollinearity.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514D7-83A5-CF6F-54CE-F7012C398A57}"/>
              </a:ext>
            </a:extLst>
          </p:cNvPr>
          <p:cNvSpPr txBox="1"/>
          <p:nvPr/>
        </p:nvSpPr>
        <p:spPr>
          <a:xfrm>
            <a:off x="435677" y="1906089"/>
            <a:ext cx="367145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If independent variables show high correlation (e.g., &gt; 0.8), it indicates multicollinearity, which can negatively impact the model by making coefficient estimates unstable.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1468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B3A9B1-1E7F-05FC-7267-9B9D274DC9D3}"/>
              </a:ext>
            </a:extLst>
          </p:cNvPr>
          <p:cNvSpPr txBox="1"/>
          <p:nvPr/>
        </p:nvSpPr>
        <p:spPr>
          <a:xfrm>
            <a:off x="208254" y="213917"/>
            <a:ext cx="71350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400" dirty="0">
                <a:ea typeface="+mn-lt"/>
                <a:cs typeface="+mn-lt"/>
              </a:rPr>
              <a:t>The correlation of features with the target variable.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F37C4-ADA4-386A-4F4A-3C2D24D3314A}"/>
              </a:ext>
            </a:extLst>
          </p:cNvPr>
          <p:cNvSpPr txBox="1"/>
          <p:nvPr/>
        </p:nvSpPr>
        <p:spPr>
          <a:xfrm>
            <a:off x="484909" y="831272"/>
            <a:ext cx="450403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Gill Sans MT"/>
              </a:rPr>
              <a:t>target_var                 :  1.000000
duration_in_second   :   0.394531
balance                     :   0.052895
age                           :   0.025069
salary                       :    0.020024
campaign                  :  -0.073172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8B207F5-5FF6-BB6A-19EA-ACCFCF52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4" y="3472941"/>
            <a:ext cx="4933950" cy="2356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221C6-CC97-B4AC-A683-EA65A9C98003}"/>
              </a:ext>
            </a:extLst>
          </p:cNvPr>
          <p:cNvSpPr txBox="1"/>
          <p:nvPr/>
        </p:nvSpPr>
        <p:spPr>
          <a:xfrm>
            <a:off x="5589306" y="4046572"/>
            <a:ext cx="569691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dirty="0">
                <a:latin typeface="Gill Sans MT"/>
              </a:rPr>
              <a:t>There are no any variable which have highly correlated pairs.</a:t>
            </a:r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Analyzing heatmap for the correlation.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17B13-3ABE-AE84-3815-30A6F270F20C}"/>
              </a:ext>
            </a:extLst>
          </p:cNvPr>
          <p:cNvSpPr txBox="1"/>
          <p:nvPr/>
        </p:nvSpPr>
        <p:spPr>
          <a:xfrm>
            <a:off x="5586257" y="1195499"/>
            <a:ext cx="53340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dirty="0"/>
              <a:t>Correlation parameters:</a:t>
            </a:r>
          </a:p>
          <a:p>
            <a:pPr marL="285750" indent="-285750">
              <a:buFont typeface="Wingdings"/>
              <a:buChar char="Ø"/>
            </a:pPr>
            <a:r>
              <a:rPr lang="en-US" sz="2400" dirty="0"/>
              <a:t> Value &gt;= 0.8 :  Highly correlated</a:t>
            </a:r>
          </a:p>
          <a:p>
            <a:pPr marL="285750" indent="-285750">
              <a:buFont typeface="Wingdings"/>
              <a:buChar char="Ø"/>
            </a:pPr>
            <a:r>
              <a:rPr lang="en-US" sz="2400" dirty="0">
                <a:ea typeface="+mn-lt"/>
                <a:cs typeface="+mn-lt"/>
              </a:rPr>
              <a:t>which can negatively impact the model by making coefficient estimates unstable.</a:t>
            </a:r>
          </a:p>
        </p:txBody>
      </p:sp>
    </p:spTree>
    <p:extLst>
      <p:ext uri="{BB962C8B-B14F-4D97-AF65-F5344CB8AC3E}">
        <p14:creationId xmlns:p14="http://schemas.microsoft.com/office/powerpoint/2010/main" val="4255207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C9ACF-7262-5AE6-D966-4EFCF035CB8B}"/>
              </a:ext>
            </a:extLst>
          </p:cNvPr>
          <p:cNvSpPr txBox="1"/>
          <p:nvPr/>
        </p:nvSpPr>
        <p:spPr>
          <a:xfrm>
            <a:off x="335907" y="380781"/>
            <a:ext cx="11528897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Highly correlated features parameters:</a:t>
            </a:r>
          </a:p>
          <a:p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Gill Sans MT"/>
              </a:rPr>
              <a:t>Once we have the correlation values, we can filter out features that have a strong correlation with the target variable.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Gill Sans MT"/>
              </a:rPr>
              <a:t>For example, 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Gill Sans MT"/>
              </a:rPr>
              <a:t>we might want to focus on correlations greater than 0.5 (strong positive correlation) or less than -0.5 (strong negative correlation).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Features with higher correlation values with the target are more likely to be important predictors.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There are no any integer variable(features) to identifying the relationship with the </a:t>
            </a:r>
            <a:r>
              <a:rPr lang="en-US" sz="2400" dirty="0" err="1"/>
              <a:t>target_var</a:t>
            </a:r>
            <a:r>
              <a:rPr lang="en-US" sz="2400" dirty="0"/>
              <a:t>.</a:t>
            </a:r>
            <a:endParaRPr lang="en-US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859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Software/Tools: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Jupyter Notebook(Python)</a:t>
            </a:r>
            <a:endParaRPr lang="en-US" sz="2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Python</a:t>
            </a:r>
            <a:endParaRPr lang="en-US" sz="2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EA827-FA07-66CA-7C5D-B8B92C852B4A}"/>
              </a:ext>
            </a:extLst>
          </p:cNvPr>
          <p:cNvSpPr txBox="1"/>
          <p:nvPr/>
        </p:nvSpPr>
        <p:spPr>
          <a:xfrm>
            <a:off x="-4792" y="6535"/>
            <a:ext cx="88947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u="sng" dirty="0">
                <a:ea typeface="+mn-lt"/>
                <a:cs typeface="+mn-lt"/>
              </a:rPr>
              <a:t>9. Outlier Detection and Handling :</a:t>
            </a:r>
            <a:endParaRPr lang="en-US" sz="36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01D32-8DBE-9E13-7A27-7CDAE8CD8ABE}"/>
              </a:ext>
            </a:extLst>
          </p:cNvPr>
          <p:cNvSpPr txBox="1"/>
          <p:nvPr/>
        </p:nvSpPr>
        <p:spPr>
          <a:xfrm>
            <a:off x="720175" y="647416"/>
            <a:ext cx="107568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Identifying outliers</a:t>
            </a:r>
            <a:r>
              <a:rPr lang="en-US" sz="2400" dirty="0">
                <a:ea typeface="+mn-lt"/>
                <a:cs typeface="+mn-lt"/>
              </a:rPr>
              <a:t>: Using statistical methods like the IQR (Interquartile Range), or visualization tools like boxplots to spot outliers.</a:t>
            </a:r>
            <a:endParaRPr lang="en-US" sz="2400" dirty="0"/>
          </a:p>
        </p:txBody>
      </p:sp>
      <p:pic>
        <p:nvPicPr>
          <p:cNvPr id="5" name="Picture 4" descr="A comparison of a box plot&#10;&#10;Description automatically generated">
            <a:extLst>
              <a:ext uri="{FF2B5EF4-FFF2-40B4-BE49-F238E27FC236}">
                <a16:creationId xmlns:a16="http://schemas.microsoft.com/office/drawing/2014/main" id="{934C2659-72EB-DC42-D654-CDBBC8E1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4" y="2127400"/>
            <a:ext cx="5707631" cy="3667125"/>
          </a:xfrm>
          <a:prstGeom prst="rect">
            <a:avLst/>
          </a:prstGeom>
        </p:spPr>
      </p:pic>
      <p:pic>
        <p:nvPicPr>
          <p:cNvPr id="6" name="Picture 5" descr="A graph of a box plot&#10;&#10;Description automatically generated">
            <a:extLst>
              <a:ext uri="{FF2B5EF4-FFF2-40B4-BE49-F238E27FC236}">
                <a16:creationId xmlns:a16="http://schemas.microsoft.com/office/drawing/2014/main" id="{242541B3-184A-096A-E476-287FEDF7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91" y="2127400"/>
            <a:ext cx="5894537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65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FAF68-EAED-852B-4C6A-4EF2DBC76AD0}"/>
              </a:ext>
            </a:extLst>
          </p:cNvPr>
          <p:cNvSpPr txBox="1"/>
          <p:nvPr/>
        </p:nvSpPr>
        <p:spPr>
          <a:xfrm>
            <a:off x="142467" y="1829844"/>
            <a:ext cx="5816731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Gill Sans MT"/>
              </a:rPr>
              <a:t>Capping method / Flooring method</a:t>
            </a:r>
          </a:p>
          <a:p>
            <a:endParaRPr lang="en-US" sz="2800" dirty="0">
              <a:latin typeface="Gill Sans M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Gill Sans MT"/>
              </a:rPr>
              <a:t>These method use to handle the outliers.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Gill Sans MT"/>
              </a:rPr>
              <a:t>Limit extreme values to a certain range.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Gill Sans MT"/>
              </a:rPr>
              <a:t>Charts after handling outliers.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Imputing or replacing them with mean, median, or other suitable values.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B2E55-9783-BADE-5E45-052219E2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811" y="1288301"/>
            <a:ext cx="6189094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95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A1BB9-E430-4920-8C77-5B630F111459}"/>
              </a:ext>
            </a:extLst>
          </p:cNvPr>
          <p:cNvSpPr txBox="1"/>
          <p:nvPr/>
        </p:nvSpPr>
        <p:spPr>
          <a:xfrm>
            <a:off x="0" y="0"/>
            <a:ext cx="986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Based on the analysis, proposing areas where the bank can enhance its positive response rate.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56034-B5AF-4494-9D12-CF9A49603490}"/>
              </a:ext>
            </a:extLst>
          </p:cNvPr>
          <p:cNvSpPr txBox="1"/>
          <p:nvPr/>
        </p:nvSpPr>
        <p:spPr>
          <a:xfrm>
            <a:off x="622570" y="972766"/>
            <a:ext cx="98679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Focus on customers aged 18-25, as this group is more likely to subscribe.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Married individuals tend to respond better than single customers.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Target campaigns between May, July, June and August, as response rates are higher during this period.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Focus on mid-week (Tuesday, Saturday, Sunday and Friday ) for better engagement.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Communication strategies :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 Tailor calls and offers based on customer data, addressing them by name to create a personal connection.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 Reach customers at peak times (afternoon) and use follow-up calls or SMS reminders to boost engagement.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Complement phone calls with email and SMS for better reach and reinforcement of the message.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DB34F-4564-475D-884D-85A8803DD483}"/>
              </a:ext>
            </a:extLst>
          </p:cNvPr>
          <p:cNvSpPr txBox="1"/>
          <p:nvPr/>
        </p:nvSpPr>
        <p:spPr>
          <a:xfrm>
            <a:off x="836579" y="4481419"/>
            <a:ext cx="986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Response of term deposit campaign is not success.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Needs to be improvisation in communication with the customers.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Needs to be Improve with contact category like “ Emails, Social media, SMS etc. ”</a:t>
            </a:r>
          </a:p>
        </p:txBody>
      </p:sp>
    </p:spTree>
    <p:extLst>
      <p:ext uri="{BB962C8B-B14F-4D97-AF65-F5344CB8AC3E}">
        <p14:creationId xmlns:p14="http://schemas.microsoft.com/office/powerpoint/2010/main" val="293649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/>
              <a:t>Performing eda / Crisp dm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929468"/>
            <a:ext cx="9603275" cy="4083216"/>
          </a:xfrm>
        </p:spPr>
        <p:txBody>
          <a:bodyPr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Conduct a thorough Exploratory Data Analysis (EDA) on the dataset related to the bank's telemarketing campaign.</a:t>
            </a:r>
            <a:endParaRPr lang="en-US" sz="2400" dirty="0"/>
          </a:p>
          <a:p>
            <a:r>
              <a:rPr lang="en-US" dirty="0"/>
              <a:t>Business Understanding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Deployment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1855" y="24496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/>
              <a:t>Understanding structure of the data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/>
              <a:t>Raw Data</a:t>
            </a:r>
          </a:p>
          <a:p>
            <a:pPr marL="742950" lvl="1" indent="-285750">
              <a:buChar char="•"/>
            </a:pPr>
            <a:r>
              <a:rPr lang="en-US" sz="1600" dirty="0"/>
              <a:t>Shape and Size of the data :</a:t>
            </a:r>
          </a:p>
          <a:p>
            <a:pPr marL="742950" lvl="1" indent="-285750">
              <a:buChar char="•"/>
            </a:pPr>
            <a:r>
              <a:rPr lang="en-US" sz="1600" dirty="0"/>
              <a:t>45211 rows and 19 column are presented.</a:t>
            </a:r>
          </a:p>
          <a:p>
            <a:pPr marL="742950" lvl="1" indent="-285750">
              <a:buChar char="•"/>
            </a:pPr>
            <a:r>
              <a:rPr lang="en-US" sz="1600" dirty="0"/>
              <a:t>float(64) and int(64) and object data type present in this data.</a:t>
            </a:r>
          </a:p>
          <a:p>
            <a:pPr marL="742950" lvl="1" indent="-285750">
              <a:buChar char="•"/>
            </a:pPr>
            <a:r>
              <a:rPr lang="en-US" sz="1600" dirty="0"/>
              <a:t>There are 4 column where the some of the data is missing :– age=20, month=50, response=30 and date=50 rows data are missing.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11" name="Content Placeholder 10" descr="hand writing out design plans">
            <a:extLst>
              <a:ext uri="{FF2B5EF4-FFF2-40B4-BE49-F238E27FC236}">
                <a16:creationId xmlns:a16="http://schemas.microsoft.com/office/drawing/2014/main" id="{411EC077-041A-4D95-85EB-050BCDCD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291" y="1646238"/>
            <a:ext cx="5760243" cy="3840162"/>
          </a:xfr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Star icon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24" y="1574532"/>
            <a:ext cx="12191937" cy="47728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400" dirty="0"/>
              <a:t>Before performing EDA on this dataset we have to import some tools like, Pandas, </a:t>
            </a:r>
            <a:r>
              <a:rPr lang="en-US" sz="2400" err="1"/>
              <a:t>Numpy</a:t>
            </a:r>
            <a:r>
              <a:rPr lang="en-US" sz="2400" dirty="0"/>
              <a:t>, Matplotlib, Seaborn and Datetime etc.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400" dirty="0"/>
              <a:t>Loading the dataset : Function is used [</a:t>
            </a:r>
            <a:r>
              <a:rPr lang="en-US" sz="2400" dirty="0" err="1"/>
              <a:t>pd.read_csv</a:t>
            </a:r>
            <a:r>
              <a:rPr lang="en-US" sz="2400" dirty="0"/>
              <a:t>(</a:t>
            </a:r>
            <a:r>
              <a:rPr lang="en-US" sz="2800" dirty="0"/>
              <a:t> </a:t>
            </a:r>
            <a:r>
              <a:rPr lang="en-US" sz="2400" dirty="0"/>
              <a:t>)], if the dataset is in CSV format.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400" dirty="0"/>
              <a:t>Review the structure using function [</a:t>
            </a:r>
            <a:r>
              <a:rPr lang="en-US" sz="2400" err="1"/>
              <a:t>df.head</a:t>
            </a:r>
            <a:r>
              <a:rPr lang="en-US" sz="2400" dirty="0"/>
              <a:t>( )], for the first 5 rows to display.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400" dirty="0"/>
              <a:t>Checking the Column name and Data type using the </a:t>
            </a:r>
            <a:r>
              <a:rPr lang="en-US" sz="2400" dirty="0">
                <a:latin typeface="Gill Sans MT"/>
              </a:rPr>
              <a:t>[df.info( </a:t>
            </a:r>
            <a:r>
              <a:rPr lang="en-US" sz="2400" dirty="0">
                <a:latin typeface="Gill Sans MT"/>
                <a:ea typeface="+mn-lt"/>
                <a:cs typeface="+mn-lt"/>
              </a:rPr>
              <a:t>)]</a:t>
            </a:r>
            <a:r>
              <a:rPr lang="en-US" sz="2400" dirty="0">
                <a:ea typeface="+mn-lt"/>
                <a:cs typeface="+mn-lt"/>
              </a:rPr>
              <a:t> method to get information on the dataset.</a:t>
            </a:r>
            <a:endParaRPr lang="en-US" sz="2400" dirty="0"/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400" dirty="0"/>
              <a:t>Outliers and Inconsistencies of the data: Using [</a:t>
            </a:r>
            <a:r>
              <a:rPr lang="en-US" sz="2400" err="1"/>
              <a:t>df.describe</a:t>
            </a:r>
            <a:r>
              <a:rPr lang="en-US" sz="2400" dirty="0"/>
              <a:t>( )] to spot the outliers in numerical column and </a:t>
            </a:r>
            <a:r>
              <a:rPr lang="en-US" sz="2400" dirty="0">
                <a:ea typeface="+mn-lt"/>
                <a:cs typeface="+mn-lt"/>
              </a:rPr>
              <a:t>Checking for any formatting issues, incorrect data types, or values that don't align with the expected patterns.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/>
          </a:p>
          <a:p>
            <a:pPr>
              <a:buFont typeface="Wingdings" panose="020B0604020202020204" pitchFamily="34" charset="0"/>
              <a:buChar char="§"/>
            </a:pP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7626A5-3A70-EB94-89A9-9302264F3722}"/>
              </a:ext>
            </a:extLst>
          </p:cNvPr>
          <p:cNvSpPr txBox="1"/>
          <p:nvPr/>
        </p:nvSpPr>
        <p:spPr>
          <a:xfrm>
            <a:off x="5828" y="3887"/>
            <a:ext cx="888233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u="sng" dirty="0"/>
              <a:t>Task to Perform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A0920D-B373-9050-1E4C-7113A6430FD7}"/>
              </a:ext>
            </a:extLst>
          </p:cNvPr>
          <p:cNvSpPr txBox="1"/>
          <p:nvPr/>
        </p:nvSpPr>
        <p:spPr>
          <a:xfrm>
            <a:off x="1291266" y="862641"/>
            <a:ext cx="75723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1. Understanding the Dataset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C43B90-76B6-24DD-D8A4-E6F3C489501F}"/>
              </a:ext>
            </a:extLst>
          </p:cNvPr>
          <p:cNvSpPr txBox="1"/>
          <p:nvPr/>
        </p:nvSpPr>
        <p:spPr>
          <a:xfrm>
            <a:off x="700897" y="427277"/>
            <a:ext cx="11231411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Missing Value:</a:t>
            </a:r>
            <a:r>
              <a:rPr lang="en-US" sz="2400" dirty="0"/>
              <a:t> </a:t>
            </a:r>
            <a:r>
              <a:rPr lang="en-US" sz="2400" dirty="0">
                <a:ea typeface="+mn-lt"/>
                <a:cs typeface="+mn-lt"/>
              </a:rPr>
              <a:t>Using function </a:t>
            </a:r>
            <a:r>
              <a:rPr lang="en-US" sz="2400" dirty="0">
                <a:latin typeface="Gill Sans MT"/>
              </a:rPr>
              <a:t>[</a:t>
            </a:r>
            <a:r>
              <a:rPr lang="en-US" sz="2400" dirty="0" err="1">
                <a:latin typeface="Gill Sans MT"/>
              </a:rPr>
              <a:t>df.isnull</a:t>
            </a:r>
            <a:r>
              <a:rPr lang="en-US" sz="2400" dirty="0">
                <a:latin typeface="Gill Sans MT"/>
              </a:rPr>
              <a:t>( ).sum( </a:t>
            </a:r>
            <a:r>
              <a:rPr lang="en-US" sz="2400" dirty="0">
                <a:latin typeface="Gill Sans MT"/>
                <a:ea typeface="+mn-lt"/>
                <a:cs typeface="+mn-lt"/>
              </a:rPr>
              <a:t>)</a:t>
            </a:r>
            <a:r>
              <a:rPr lang="en-US" sz="2400" dirty="0">
                <a:latin typeface="Consolas"/>
                <a:ea typeface="+mn-lt"/>
                <a:cs typeface="+mn-lt"/>
              </a:rPr>
              <a:t>]</a:t>
            </a:r>
            <a:r>
              <a:rPr lang="en-US" sz="2400" dirty="0">
                <a:ea typeface="+mn-lt"/>
                <a:cs typeface="+mn-lt"/>
              </a:rPr>
              <a:t> or </a:t>
            </a:r>
            <a:r>
              <a:rPr lang="en-US" sz="2400" dirty="0">
                <a:latin typeface="Gill Sans MT"/>
              </a:rPr>
              <a:t>[</a:t>
            </a:r>
            <a:r>
              <a:rPr lang="en-US" sz="2400" dirty="0" err="1">
                <a:latin typeface="Gill Sans MT"/>
              </a:rPr>
              <a:t>df.isna</a:t>
            </a:r>
            <a:r>
              <a:rPr lang="en-US" sz="2400" dirty="0">
                <a:latin typeface="Gill Sans MT"/>
              </a:rPr>
              <a:t>( ).sum</a:t>
            </a:r>
            <a:r>
              <a:rPr lang="en-US" sz="2400" dirty="0">
                <a:latin typeface="Gill Sans MT"/>
                <a:ea typeface="+mn-lt"/>
                <a:cs typeface="+mn-lt"/>
              </a:rPr>
              <a:t>( )</a:t>
            </a:r>
            <a:r>
              <a:rPr lang="en-US" sz="2400" dirty="0">
                <a:latin typeface="Consolas"/>
                <a:ea typeface="+mn-lt"/>
                <a:cs typeface="+mn-lt"/>
              </a:rPr>
              <a:t>]</a:t>
            </a:r>
            <a:r>
              <a:rPr lang="en-US" sz="2400" dirty="0">
                <a:ea typeface="+mn-lt"/>
                <a:cs typeface="+mn-lt"/>
              </a:rPr>
              <a:t> to identify missing values.</a:t>
            </a:r>
            <a:endParaRPr lang="en-US" sz="2400" dirty="0"/>
          </a:p>
        </p:txBody>
      </p:sp>
      <p:pic>
        <p:nvPicPr>
          <p:cNvPr id="9" name="Picture 8" descr="A screenshot of a graph">
            <a:extLst>
              <a:ext uri="{FF2B5EF4-FFF2-40B4-BE49-F238E27FC236}">
                <a16:creationId xmlns:a16="http://schemas.microsoft.com/office/drawing/2014/main" id="{144B4DBD-31E1-EEBA-25BC-461F41B9C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096" y="1699225"/>
            <a:ext cx="5862187" cy="41065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33292C-544A-2D0D-CE58-13C1A7A7AF4E}"/>
              </a:ext>
            </a:extLst>
          </p:cNvPr>
          <p:cNvSpPr txBox="1"/>
          <p:nvPr/>
        </p:nvSpPr>
        <p:spPr>
          <a:xfrm>
            <a:off x="872975" y="2405063"/>
            <a:ext cx="373047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For identifying the missing value.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missing value present in column age, month, response and date.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004E84-B434-4CFA-9259-71DC3829F97B}"/>
              </a:ext>
            </a:extLst>
          </p:cNvPr>
          <p:cNvSpPr/>
          <p:nvPr/>
        </p:nvSpPr>
        <p:spPr>
          <a:xfrm>
            <a:off x="819150" y="246191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Outliers present in specific column</a:t>
            </a:r>
            <a:r>
              <a:rPr lang="en-US" dirty="0">
                <a:latin typeface="Consolas"/>
              </a:rPr>
              <a:t>:</a:t>
            </a:r>
          </a:p>
          <a:p>
            <a:pPr lvl="1"/>
            <a:endParaRPr lang="en-US" dirty="0">
              <a:latin typeface="Consola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onsolas"/>
              </a:rPr>
              <a:t>age      :    487
salary   :     0
balance  :   4729
campaign :   3064
</a:t>
            </a:r>
            <a:r>
              <a:rPr lang="en-US" dirty="0" err="1">
                <a:latin typeface="Consolas"/>
              </a:rPr>
              <a:t>pdays</a:t>
            </a:r>
            <a:r>
              <a:rPr lang="en-US" dirty="0">
                <a:latin typeface="Consolas"/>
              </a:rPr>
              <a:t>    :   8257
previous :   8257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F1AE1E-4DF2-4058-88FB-7B63485E86AD}"/>
              </a:ext>
            </a:extLst>
          </p:cNvPr>
          <p:cNvSpPr/>
          <p:nvPr/>
        </p:nvSpPr>
        <p:spPr>
          <a:xfrm>
            <a:off x="819150" y="43368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dirty="0"/>
              <a:t>Analyzing the distribution of responses to the term deposit campaign helps determine whether the data is balanced or imbalanced.</a:t>
            </a:r>
          </a:p>
          <a:p>
            <a:pPr marL="800100" lvl="1" indent="-342900">
              <a:buFont typeface="Wingdings"/>
              <a:buChar char="§"/>
            </a:pPr>
            <a:r>
              <a:rPr lang="en-US" dirty="0"/>
              <a:t>Analyze skewness of the data.</a:t>
            </a:r>
          </a:p>
          <a:p>
            <a:pPr marL="800100" lvl="1" indent="-342900">
              <a:buFont typeface="Wingdings"/>
              <a:buChar char="§"/>
            </a:pPr>
            <a:r>
              <a:rPr lang="en-US" dirty="0"/>
              <a:t>Analyze any spread / anomalies in the data set.</a:t>
            </a:r>
          </a:p>
          <a:p>
            <a:pPr marL="800100" lvl="1" indent="-342900">
              <a:buFont typeface="Wingdings"/>
              <a:buChar char="§"/>
            </a:pPr>
            <a:r>
              <a:rPr lang="en-US" dirty="0"/>
              <a:t>Splitting / Combine variable ( .split() ) / (.</a:t>
            </a:r>
            <a:r>
              <a:rPr lang="en-US" dirty="0" err="1"/>
              <a:t>concat</a:t>
            </a:r>
            <a:r>
              <a:rPr lang="en-US" dirty="0"/>
              <a:t>() ).</a:t>
            </a:r>
          </a:p>
        </p:txBody>
      </p:sp>
    </p:spTree>
    <p:extLst>
      <p:ext uri="{BB962C8B-B14F-4D97-AF65-F5344CB8AC3E}">
        <p14:creationId xmlns:p14="http://schemas.microsoft.com/office/powerpoint/2010/main" val="268277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EEB140-64D9-FDCC-C956-C6DAB6FEBF0E}"/>
              </a:ext>
            </a:extLst>
          </p:cNvPr>
          <p:cNvSpPr txBox="1"/>
          <p:nvPr/>
        </p:nvSpPr>
        <p:spPr>
          <a:xfrm>
            <a:off x="1223422" y="203079"/>
            <a:ext cx="9738862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2. Descriptive Statistics :</a:t>
            </a:r>
          </a:p>
          <a:p>
            <a:pPr marL="285750" indent="-285750">
              <a:buFont typeface="Wingdings"/>
              <a:buChar char="§"/>
            </a:pPr>
            <a:r>
              <a:rPr lang="en-US" dirty="0"/>
              <a:t> </a:t>
            </a:r>
            <a:r>
              <a:rPr lang="en-US" sz="2400" dirty="0"/>
              <a:t>We have to analysis summary statistics mean, mode, median and std. deviation </a:t>
            </a:r>
            <a:r>
              <a:rPr lang="en-US" sz="2400" dirty="0">
                <a:ea typeface="+mn-lt"/>
                <a:cs typeface="+mn-lt"/>
              </a:rPr>
              <a:t>of relevant columns reveal key insights about the data.</a:t>
            </a:r>
          </a:p>
          <a:p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ACB642-7462-471C-827F-97E05EA85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55250"/>
              </p:ext>
            </p:extLst>
          </p:nvPr>
        </p:nvGraphicFramePr>
        <p:xfrm>
          <a:off x="1121006" y="1711184"/>
          <a:ext cx="9943694" cy="357587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68890">
                  <a:extLst>
                    <a:ext uri="{9D8B030D-6E8A-4147-A177-3AD203B41FA5}">
                      <a16:colId xmlns:a16="http://schemas.microsoft.com/office/drawing/2014/main" val="1438231079"/>
                    </a:ext>
                  </a:extLst>
                </a:gridCol>
                <a:gridCol w="938550">
                  <a:extLst>
                    <a:ext uri="{9D8B030D-6E8A-4147-A177-3AD203B41FA5}">
                      <a16:colId xmlns:a16="http://schemas.microsoft.com/office/drawing/2014/main" val="81151158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2939487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80714094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7688847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97405249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16917366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49458095"/>
                    </a:ext>
                  </a:extLst>
                </a:gridCol>
                <a:gridCol w="1111604">
                  <a:extLst>
                    <a:ext uri="{9D8B030D-6E8A-4147-A177-3AD203B41FA5}">
                      <a16:colId xmlns:a16="http://schemas.microsoft.com/office/drawing/2014/main" val="3070225751"/>
                    </a:ext>
                  </a:extLst>
                </a:gridCol>
              </a:tblGrid>
              <a:tr h="492805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variables</a:t>
                      </a:r>
                      <a:endParaRPr lang="en-US" sz="1800" b="1" dirty="0">
                        <a:effectLst/>
                      </a:endParaRP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count</a:t>
                      </a:r>
                      <a:endParaRPr lang="en-US" sz="1800" b="1" dirty="0">
                        <a:effectLst/>
                      </a:endParaRP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mean</a:t>
                      </a:r>
                      <a:endParaRPr lang="en-US" sz="1800" b="1" dirty="0">
                        <a:effectLst/>
                      </a:endParaRP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std</a:t>
                      </a:r>
                      <a:endParaRPr lang="en-US" sz="1800" b="1" dirty="0">
                        <a:effectLst/>
                      </a:endParaRP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min</a:t>
                      </a:r>
                      <a:endParaRPr lang="en-US" sz="1800" b="1" dirty="0">
                        <a:effectLst/>
                      </a:endParaRP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25%</a:t>
                      </a:r>
                      <a:endParaRPr lang="en-US" sz="1800" b="1" dirty="0">
                        <a:effectLst/>
                      </a:endParaRP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50%</a:t>
                      </a:r>
                      <a:endParaRPr lang="en-US" sz="1800" b="1" dirty="0">
                        <a:effectLst/>
                      </a:endParaRP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75%</a:t>
                      </a:r>
                      <a:endParaRPr lang="en-US" sz="1800" b="1" dirty="0">
                        <a:effectLst/>
                      </a:endParaRP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      max</a:t>
                      </a:r>
                      <a:endParaRPr lang="en-US" sz="1800" b="1" dirty="0">
                        <a:effectLst/>
                      </a:endParaRPr>
                    </a:p>
                  </a:txBody>
                  <a:tcPr marL="70401" marR="70401" marT="35200" marB="35200"/>
                </a:tc>
                <a:extLst>
                  <a:ext uri="{0D108BD9-81ED-4DB2-BD59-A6C34878D82A}">
                    <a16:rowId xmlns:a16="http://schemas.microsoft.com/office/drawing/2014/main" val="3511112221"/>
                  </a:ext>
                </a:extLst>
              </a:tr>
              <a:tr h="4928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age</a:t>
                      </a:r>
                      <a:endParaRPr lang="en-US" sz="1800" b="1">
                        <a:effectLst/>
                      </a:endParaRP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45211.0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40.934795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10.616926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18.0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33.0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39.0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48.0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95.0</a:t>
                      </a:r>
                    </a:p>
                  </a:txBody>
                  <a:tcPr marL="70401" marR="70401" marT="35200" marB="35200" anchor="ctr"/>
                </a:tc>
                <a:extLst>
                  <a:ext uri="{0D108BD9-81ED-4DB2-BD59-A6C34878D82A}">
                    <a16:rowId xmlns:a16="http://schemas.microsoft.com/office/drawing/2014/main" val="1382643742"/>
                  </a:ext>
                </a:extLst>
              </a:tr>
              <a:tr h="4928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salary</a:t>
                      </a:r>
                      <a:endParaRPr lang="en-US" sz="1800" b="1">
                        <a:effectLst/>
                      </a:endParaRP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45211.0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57006.171065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32085.718415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0.0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20000.0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60000.0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70000.0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120000.0</a:t>
                      </a:r>
                    </a:p>
                  </a:txBody>
                  <a:tcPr marL="70401" marR="70401" marT="35200" marB="35200" anchor="ctr"/>
                </a:tc>
                <a:extLst>
                  <a:ext uri="{0D108BD9-81ED-4DB2-BD59-A6C34878D82A}">
                    <a16:rowId xmlns:a16="http://schemas.microsoft.com/office/drawing/2014/main" val="2050184548"/>
                  </a:ext>
                </a:extLst>
              </a:tr>
              <a:tr h="4928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balance</a:t>
                      </a:r>
                      <a:endParaRPr lang="en-US" sz="1800" b="1">
                        <a:effectLst/>
                      </a:endParaRP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45211.0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1362.272058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3044.765829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-8019.0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72.0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448.0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1428.0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102127.0</a:t>
                      </a:r>
                    </a:p>
                  </a:txBody>
                  <a:tcPr marL="70401" marR="70401" marT="35200" marB="35200" anchor="ctr"/>
                </a:tc>
                <a:extLst>
                  <a:ext uri="{0D108BD9-81ED-4DB2-BD59-A6C34878D82A}">
                    <a16:rowId xmlns:a16="http://schemas.microsoft.com/office/drawing/2014/main" val="3382414305"/>
                  </a:ext>
                </a:extLst>
              </a:tr>
              <a:tr h="4928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campaign</a:t>
                      </a:r>
                      <a:endParaRPr lang="en-US" sz="1800" b="1">
                        <a:effectLst/>
                      </a:endParaRP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45211.0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2.763841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3.098021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63.0</a:t>
                      </a:r>
                    </a:p>
                  </a:txBody>
                  <a:tcPr marL="70401" marR="70401" marT="35200" marB="35200" anchor="ctr"/>
                </a:tc>
                <a:extLst>
                  <a:ext uri="{0D108BD9-81ED-4DB2-BD59-A6C34878D82A}">
                    <a16:rowId xmlns:a16="http://schemas.microsoft.com/office/drawing/2014/main" val="967952983"/>
                  </a:ext>
                </a:extLst>
              </a:tr>
              <a:tr h="4928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pdays</a:t>
                      </a:r>
                      <a:endParaRPr lang="en-US" sz="1800" b="1">
                        <a:effectLst/>
                      </a:endParaRP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45211.0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40.197828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100.128746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-1.0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-1.0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-1.0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-1.0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871.0</a:t>
                      </a:r>
                    </a:p>
                  </a:txBody>
                  <a:tcPr marL="70401" marR="70401" marT="35200" marB="35200" anchor="ctr"/>
                </a:tc>
                <a:extLst>
                  <a:ext uri="{0D108BD9-81ED-4DB2-BD59-A6C34878D82A}">
                    <a16:rowId xmlns:a16="http://schemas.microsoft.com/office/drawing/2014/main" val="2693054922"/>
                  </a:ext>
                </a:extLst>
              </a:tr>
              <a:tr h="4928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previous</a:t>
                      </a:r>
                      <a:endParaRPr lang="en-US" sz="1800" b="1" dirty="0">
                        <a:effectLst/>
                      </a:endParaRP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45211.0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0.580323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2.303441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</a:t>
                      </a:r>
                    </a:p>
                  </a:txBody>
                  <a:tcPr marL="70401" marR="70401" marT="35200" marB="35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275.0</a:t>
                      </a:r>
                    </a:p>
                  </a:txBody>
                  <a:tcPr marL="70401" marR="70401" marT="35200" marB="35200" anchor="ctr"/>
                </a:tc>
                <a:extLst>
                  <a:ext uri="{0D108BD9-81ED-4DB2-BD59-A6C34878D82A}">
                    <a16:rowId xmlns:a16="http://schemas.microsoft.com/office/drawing/2014/main" val="363407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7939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" id="{FE013525-BD8D-4B05-983D-3F0C0B987543}" vid="{EA6FA257-6DCE-4859-B9DB-EA52ED21C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2068</Words>
  <Application>Microsoft Office PowerPoint</Application>
  <PresentationFormat>Widescreen</PresentationFormat>
  <Paragraphs>246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Gill Sans MT</vt:lpstr>
      <vt:lpstr>system-ui</vt:lpstr>
      <vt:lpstr>Tahoma</vt:lpstr>
      <vt:lpstr>Wingdings</vt:lpstr>
      <vt:lpstr>Wingdings,Sans-Serif</vt:lpstr>
      <vt:lpstr>Gallery</vt:lpstr>
      <vt:lpstr>My presentation</vt:lpstr>
      <vt:lpstr>&lt;bank telemarketing campaign  project&gt;</vt:lpstr>
      <vt:lpstr>Software/Tools:</vt:lpstr>
      <vt:lpstr>Performing eda / Crisp dm :</vt:lpstr>
      <vt:lpstr>Understanding structure of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Invention</dc:title>
  <dc:creator/>
  <cp:lastModifiedBy/>
  <cp:revision>1273</cp:revision>
  <dcterms:created xsi:type="dcterms:W3CDTF">2021-11-12T01:22:09Z</dcterms:created>
  <dcterms:modified xsi:type="dcterms:W3CDTF">2024-09-09T17:48:16Z</dcterms:modified>
</cp:coreProperties>
</file>