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1" r:id="rId5"/>
    <p:sldId id="258" r:id="rId6"/>
    <p:sldId id="259" r:id="rId7"/>
    <p:sldId id="263" r:id="rId8"/>
    <p:sldId id="264" r:id="rId9"/>
    <p:sldId id="265" r:id="rId10"/>
    <p:sldId id="274"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9B77-69D3-454D-A07C-550022078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A4CB04-44DB-4C99-B55F-A902560E22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244A5-F39E-454C-9125-881D70525A01}"/>
              </a:ext>
            </a:extLst>
          </p:cNvPr>
          <p:cNvSpPr>
            <a:spLocks noGrp="1"/>
          </p:cNvSpPr>
          <p:nvPr>
            <p:ph type="dt" sz="half" idx="10"/>
          </p:nvPr>
        </p:nvSpPr>
        <p:spPr/>
        <p:txBody>
          <a:bodyPr/>
          <a:lstStyle/>
          <a:p>
            <a:fld id="{C8652F36-9603-4F40-B167-14E31879CA65}" type="datetimeFigureOut">
              <a:rPr lang="en-US" smtClean="0"/>
              <a:t>17-Sep-21</a:t>
            </a:fld>
            <a:endParaRPr lang="en-US"/>
          </a:p>
        </p:txBody>
      </p:sp>
      <p:sp>
        <p:nvSpPr>
          <p:cNvPr id="5" name="Footer Placeholder 4">
            <a:extLst>
              <a:ext uri="{FF2B5EF4-FFF2-40B4-BE49-F238E27FC236}">
                <a16:creationId xmlns:a16="http://schemas.microsoft.com/office/drawing/2014/main" id="{DBB20460-9BC3-404B-81C4-3404ACA67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3B077-EC5E-4832-8C58-DE470C616447}"/>
              </a:ext>
            </a:extLst>
          </p:cNvPr>
          <p:cNvSpPr>
            <a:spLocks noGrp="1"/>
          </p:cNvSpPr>
          <p:nvPr>
            <p:ph type="sldNum" sz="quarter" idx="12"/>
          </p:nvPr>
        </p:nvSpPr>
        <p:spPr/>
        <p:txBody>
          <a:bodyPr/>
          <a:lstStyle/>
          <a:p>
            <a:fld id="{8E10E2FD-6282-410A-8AB4-614DCE437ABF}" type="slidenum">
              <a:rPr lang="en-US" smtClean="0"/>
              <a:t>‹#›</a:t>
            </a:fld>
            <a:endParaRPr lang="en-US"/>
          </a:p>
        </p:txBody>
      </p:sp>
    </p:spTree>
    <p:extLst>
      <p:ext uri="{BB962C8B-B14F-4D97-AF65-F5344CB8AC3E}">
        <p14:creationId xmlns:p14="http://schemas.microsoft.com/office/powerpoint/2010/main" val="2466291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8498-2D8F-4A8C-89EA-3947620CC8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B779D7-C476-4083-848C-DFA8EB1DD2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27D9C-9532-4776-8014-AB9D88F34657}"/>
              </a:ext>
            </a:extLst>
          </p:cNvPr>
          <p:cNvSpPr>
            <a:spLocks noGrp="1"/>
          </p:cNvSpPr>
          <p:nvPr>
            <p:ph type="dt" sz="half" idx="10"/>
          </p:nvPr>
        </p:nvSpPr>
        <p:spPr/>
        <p:txBody>
          <a:bodyPr/>
          <a:lstStyle/>
          <a:p>
            <a:fld id="{C8652F36-9603-4F40-B167-14E31879CA65}" type="datetimeFigureOut">
              <a:rPr lang="en-US" smtClean="0"/>
              <a:t>17-Sep-21</a:t>
            </a:fld>
            <a:endParaRPr lang="en-US"/>
          </a:p>
        </p:txBody>
      </p:sp>
      <p:sp>
        <p:nvSpPr>
          <p:cNvPr id="5" name="Footer Placeholder 4">
            <a:extLst>
              <a:ext uri="{FF2B5EF4-FFF2-40B4-BE49-F238E27FC236}">
                <a16:creationId xmlns:a16="http://schemas.microsoft.com/office/drawing/2014/main" id="{224A73E9-4808-482C-8F8A-0C3927A3D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1599D-CA87-4A33-B399-5EB9DBAEA800}"/>
              </a:ext>
            </a:extLst>
          </p:cNvPr>
          <p:cNvSpPr>
            <a:spLocks noGrp="1"/>
          </p:cNvSpPr>
          <p:nvPr>
            <p:ph type="sldNum" sz="quarter" idx="12"/>
          </p:nvPr>
        </p:nvSpPr>
        <p:spPr/>
        <p:txBody>
          <a:bodyPr/>
          <a:lstStyle/>
          <a:p>
            <a:fld id="{8E10E2FD-6282-410A-8AB4-614DCE437ABF}" type="slidenum">
              <a:rPr lang="en-US" smtClean="0"/>
              <a:t>‹#›</a:t>
            </a:fld>
            <a:endParaRPr lang="en-US"/>
          </a:p>
        </p:txBody>
      </p:sp>
    </p:spTree>
    <p:extLst>
      <p:ext uri="{BB962C8B-B14F-4D97-AF65-F5344CB8AC3E}">
        <p14:creationId xmlns:p14="http://schemas.microsoft.com/office/powerpoint/2010/main" val="248390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AC331-DA31-4A0F-883D-618BA5AA87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4FCA5B-8B7E-4A93-AAF0-412EBE7E5B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31AFE-DFCA-47F1-BC4B-9928BB6ECFD8}"/>
              </a:ext>
            </a:extLst>
          </p:cNvPr>
          <p:cNvSpPr>
            <a:spLocks noGrp="1"/>
          </p:cNvSpPr>
          <p:nvPr>
            <p:ph type="dt" sz="half" idx="10"/>
          </p:nvPr>
        </p:nvSpPr>
        <p:spPr/>
        <p:txBody>
          <a:bodyPr/>
          <a:lstStyle/>
          <a:p>
            <a:fld id="{C8652F36-9603-4F40-B167-14E31879CA65}" type="datetimeFigureOut">
              <a:rPr lang="en-US" smtClean="0"/>
              <a:t>17-Sep-21</a:t>
            </a:fld>
            <a:endParaRPr lang="en-US"/>
          </a:p>
        </p:txBody>
      </p:sp>
      <p:sp>
        <p:nvSpPr>
          <p:cNvPr id="5" name="Footer Placeholder 4">
            <a:extLst>
              <a:ext uri="{FF2B5EF4-FFF2-40B4-BE49-F238E27FC236}">
                <a16:creationId xmlns:a16="http://schemas.microsoft.com/office/drawing/2014/main" id="{D920E789-9A1C-48DC-BCF5-FF26FA2AD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97705-BF85-4105-9671-8DC53AB0FDDC}"/>
              </a:ext>
            </a:extLst>
          </p:cNvPr>
          <p:cNvSpPr>
            <a:spLocks noGrp="1"/>
          </p:cNvSpPr>
          <p:nvPr>
            <p:ph type="sldNum" sz="quarter" idx="12"/>
          </p:nvPr>
        </p:nvSpPr>
        <p:spPr/>
        <p:txBody>
          <a:bodyPr/>
          <a:lstStyle/>
          <a:p>
            <a:fld id="{8E10E2FD-6282-410A-8AB4-614DCE437ABF}" type="slidenum">
              <a:rPr lang="en-US" smtClean="0"/>
              <a:t>‹#›</a:t>
            </a:fld>
            <a:endParaRPr lang="en-US"/>
          </a:p>
        </p:txBody>
      </p:sp>
    </p:spTree>
    <p:extLst>
      <p:ext uri="{BB962C8B-B14F-4D97-AF65-F5344CB8AC3E}">
        <p14:creationId xmlns:p14="http://schemas.microsoft.com/office/powerpoint/2010/main" val="99352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ED06-6ED2-4998-AEC6-594D0216F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5314FD-EF95-4136-8B25-E0D43B02A8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EB1DF-4293-45DC-AB9C-3CD83D5A153B}"/>
              </a:ext>
            </a:extLst>
          </p:cNvPr>
          <p:cNvSpPr>
            <a:spLocks noGrp="1"/>
          </p:cNvSpPr>
          <p:nvPr>
            <p:ph type="dt" sz="half" idx="10"/>
          </p:nvPr>
        </p:nvSpPr>
        <p:spPr/>
        <p:txBody>
          <a:bodyPr/>
          <a:lstStyle/>
          <a:p>
            <a:fld id="{C8652F36-9603-4F40-B167-14E31879CA65}" type="datetimeFigureOut">
              <a:rPr lang="en-US" smtClean="0"/>
              <a:t>17-Sep-21</a:t>
            </a:fld>
            <a:endParaRPr lang="en-US"/>
          </a:p>
        </p:txBody>
      </p:sp>
      <p:sp>
        <p:nvSpPr>
          <p:cNvPr id="5" name="Footer Placeholder 4">
            <a:extLst>
              <a:ext uri="{FF2B5EF4-FFF2-40B4-BE49-F238E27FC236}">
                <a16:creationId xmlns:a16="http://schemas.microsoft.com/office/drawing/2014/main" id="{5FD633FC-02DF-48A2-9A5C-5DFAE5C7A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413D1-C49F-4160-9316-1389D67B6BB3}"/>
              </a:ext>
            </a:extLst>
          </p:cNvPr>
          <p:cNvSpPr>
            <a:spLocks noGrp="1"/>
          </p:cNvSpPr>
          <p:nvPr>
            <p:ph type="sldNum" sz="quarter" idx="12"/>
          </p:nvPr>
        </p:nvSpPr>
        <p:spPr/>
        <p:txBody>
          <a:bodyPr/>
          <a:lstStyle/>
          <a:p>
            <a:fld id="{8E10E2FD-6282-410A-8AB4-614DCE437ABF}" type="slidenum">
              <a:rPr lang="en-US" smtClean="0"/>
              <a:t>‹#›</a:t>
            </a:fld>
            <a:endParaRPr lang="en-US"/>
          </a:p>
        </p:txBody>
      </p:sp>
    </p:spTree>
    <p:extLst>
      <p:ext uri="{BB962C8B-B14F-4D97-AF65-F5344CB8AC3E}">
        <p14:creationId xmlns:p14="http://schemas.microsoft.com/office/powerpoint/2010/main" val="145372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0D98-D91F-40C9-99E0-F0AE59A7EF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7D6CAB-1E0C-42BF-B2CD-7C45A0C8F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2E4848-740B-4D62-B6A7-789F5CCAE08C}"/>
              </a:ext>
            </a:extLst>
          </p:cNvPr>
          <p:cNvSpPr>
            <a:spLocks noGrp="1"/>
          </p:cNvSpPr>
          <p:nvPr>
            <p:ph type="dt" sz="half" idx="10"/>
          </p:nvPr>
        </p:nvSpPr>
        <p:spPr/>
        <p:txBody>
          <a:bodyPr/>
          <a:lstStyle/>
          <a:p>
            <a:fld id="{C8652F36-9603-4F40-B167-14E31879CA65}" type="datetimeFigureOut">
              <a:rPr lang="en-US" smtClean="0"/>
              <a:t>17-Sep-21</a:t>
            </a:fld>
            <a:endParaRPr lang="en-US"/>
          </a:p>
        </p:txBody>
      </p:sp>
      <p:sp>
        <p:nvSpPr>
          <p:cNvPr id="5" name="Footer Placeholder 4">
            <a:extLst>
              <a:ext uri="{FF2B5EF4-FFF2-40B4-BE49-F238E27FC236}">
                <a16:creationId xmlns:a16="http://schemas.microsoft.com/office/drawing/2014/main" id="{C9D97900-8596-4BE4-9CBE-BB5035507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CCACD-1638-45C8-9094-2DD14F8E72FC}"/>
              </a:ext>
            </a:extLst>
          </p:cNvPr>
          <p:cNvSpPr>
            <a:spLocks noGrp="1"/>
          </p:cNvSpPr>
          <p:nvPr>
            <p:ph type="sldNum" sz="quarter" idx="12"/>
          </p:nvPr>
        </p:nvSpPr>
        <p:spPr/>
        <p:txBody>
          <a:bodyPr/>
          <a:lstStyle/>
          <a:p>
            <a:fld id="{8E10E2FD-6282-410A-8AB4-614DCE437ABF}" type="slidenum">
              <a:rPr lang="en-US" smtClean="0"/>
              <a:t>‹#›</a:t>
            </a:fld>
            <a:endParaRPr lang="en-US"/>
          </a:p>
        </p:txBody>
      </p:sp>
    </p:spTree>
    <p:extLst>
      <p:ext uri="{BB962C8B-B14F-4D97-AF65-F5344CB8AC3E}">
        <p14:creationId xmlns:p14="http://schemas.microsoft.com/office/powerpoint/2010/main" val="10586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AA66-1C8F-4B7F-B102-6127E3E197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11F7A5-114F-4ACC-B6F6-93F164DA93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7FCE31-AA6C-4B66-BC1E-0E4AEF204B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16806C-D98A-4168-BFEA-A77B916C5AB7}"/>
              </a:ext>
            </a:extLst>
          </p:cNvPr>
          <p:cNvSpPr>
            <a:spLocks noGrp="1"/>
          </p:cNvSpPr>
          <p:nvPr>
            <p:ph type="dt" sz="half" idx="10"/>
          </p:nvPr>
        </p:nvSpPr>
        <p:spPr/>
        <p:txBody>
          <a:bodyPr/>
          <a:lstStyle/>
          <a:p>
            <a:fld id="{C8652F36-9603-4F40-B167-14E31879CA65}" type="datetimeFigureOut">
              <a:rPr lang="en-US" smtClean="0"/>
              <a:t>17-Sep-21</a:t>
            </a:fld>
            <a:endParaRPr lang="en-US"/>
          </a:p>
        </p:txBody>
      </p:sp>
      <p:sp>
        <p:nvSpPr>
          <p:cNvPr id="6" name="Footer Placeholder 5">
            <a:extLst>
              <a:ext uri="{FF2B5EF4-FFF2-40B4-BE49-F238E27FC236}">
                <a16:creationId xmlns:a16="http://schemas.microsoft.com/office/drawing/2014/main" id="{22BF2E48-B52D-4F82-99BC-FA32943CF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73BED-98DF-4216-A8EF-C0F7900EC875}"/>
              </a:ext>
            </a:extLst>
          </p:cNvPr>
          <p:cNvSpPr>
            <a:spLocks noGrp="1"/>
          </p:cNvSpPr>
          <p:nvPr>
            <p:ph type="sldNum" sz="quarter" idx="12"/>
          </p:nvPr>
        </p:nvSpPr>
        <p:spPr/>
        <p:txBody>
          <a:bodyPr/>
          <a:lstStyle/>
          <a:p>
            <a:fld id="{8E10E2FD-6282-410A-8AB4-614DCE437ABF}" type="slidenum">
              <a:rPr lang="en-US" smtClean="0"/>
              <a:t>‹#›</a:t>
            </a:fld>
            <a:endParaRPr lang="en-US"/>
          </a:p>
        </p:txBody>
      </p:sp>
    </p:spTree>
    <p:extLst>
      <p:ext uri="{BB962C8B-B14F-4D97-AF65-F5344CB8AC3E}">
        <p14:creationId xmlns:p14="http://schemas.microsoft.com/office/powerpoint/2010/main" val="67760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AC42-F873-4A7F-B2FC-9112174800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A26BE6-8B03-491D-B4D6-D1B509ED2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4F1046-AE64-452C-A0E2-F440C6EA81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27F00E-A841-4268-89FA-1C8289AD9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1E2BA-0592-48A2-824B-7B230CADB6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04CAA-05BF-49B7-979E-FEC7D5F29AE9}"/>
              </a:ext>
            </a:extLst>
          </p:cNvPr>
          <p:cNvSpPr>
            <a:spLocks noGrp="1"/>
          </p:cNvSpPr>
          <p:nvPr>
            <p:ph type="dt" sz="half" idx="10"/>
          </p:nvPr>
        </p:nvSpPr>
        <p:spPr/>
        <p:txBody>
          <a:bodyPr/>
          <a:lstStyle/>
          <a:p>
            <a:fld id="{C8652F36-9603-4F40-B167-14E31879CA65}" type="datetimeFigureOut">
              <a:rPr lang="en-US" smtClean="0"/>
              <a:t>17-Sep-21</a:t>
            </a:fld>
            <a:endParaRPr lang="en-US"/>
          </a:p>
        </p:txBody>
      </p:sp>
      <p:sp>
        <p:nvSpPr>
          <p:cNvPr id="8" name="Footer Placeholder 7">
            <a:extLst>
              <a:ext uri="{FF2B5EF4-FFF2-40B4-BE49-F238E27FC236}">
                <a16:creationId xmlns:a16="http://schemas.microsoft.com/office/drawing/2014/main" id="{BCBAECF1-0FB5-4864-9E56-141E6C5095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D102A1-6EBD-4D7A-A7FF-8836ACEF316B}"/>
              </a:ext>
            </a:extLst>
          </p:cNvPr>
          <p:cNvSpPr>
            <a:spLocks noGrp="1"/>
          </p:cNvSpPr>
          <p:nvPr>
            <p:ph type="sldNum" sz="quarter" idx="12"/>
          </p:nvPr>
        </p:nvSpPr>
        <p:spPr/>
        <p:txBody>
          <a:bodyPr/>
          <a:lstStyle/>
          <a:p>
            <a:fld id="{8E10E2FD-6282-410A-8AB4-614DCE437ABF}" type="slidenum">
              <a:rPr lang="en-US" smtClean="0"/>
              <a:t>‹#›</a:t>
            </a:fld>
            <a:endParaRPr lang="en-US"/>
          </a:p>
        </p:txBody>
      </p:sp>
    </p:spTree>
    <p:extLst>
      <p:ext uri="{BB962C8B-B14F-4D97-AF65-F5344CB8AC3E}">
        <p14:creationId xmlns:p14="http://schemas.microsoft.com/office/powerpoint/2010/main" val="356351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30E5-3759-48B2-849B-0A12301DFD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BEFD5F-2AAB-42F9-A95E-2E9B74DBCE09}"/>
              </a:ext>
            </a:extLst>
          </p:cNvPr>
          <p:cNvSpPr>
            <a:spLocks noGrp="1"/>
          </p:cNvSpPr>
          <p:nvPr>
            <p:ph type="dt" sz="half" idx="10"/>
          </p:nvPr>
        </p:nvSpPr>
        <p:spPr/>
        <p:txBody>
          <a:bodyPr/>
          <a:lstStyle/>
          <a:p>
            <a:fld id="{C8652F36-9603-4F40-B167-14E31879CA65}" type="datetimeFigureOut">
              <a:rPr lang="en-US" smtClean="0"/>
              <a:t>17-Sep-21</a:t>
            </a:fld>
            <a:endParaRPr lang="en-US"/>
          </a:p>
        </p:txBody>
      </p:sp>
      <p:sp>
        <p:nvSpPr>
          <p:cNvPr id="4" name="Footer Placeholder 3">
            <a:extLst>
              <a:ext uri="{FF2B5EF4-FFF2-40B4-BE49-F238E27FC236}">
                <a16:creationId xmlns:a16="http://schemas.microsoft.com/office/drawing/2014/main" id="{F436AE36-DC43-45DF-BD21-94AEB85A55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2D251F-B764-4E04-AF56-CAA26064EDEB}"/>
              </a:ext>
            </a:extLst>
          </p:cNvPr>
          <p:cNvSpPr>
            <a:spLocks noGrp="1"/>
          </p:cNvSpPr>
          <p:nvPr>
            <p:ph type="sldNum" sz="quarter" idx="12"/>
          </p:nvPr>
        </p:nvSpPr>
        <p:spPr/>
        <p:txBody>
          <a:bodyPr/>
          <a:lstStyle/>
          <a:p>
            <a:fld id="{8E10E2FD-6282-410A-8AB4-614DCE437ABF}" type="slidenum">
              <a:rPr lang="en-US" smtClean="0"/>
              <a:t>‹#›</a:t>
            </a:fld>
            <a:endParaRPr lang="en-US"/>
          </a:p>
        </p:txBody>
      </p:sp>
    </p:spTree>
    <p:extLst>
      <p:ext uri="{BB962C8B-B14F-4D97-AF65-F5344CB8AC3E}">
        <p14:creationId xmlns:p14="http://schemas.microsoft.com/office/powerpoint/2010/main" val="1992996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41BFE-AC08-4BDD-B07C-64E6DA3B13B4}"/>
              </a:ext>
            </a:extLst>
          </p:cNvPr>
          <p:cNvSpPr>
            <a:spLocks noGrp="1"/>
          </p:cNvSpPr>
          <p:nvPr>
            <p:ph type="dt" sz="half" idx="10"/>
          </p:nvPr>
        </p:nvSpPr>
        <p:spPr/>
        <p:txBody>
          <a:bodyPr/>
          <a:lstStyle/>
          <a:p>
            <a:fld id="{C8652F36-9603-4F40-B167-14E31879CA65}" type="datetimeFigureOut">
              <a:rPr lang="en-US" smtClean="0"/>
              <a:t>17-Sep-21</a:t>
            </a:fld>
            <a:endParaRPr lang="en-US"/>
          </a:p>
        </p:txBody>
      </p:sp>
      <p:sp>
        <p:nvSpPr>
          <p:cNvPr id="3" name="Footer Placeholder 2">
            <a:extLst>
              <a:ext uri="{FF2B5EF4-FFF2-40B4-BE49-F238E27FC236}">
                <a16:creationId xmlns:a16="http://schemas.microsoft.com/office/drawing/2014/main" id="{74D54E53-5021-4A52-8FCD-CE814C0B69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DE1C87-AB8B-48D6-8C83-F5EB64C7F8DC}"/>
              </a:ext>
            </a:extLst>
          </p:cNvPr>
          <p:cNvSpPr>
            <a:spLocks noGrp="1"/>
          </p:cNvSpPr>
          <p:nvPr>
            <p:ph type="sldNum" sz="quarter" idx="12"/>
          </p:nvPr>
        </p:nvSpPr>
        <p:spPr/>
        <p:txBody>
          <a:bodyPr/>
          <a:lstStyle/>
          <a:p>
            <a:fld id="{8E10E2FD-6282-410A-8AB4-614DCE437ABF}" type="slidenum">
              <a:rPr lang="en-US" smtClean="0"/>
              <a:t>‹#›</a:t>
            </a:fld>
            <a:endParaRPr lang="en-US"/>
          </a:p>
        </p:txBody>
      </p:sp>
    </p:spTree>
    <p:extLst>
      <p:ext uri="{BB962C8B-B14F-4D97-AF65-F5344CB8AC3E}">
        <p14:creationId xmlns:p14="http://schemas.microsoft.com/office/powerpoint/2010/main" val="3956921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38EB-664F-41FE-AEB8-9794802B9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F46814-F936-45C9-B467-47EC199C38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272770-680A-4CA0-BAB4-D1FF2B617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D0DDD-18DD-47DB-920C-AAB667996C76}"/>
              </a:ext>
            </a:extLst>
          </p:cNvPr>
          <p:cNvSpPr>
            <a:spLocks noGrp="1"/>
          </p:cNvSpPr>
          <p:nvPr>
            <p:ph type="dt" sz="half" idx="10"/>
          </p:nvPr>
        </p:nvSpPr>
        <p:spPr/>
        <p:txBody>
          <a:bodyPr/>
          <a:lstStyle/>
          <a:p>
            <a:fld id="{C8652F36-9603-4F40-B167-14E31879CA65}" type="datetimeFigureOut">
              <a:rPr lang="en-US" smtClean="0"/>
              <a:t>17-Sep-21</a:t>
            </a:fld>
            <a:endParaRPr lang="en-US"/>
          </a:p>
        </p:txBody>
      </p:sp>
      <p:sp>
        <p:nvSpPr>
          <p:cNvPr id="6" name="Footer Placeholder 5">
            <a:extLst>
              <a:ext uri="{FF2B5EF4-FFF2-40B4-BE49-F238E27FC236}">
                <a16:creationId xmlns:a16="http://schemas.microsoft.com/office/drawing/2014/main" id="{F30EF6DD-45F8-4956-917C-066C1E9A71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4680D-9ADF-4976-AA31-EB4470EF46BD}"/>
              </a:ext>
            </a:extLst>
          </p:cNvPr>
          <p:cNvSpPr>
            <a:spLocks noGrp="1"/>
          </p:cNvSpPr>
          <p:nvPr>
            <p:ph type="sldNum" sz="quarter" idx="12"/>
          </p:nvPr>
        </p:nvSpPr>
        <p:spPr/>
        <p:txBody>
          <a:bodyPr/>
          <a:lstStyle/>
          <a:p>
            <a:fld id="{8E10E2FD-6282-410A-8AB4-614DCE437ABF}" type="slidenum">
              <a:rPr lang="en-US" smtClean="0"/>
              <a:t>‹#›</a:t>
            </a:fld>
            <a:endParaRPr lang="en-US"/>
          </a:p>
        </p:txBody>
      </p:sp>
    </p:spTree>
    <p:extLst>
      <p:ext uri="{BB962C8B-B14F-4D97-AF65-F5344CB8AC3E}">
        <p14:creationId xmlns:p14="http://schemas.microsoft.com/office/powerpoint/2010/main" val="427197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8EE4-D388-4D3A-B1B9-874F300F72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45F3EE-98B1-487E-911D-251D0D6DAA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ED93B5-A30D-4D96-9DB7-A5A3DE492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F59014-3D6F-4468-9BE1-3FFD7D80715D}"/>
              </a:ext>
            </a:extLst>
          </p:cNvPr>
          <p:cNvSpPr>
            <a:spLocks noGrp="1"/>
          </p:cNvSpPr>
          <p:nvPr>
            <p:ph type="dt" sz="half" idx="10"/>
          </p:nvPr>
        </p:nvSpPr>
        <p:spPr/>
        <p:txBody>
          <a:bodyPr/>
          <a:lstStyle/>
          <a:p>
            <a:fld id="{C8652F36-9603-4F40-B167-14E31879CA65}" type="datetimeFigureOut">
              <a:rPr lang="en-US" smtClean="0"/>
              <a:t>17-Sep-21</a:t>
            </a:fld>
            <a:endParaRPr lang="en-US"/>
          </a:p>
        </p:txBody>
      </p:sp>
      <p:sp>
        <p:nvSpPr>
          <p:cNvPr id="6" name="Footer Placeholder 5">
            <a:extLst>
              <a:ext uri="{FF2B5EF4-FFF2-40B4-BE49-F238E27FC236}">
                <a16:creationId xmlns:a16="http://schemas.microsoft.com/office/drawing/2014/main" id="{83B23658-DB7A-4604-8AC0-EDC9D3D044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51A76-B5D3-49A6-931F-94FAC172BCFB}"/>
              </a:ext>
            </a:extLst>
          </p:cNvPr>
          <p:cNvSpPr>
            <a:spLocks noGrp="1"/>
          </p:cNvSpPr>
          <p:nvPr>
            <p:ph type="sldNum" sz="quarter" idx="12"/>
          </p:nvPr>
        </p:nvSpPr>
        <p:spPr/>
        <p:txBody>
          <a:bodyPr/>
          <a:lstStyle/>
          <a:p>
            <a:fld id="{8E10E2FD-6282-410A-8AB4-614DCE437ABF}" type="slidenum">
              <a:rPr lang="en-US" smtClean="0"/>
              <a:t>‹#›</a:t>
            </a:fld>
            <a:endParaRPr lang="en-US"/>
          </a:p>
        </p:txBody>
      </p:sp>
    </p:spTree>
    <p:extLst>
      <p:ext uri="{BB962C8B-B14F-4D97-AF65-F5344CB8AC3E}">
        <p14:creationId xmlns:p14="http://schemas.microsoft.com/office/powerpoint/2010/main" val="237059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2DC8A5-77D9-4D9F-986F-996DADDA7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385B95-EFA7-4BCA-B08D-EA7F4D816C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9E01B-D21F-47FE-86FC-38EE8129E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52F36-9603-4F40-B167-14E31879CA65}" type="datetimeFigureOut">
              <a:rPr lang="en-US" smtClean="0"/>
              <a:t>17-Sep-21</a:t>
            </a:fld>
            <a:endParaRPr lang="en-US"/>
          </a:p>
        </p:txBody>
      </p:sp>
      <p:sp>
        <p:nvSpPr>
          <p:cNvPr id="5" name="Footer Placeholder 4">
            <a:extLst>
              <a:ext uri="{FF2B5EF4-FFF2-40B4-BE49-F238E27FC236}">
                <a16:creationId xmlns:a16="http://schemas.microsoft.com/office/drawing/2014/main" id="{8F1A713A-675E-4949-A2B3-F07C91859A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9682EF-1337-4365-B74F-FB290D6A0D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0E2FD-6282-410A-8AB4-614DCE437ABF}" type="slidenum">
              <a:rPr lang="en-US" smtClean="0"/>
              <a:t>‹#›</a:t>
            </a:fld>
            <a:endParaRPr lang="en-US"/>
          </a:p>
        </p:txBody>
      </p:sp>
    </p:spTree>
    <p:extLst>
      <p:ext uri="{BB962C8B-B14F-4D97-AF65-F5344CB8AC3E}">
        <p14:creationId xmlns:p14="http://schemas.microsoft.com/office/powerpoint/2010/main" val="911277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c-programming-language-tutorial" TargetMode="External"/><Relationship Id="rId2" Type="http://schemas.openxmlformats.org/officeDocument/2006/relationships/hyperlink" Target="https://www.javatpoint.com/cpp-tutorial" TargetMode="External"/><Relationship Id="rId1" Type="http://schemas.openxmlformats.org/officeDocument/2006/relationships/slideLayout" Target="../slideLayouts/slideLayout2.xml"/><Relationship Id="rId5" Type="http://schemas.openxmlformats.org/officeDocument/2006/relationships/hyperlink" Target="https://www.javatpoint.com/java-tutorial" TargetMode="External"/><Relationship Id="rId4" Type="http://schemas.openxmlformats.org/officeDocument/2006/relationships/hyperlink" Target="https://www.javatpoint.com/cobo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6D17-7CD9-4F00-81A4-EDE62093D567}"/>
              </a:ext>
            </a:extLst>
          </p:cNvPr>
          <p:cNvSpPr>
            <a:spLocks noGrp="1"/>
          </p:cNvSpPr>
          <p:nvPr>
            <p:ph type="ctrTitle"/>
          </p:nvPr>
        </p:nvSpPr>
        <p:spPr>
          <a:xfrm>
            <a:off x="1076325" y="276890"/>
            <a:ext cx="10515600" cy="1655762"/>
          </a:xfrm>
        </p:spPr>
        <p:txBody>
          <a:bodyPr>
            <a:normAutofit/>
          </a:bodyPr>
          <a:lstStyle/>
          <a:p>
            <a:r>
              <a:rPr lang="en-US" sz="4400" dirty="0">
                <a:solidFill>
                  <a:srgbClr val="FF0000"/>
                </a:solidFill>
                <a:latin typeface="Palatino Linotype" panose="02040502050505030304" pitchFamily="18" charset="0"/>
              </a:rPr>
              <a:t>SCRIPTING LANGUAGES</a:t>
            </a:r>
          </a:p>
        </p:txBody>
      </p:sp>
      <p:pic>
        <p:nvPicPr>
          <p:cNvPr id="3" name="Picture 2">
            <a:extLst>
              <a:ext uri="{FF2B5EF4-FFF2-40B4-BE49-F238E27FC236}">
                <a16:creationId xmlns:a16="http://schemas.microsoft.com/office/drawing/2014/main" id="{BAD9EC09-8B3A-46F2-BBD7-7B02789E7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325" y="2176463"/>
            <a:ext cx="6705600" cy="437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12A8135-068A-44E0-8DE0-420F2CB2298A}"/>
              </a:ext>
            </a:extLst>
          </p:cNvPr>
          <p:cNvPicPr>
            <a:picLocks noChangeAspect="1"/>
          </p:cNvPicPr>
          <p:nvPr/>
        </p:nvPicPr>
        <p:blipFill>
          <a:blip r:embed="rId3"/>
          <a:stretch>
            <a:fillRect/>
          </a:stretch>
        </p:blipFill>
        <p:spPr>
          <a:xfrm>
            <a:off x="3133725" y="1932652"/>
            <a:ext cx="7486650" cy="4286711"/>
          </a:xfrm>
          <a:prstGeom prst="rect">
            <a:avLst/>
          </a:prstGeom>
        </p:spPr>
      </p:pic>
    </p:spTree>
    <p:extLst>
      <p:ext uri="{BB962C8B-B14F-4D97-AF65-F5344CB8AC3E}">
        <p14:creationId xmlns:p14="http://schemas.microsoft.com/office/powerpoint/2010/main" val="156157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E985-8E71-46A2-9526-33995506F5B6}"/>
              </a:ext>
            </a:extLst>
          </p:cNvPr>
          <p:cNvSpPr>
            <a:spLocks noGrp="1"/>
          </p:cNvSpPr>
          <p:nvPr>
            <p:ph type="title"/>
          </p:nvPr>
        </p:nvSpPr>
        <p:spPr>
          <a:xfrm>
            <a:off x="838200" y="69850"/>
            <a:ext cx="10515600" cy="892175"/>
          </a:xfrm>
        </p:spPr>
        <p:txBody>
          <a:bodyPr/>
          <a:lstStyle/>
          <a:p>
            <a:r>
              <a:rPr lang="en-US" b="1" i="0" dirty="0">
                <a:solidFill>
                  <a:srgbClr val="273239"/>
                </a:solidFill>
                <a:effectLst/>
                <a:latin typeface="urw-din"/>
              </a:rPr>
              <a:t>Application of Scripting Languages</a:t>
            </a:r>
            <a:endParaRPr lang="en-US" dirty="0"/>
          </a:p>
        </p:txBody>
      </p:sp>
      <p:sp>
        <p:nvSpPr>
          <p:cNvPr id="3" name="Content Placeholder 2">
            <a:extLst>
              <a:ext uri="{FF2B5EF4-FFF2-40B4-BE49-F238E27FC236}">
                <a16:creationId xmlns:a16="http://schemas.microsoft.com/office/drawing/2014/main" id="{CE47FE47-A706-4DDC-98A1-F0A00D09F916}"/>
              </a:ext>
            </a:extLst>
          </p:cNvPr>
          <p:cNvSpPr>
            <a:spLocks noGrp="1"/>
          </p:cNvSpPr>
          <p:nvPr>
            <p:ph idx="1"/>
          </p:nvPr>
        </p:nvSpPr>
        <p:spPr>
          <a:xfrm>
            <a:off x="838200" y="989012"/>
            <a:ext cx="10515600" cy="5640388"/>
          </a:xfrm>
        </p:spPr>
        <p:txBody>
          <a:bodyPr>
            <a:normAutofit fontScale="92500"/>
          </a:bodyPr>
          <a:lstStyle/>
          <a:p>
            <a:pPr algn="just" fontAlgn="base">
              <a:lnSpc>
                <a:spcPct val="150000"/>
              </a:lnSpc>
            </a:pPr>
            <a:r>
              <a:rPr lang="en-US" sz="2400" i="1" dirty="0">
                <a:solidFill>
                  <a:srgbClr val="333333"/>
                </a:solidFill>
                <a:latin typeface="Constantia" panose="02030602050306030303" pitchFamily="18" charset="0"/>
              </a:rPr>
              <a:t>Scripting languages are </a:t>
            </a:r>
            <a:r>
              <a:rPr lang="en-US" sz="2400" i="1" u="sng" dirty="0">
                <a:solidFill>
                  <a:srgbClr val="FF0000"/>
                </a:solidFill>
                <a:latin typeface="Constantia" panose="02030602050306030303" pitchFamily="18" charset="0"/>
              </a:rPr>
              <a:t>used in </a:t>
            </a:r>
            <a:r>
              <a:rPr lang="en-US" sz="2400" i="1" u="sng" dirty="0">
                <a:solidFill>
                  <a:srgbClr val="00B050"/>
                </a:solidFill>
                <a:latin typeface="Constantia" panose="02030602050306030303" pitchFamily="18" charset="0"/>
              </a:rPr>
              <a:t>Web</a:t>
            </a:r>
            <a:r>
              <a:rPr lang="en-US" sz="2400" i="1" u="sng" dirty="0">
                <a:solidFill>
                  <a:srgbClr val="FF0000"/>
                </a:solidFill>
                <a:latin typeface="Constantia" panose="02030602050306030303" pitchFamily="18" charset="0"/>
              </a:rPr>
              <a:t> </a:t>
            </a:r>
            <a:r>
              <a:rPr lang="en-US" sz="2400" i="1" u="sng" dirty="0">
                <a:solidFill>
                  <a:srgbClr val="00B050"/>
                </a:solidFill>
                <a:latin typeface="Constantia" panose="02030602050306030303" pitchFamily="18" charset="0"/>
              </a:rPr>
              <a:t>Applications</a:t>
            </a:r>
            <a:r>
              <a:rPr lang="en-US" sz="2400" i="1" dirty="0">
                <a:solidFill>
                  <a:srgbClr val="333333"/>
                </a:solidFill>
                <a:latin typeface="Constantia" panose="02030602050306030303" pitchFamily="18" charset="0"/>
              </a:rPr>
              <a:t>. It is used in server side as well as client side. Server side scripting languages are: JavaScript, PHP, Perl etc. and client side scripting languages are: JavaScript, AJAX, jQuery etc.</a:t>
            </a:r>
          </a:p>
          <a:p>
            <a:pPr algn="just" fontAlgn="base">
              <a:lnSpc>
                <a:spcPct val="150000"/>
              </a:lnSpc>
            </a:pPr>
            <a:r>
              <a:rPr lang="en-US" sz="2400" i="1" dirty="0">
                <a:solidFill>
                  <a:srgbClr val="333333"/>
                </a:solidFill>
                <a:latin typeface="Constantia" panose="02030602050306030303" pitchFamily="18" charset="0"/>
              </a:rPr>
              <a:t>Scripting languages are </a:t>
            </a:r>
            <a:r>
              <a:rPr lang="en-US" sz="2400" i="1" u="sng" dirty="0">
                <a:solidFill>
                  <a:srgbClr val="FF0000"/>
                </a:solidFill>
                <a:latin typeface="Constantia" panose="02030602050306030303" pitchFamily="18" charset="0"/>
              </a:rPr>
              <a:t>used in </a:t>
            </a:r>
            <a:r>
              <a:rPr lang="en-US" sz="2400" i="1" u="sng" dirty="0">
                <a:solidFill>
                  <a:srgbClr val="00B050"/>
                </a:solidFill>
                <a:latin typeface="Constantia" panose="02030602050306030303" pitchFamily="18" charset="0"/>
              </a:rPr>
              <a:t>System</a:t>
            </a:r>
            <a:r>
              <a:rPr lang="en-US" sz="2400" i="1" u="sng" dirty="0">
                <a:solidFill>
                  <a:srgbClr val="FF0000"/>
                </a:solidFill>
                <a:latin typeface="Constantia" panose="02030602050306030303" pitchFamily="18" charset="0"/>
              </a:rPr>
              <a:t> </a:t>
            </a:r>
            <a:r>
              <a:rPr lang="en-US" sz="2400" i="1" u="sng" dirty="0">
                <a:solidFill>
                  <a:srgbClr val="00B050"/>
                </a:solidFill>
                <a:latin typeface="Constantia" panose="02030602050306030303" pitchFamily="18" charset="0"/>
              </a:rPr>
              <a:t>Administration</a:t>
            </a:r>
            <a:r>
              <a:rPr lang="en-US" sz="2400" i="1" dirty="0">
                <a:solidFill>
                  <a:srgbClr val="333333"/>
                </a:solidFill>
                <a:latin typeface="Constantia" panose="02030602050306030303" pitchFamily="18" charset="0"/>
              </a:rPr>
              <a:t>. For example: Shell, Perl, Python scripts etc.</a:t>
            </a:r>
          </a:p>
          <a:p>
            <a:pPr algn="just" fontAlgn="base">
              <a:lnSpc>
                <a:spcPct val="150000"/>
              </a:lnSpc>
            </a:pPr>
            <a:r>
              <a:rPr lang="en-US" sz="2400" i="1" dirty="0">
                <a:solidFill>
                  <a:srgbClr val="333333"/>
                </a:solidFill>
                <a:latin typeface="Constantia" panose="02030602050306030303" pitchFamily="18" charset="0"/>
              </a:rPr>
              <a:t>It is </a:t>
            </a:r>
            <a:r>
              <a:rPr lang="en-US" sz="2400" i="1" u="sng" dirty="0">
                <a:solidFill>
                  <a:srgbClr val="FF0000"/>
                </a:solidFill>
                <a:latin typeface="Constantia" panose="02030602050306030303" pitchFamily="18" charset="0"/>
              </a:rPr>
              <a:t>used in </a:t>
            </a:r>
            <a:r>
              <a:rPr lang="en-US" sz="2400" i="1" u="sng" dirty="0">
                <a:solidFill>
                  <a:srgbClr val="00B050"/>
                </a:solidFill>
                <a:latin typeface="Constantia" panose="02030602050306030303" pitchFamily="18" charset="0"/>
              </a:rPr>
              <a:t>Games</a:t>
            </a:r>
            <a:r>
              <a:rPr lang="en-US" sz="2400" i="1" u="sng" dirty="0">
                <a:solidFill>
                  <a:srgbClr val="FF0000"/>
                </a:solidFill>
                <a:latin typeface="Constantia" panose="02030602050306030303" pitchFamily="18" charset="0"/>
              </a:rPr>
              <a:t> </a:t>
            </a:r>
            <a:r>
              <a:rPr lang="en-US" sz="2400" i="1" u="sng" dirty="0">
                <a:solidFill>
                  <a:srgbClr val="00B050"/>
                </a:solidFill>
                <a:latin typeface="Constantia" panose="02030602050306030303" pitchFamily="18" charset="0"/>
              </a:rPr>
              <a:t>Application</a:t>
            </a:r>
            <a:r>
              <a:rPr lang="en-US" sz="2400" i="1" u="sng" dirty="0">
                <a:solidFill>
                  <a:srgbClr val="FF0000"/>
                </a:solidFill>
                <a:latin typeface="Constantia" panose="02030602050306030303" pitchFamily="18" charset="0"/>
              </a:rPr>
              <a:t> </a:t>
            </a:r>
            <a:r>
              <a:rPr lang="en-US" sz="2400" i="1" dirty="0">
                <a:solidFill>
                  <a:srgbClr val="333333"/>
                </a:solidFill>
                <a:latin typeface="Constantia" panose="02030602050306030303" pitchFamily="18" charset="0"/>
              </a:rPr>
              <a:t>and </a:t>
            </a:r>
            <a:r>
              <a:rPr lang="en-US" sz="2400" i="1" u="sng" dirty="0">
                <a:solidFill>
                  <a:srgbClr val="00B050"/>
                </a:solidFill>
                <a:latin typeface="Constantia" panose="02030602050306030303" pitchFamily="18" charset="0"/>
              </a:rPr>
              <a:t>Multimedia</a:t>
            </a:r>
            <a:r>
              <a:rPr lang="en-US" sz="2400" i="1" u="sng" dirty="0">
                <a:solidFill>
                  <a:srgbClr val="FF0000"/>
                </a:solidFill>
                <a:latin typeface="Constantia" panose="02030602050306030303" pitchFamily="18" charset="0"/>
              </a:rPr>
              <a:t>.</a:t>
            </a:r>
          </a:p>
          <a:p>
            <a:pPr algn="just" fontAlgn="base">
              <a:lnSpc>
                <a:spcPct val="150000"/>
              </a:lnSpc>
            </a:pPr>
            <a:r>
              <a:rPr lang="en-US" sz="2400" i="1" dirty="0">
                <a:solidFill>
                  <a:srgbClr val="333333"/>
                </a:solidFill>
                <a:latin typeface="Constantia" panose="02030602050306030303" pitchFamily="18" charset="0"/>
              </a:rPr>
              <a:t>It is </a:t>
            </a:r>
            <a:r>
              <a:rPr lang="en-US" sz="2400" i="1" u="sng" dirty="0">
                <a:solidFill>
                  <a:srgbClr val="FF0000"/>
                </a:solidFill>
                <a:latin typeface="Constantia" panose="02030602050306030303" pitchFamily="18" charset="0"/>
              </a:rPr>
              <a:t>used to create </a:t>
            </a:r>
            <a:r>
              <a:rPr lang="en-US" sz="2400" i="1" u="sng" dirty="0">
                <a:solidFill>
                  <a:srgbClr val="00B050"/>
                </a:solidFill>
                <a:latin typeface="Constantia" panose="02030602050306030303" pitchFamily="18" charset="0"/>
              </a:rPr>
              <a:t>Plugins</a:t>
            </a:r>
            <a:r>
              <a:rPr lang="en-US" sz="2400" i="1" u="sng" dirty="0">
                <a:solidFill>
                  <a:srgbClr val="FF0000"/>
                </a:solidFill>
                <a:latin typeface="Constantia" panose="02030602050306030303" pitchFamily="18" charset="0"/>
              </a:rPr>
              <a:t> and </a:t>
            </a:r>
            <a:r>
              <a:rPr lang="en-US" sz="2400" i="1" u="sng" dirty="0">
                <a:solidFill>
                  <a:srgbClr val="00B050"/>
                </a:solidFill>
                <a:latin typeface="Constantia" panose="02030602050306030303" pitchFamily="18" charset="0"/>
              </a:rPr>
              <a:t>Extensions</a:t>
            </a:r>
            <a:r>
              <a:rPr lang="en-US" sz="2400" i="1" u="sng" dirty="0">
                <a:solidFill>
                  <a:srgbClr val="FF0000"/>
                </a:solidFill>
                <a:latin typeface="Constantia" panose="02030602050306030303" pitchFamily="18" charset="0"/>
              </a:rPr>
              <a:t> </a:t>
            </a:r>
            <a:r>
              <a:rPr lang="en-US" sz="2400" i="1" dirty="0">
                <a:solidFill>
                  <a:srgbClr val="333333"/>
                </a:solidFill>
                <a:latin typeface="Constantia" panose="02030602050306030303" pitchFamily="18" charset="0"/>
              </a:rPr>
              <a:t>for existing applications.</a:t>
            </a:r>
          </a:p>
          <a:p>
            <a:pPr algn="just" fontAlgn="base">
              <a:lnSpc>
                <a:spcPct val="150000"/>
              </a:lnSpc>
            </a:pPr>
            <a:r>
              <a:rPr lang="en-US" sz="2400" i="1" dirty="0">
                <a:solidFill>
                  <a:srgbClr val="333333"/>
                </a:solidFill>
                <a:highlight>
                  <a:srgbClr val="FFFF00"/>
                </a:highlight>
                <a:latin typeface="Constantia" panose="02030602050306030303" pitchFamily="18" charset="0"/>
              </a:rPr>
              <a:t>There are also scripting languages </a:t>
            </a:r>
            <a:r>
              <a:rPr lang="en-US" sz="2400" i="1" dirty="0">
                <a:solidFill>
                  <a:srgbClr val="333333"/>
                </a:solidFill>
                <a:latin typeface="Constantia" panose="02030602050306030303" pitchFamily="18" charset="0"/>
              </a:rPr>
              <a:t>for </a:t>
            </a:r>
            <a:r>
              <a:rPr lang="en-US" sz="2400" b="1" i="1" dirty="0">
                <a:solidFill>
                  <a:srgbClr val="00B050"/>
                </a:solidFill>
                <a:latin typeface="Constantia" panose="02030602050306030303" pitchFamily="18" charset="0"/>
              </a:rPr>
              <a:t>operating</a:t>
            </a:r>
            <a:r>
              <a:rPr lang="en-US" sz="2400" i="1" dirty="0">
                <a:solidFill>
                  <a:srgbClr val="00B050"/>
                </a:solidFill>
                <a:latin typeface="Constantia" panose="02030602050306030303" pitchFamily="18" charset="0"/>
              </a:rPr>
              <a:t> </a:t>
            </a:r>
            <a:r>
              <a:rPr lang="en-US" sz="2400" b="1" i="1" dirty="0">
                <a:solidFill>
                  <a:srgbClr val="00B050"/>
                </a:solidFill>
                <a:latin typeface="Constantia" panose="02030602050306030303" pitchFamily="18" charset="0"/>
              </a:rPr>
              <a:t>systems</a:t>
            </a:r>
            <a:r>
              <a:rPr lang="en-US" sz="2400" i="1" dirty="0">
                <a:solidFill>
                  <a:srgbClr val="00B050"/>
                </a:solidFill>
                <a:latin typeface="Constantia" panose="02030602050306030303" pitchFamily="18" charset="0"/>
              </a:rPr>
              <a:t>, </a:t>
            </a:r>
            <a:r>
              <a:rPr lang="en-US" sz="2400" b="1" i="1" dirty="0">
                <a:solidFill>
                  <a:srgbClr val="00B050"/>
                </a:solidFill>
                <a:latin typeface="Constantia" panose="02030602050306030303" pitchFamily="18" charset="0"/>
              </a:rPr>
              <a:t>statistical</a:t>
            </a:r>
            <a:r>
              <a:rPr lang="en-US" sz="2400" i="1" dirty="0">
                <a:solidFill>
                  <a:srgbClr val="00B050"/>
                </a:solidFill>
                <a:latin typeface="Constantia" panose="02030602050306030303" pitchFamily="18" charset="0"/>
              </a:rPr>
              <a:t> </a:t>
            </a:r>
            <a:r>
              <a:rPr lang="en-US" sz="2400" b="1" i="1" dirty="0">
                <a:solidFill>
                  <a:srgbClr val="00B050"/>
                </a:solidFill>
                <a:latin typeface="Constantia" panose="02030602050306030303" pitchFamily="18" charset="0"/>
              </a:rPr>
              <a:t>analysis</a:t>
            </a:r>
            <a:r>
              <a:rPr lang="en-US" sz="2400" i="1" dirty="0">
                <a:solidFill>
                  <a:srgbClr val="00B050"/>
                </a:solidFill>
                <a:latin typeface="Constantia" panose="02030602050306030303" pitchFamily="18" charset="0"/>
              </a:rPr>
              <a:t> </a:t>
            </a:r>
            <a:r>
              <a:rPr lang="en-US" sz="2400" b="1" i="1" dirty="0">
                <a:solidFill>
                  <a:srgbClr val="00B050"/>
                </a:solidFill>
                <a:latin typeface="Constantia" panose="02030602050306030303" pitchFamily="18" charset="0"/>
              </a:rPr>
              <a:t>software</a:t>
            </a:r>
            <a:r>
              <a:rPr lang="en-US" sz="2400" i="1" dirty="0">
                <a:solidFill>
                  <a:srgbClr val="00B050"/>
                </a:solidFill>
                <a:latin typeface="Constantia" panose="02030602050306030303" pitchFamily="18" charset="0"/>
              </a:rPr>
              <a:t>, </a:t>
            </a:r>
            <a:r>
              <a:rPr lang="en-US" sz="2400" b="1" i="1" dirty="0">
                <a:solidFill>
                  <a:srgbClr val="00B050"/>
                </a:solidFill>
                <a:latin typeface="Constantia" panose="02030602050306030303" pitchFamily="18" charset="0"/>
              </a:rPr>
              <a:t>office</a:t>
            </a:r>
            <a:r>
              <a:rPr lang="en-US" sz="2400" i="1" dirty="0">
                <a:solidFill>
                  <a:srgbClr val="00B050"/>
                </a:solidFill>
                <a:latin typeface="Constantia" panose="02030602050306030303" pitchFamily="18" charset="0"/>
              </a:rPr>
              <a:t> </a:t>
            </a:r>
            <a:r>
              <a:rPr lang="en-US" sz="2400" b="1" i="1" dirty="0">
                <a:solidFill>
                  <a:srgbClr val="00B050"/>
                </a:solidFill>
                <a:latin typeface="Constantia" panose="02030602050306030303" pitchFamily="18" charset="0"/>
              </a:rPr>
              <a:t>applications, game engines</a:t>
            </a:r>
            <a:r>
              <a:rPr lang="en-US" sz="2400" i="1" dirty="0">
                <a:solidFill>
                  <a:srgbClr val="333333"/>
                </a:solidFill>
                <a:latin typeface="Constantia" panose="02030602050306030303" pitchFamily="18" charset="0"/>
              </a:rPr>
              <a:t>, and many other kinds of platforms</a:t>
            </a:r>
          </a:p>
          <a:p>
            <a:endParaRPr lang="en-US" dirty="0"/>
          </a:p>
        </p:txBody>
      </p:sp>
    </p:spTree>
    <p:extLst>
      <p:ext uri="{BB962C8B-B14F-4D97-AF65-F5344CB8AC3E}">
        <p14:creationId xmlns:p14="http://schemas.microsoft.com/office/powerpoint/2010/main" val="392585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8C0D-8600-4147-B9A8-359294BF5991}"/>
              </a:ext>
            </a:extLst>
          </p:cNvPr>
          <p:cNvSpPr>
            <a:spLocks noGrp="1"/>
          </p:cNvSpPr>
          <p:nvPr>
            <p:ph type="title"/>
          </p:nvPr>
        </p:nvSpPr>
        <p:spPr>
          <a:xfrm>
            <a:off x="638175" y="203200"/>
            <a:ext cx="10515600" cy="873125"/>
          </a:xfrm>
        </p:spPr>
        <p:txBody>
          <a:bodyPr/>
          <a:lstStyle/>
          <a:p>
            <a:r>
              <a:rPr lang="en-US" dirty="0">
                <a:solidFill>
                  <a:srgbClr val="FF0000"/>
                </a:solidFill>
                <a:latin typeface="Palatino Linotype" panose="02040502050505030304" pitchFamily="18" charset="0"/>
              </a:rPr>
              <a:t>Characteristics of scripting languages</a:t>
            </a:r>
          </a:p>
        </p:txBody>
      </p:sp>
      <p:sp>
        <p:nvSpPr>
          <p:cNvPr id="3" name="Content Placeholder 2">
            <a:extLst>
              <a:ext uri="{FF2B5EF4-FFF2-40B4-BE49-F238E27FC236}">
                <a16:creationId xmlns:a16="http://schemas.microsoft.com/office/drawing/2014/main" id="{AC09EB4F-4E57-449E-BEEB-4D8A47BE9A24}"/>
              </a:ext>
            </a:extLst>
          </p:cNvPr>
          <p:cNvSpPr>
            <a:spLocks noGrp="1"/>
          </p:cNvSpPr>
          <p:nvPr>
            <p:ph idx="1"/>
          </p:nvPr>
        </p:nvSpPr>
        <p:spPr>
          <a:xfrm>
            <a:off x="733425" y="1076325"/>
            <a:ext cx="10515600" cy="5715000"/>
          </a:xfrm>
        </p:spPr>
        <p:txBody>
          <a:bodyPr>
            <a:normAutofit fontScale="92500"/>
          </a:bodyPr>
          <a:lstStyle/>
          <a:p>
            <a:r>
              <a:rPr lang="en-US" dirty="0">
                <a:solidFill>
                  <a:srgbClr val="0070C0"/>
                </a:solidFill>
              </a:rPr>
              <a:t>Integrated compile and run</a:t>
            </a:r>
          </a:p>
          <a:p>
            <a:pPr algn="just">
              <a:lnSpc>
                <a:spcPct val="160000"/>
              </a:lnSpc>
            </a:pPr>
            <a:r>
              <a:rPr lang="en-US" sz="2400" dirty="0">
                <a:solidFill>
                  <a:srgbClr val="333333"/>
                </a:solidFill>
                <a:latin typeface="Constantia" panose="02030602050306030303" pitchFamily="18" charset="0"/>
              </a:rPr>
              <a:t>.They operate on an immediate execution, without need to issue separate command to compile the program and then to run the resulting object file, and without the need to link extensive libraries into he object code,  this is done automatically</a:t>
            </a:r>
          </a:p>
          <a:p>
            <a:r>
              <a:rPr lang="en-US" dirty="0">
                <a:solidFill>
                  <a:srgbClr val="0070C0"/>
                </a:solidFill>
              </a:rPr>
              <a:t>Low overheads and ease of use</a:t>
            </a:r>
          </a:p>
          <a:p>
            <a:pPr algn="just">
              <a:lnSpc>
                <a:spcPct val="160000"/>
              </a:lnSpc>
            </a:pPr>
            <a:r>
              <a:rPr lang="en-US" sz="2400" dirty="0">
                <a:solidFill>
                  <a:srgbClr val="333333"/>
                </a:solidFill>
                <a:latin typeface="Constantia" panose="02030602050306030303" pitchFamily="18" charset="0"/>
              </a:rPr>
              <a:t>variables can be declared by use </a:t>
            </a:r>
          </a:p>
          <a:p>
            <a:pPr algn="just">
              <a:lnSpc>
                <a:spcPct val="160000"/>
              </a:lnSpc>
            </a:pPr>
            <a:r>
              <a:rPr lang="en-US" sz="2400" dirty="0">
                <a:solidFill>
                  <a:srgbClr val="333333"/>
                </a:solidFill>
                <a:latin typeface="Constantia" panose="02030602050306030303" pitchFamily="18" charset="0"/>
              </a:rPr>
              <a:t>the number of different data types is usually limited </a:t>
            </a:r>
          </a:p>
          <a:p>
            <a:pPr algn="just">
              <a:lnSpc>
                <a:spcPct val="160000"/>
              </a:lnSpc>
            </a:pPr>
            <a:r>
              <a:rPr lang="en-US" sz="2400" dirty="0">
                <a:solidFill>
                  <a:srgbClr val="333333"/>
                </a:solidFill>
                <a:latin typeface="Constantia" panose="02030602050306030303" pitchFamily="18" charset="0"/>
              </a:rPr>
              <a:t>everything is string by context it will be converted as number(vice versa)</a:t>
            </a:r>
          </a:p>
          <a:p>
            <a:pPr algn="just">
              <a:lnSpc>
                <a:spcPct val="160000"/>
              </a:lnSpc>
            </a:pPr>
            <a:r>
              <a:rPr lang="en-US" sz="2400" dirty="0">
                <a:solidFill>
                  <a:srgbClr val="333333"/>
                </a:solidFill>
                <a:latin typeface="Constantia" panose="02030602050306030303" pitchFamily="18" charset="0"/>
              </a:rPr>
              <a:t>number of data structures is limited(arrays)</a:t>
            </a:r>
          </a:p>
          <a:p>
            <a:endParaRPr lang="en-US" dirty="0"/>
          </a:p>
        </p:txBody>
      </p:sp>
    </p:spTree>
    <p:extLst>
      <p:ext uri="{BB962C8B-B14F-4D97-AF65-F5344CB8AC3E}">
        <p14:creationId xmlns:p14="http://schemas.microsoft.com/office/powerpoint/2010/main" val="94489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FCE6D-2A39-47BE-A77B-9252C10841B8}"/>
              </a:ext>
            </a:extLst>
          </p:cNvPr>
          <p:cNvSpPr>
            <a:spLocks noGrp="1"/>
          </p:cNvSpPr>
          <p:nvPr>
            <p:ph idx="1"/>
          </p:nvPr>
        </p:nvSpPr>
        <p:spPr>
          <a:xfrm>
            <a:off x="581024" y="425450"/>
            <a:ext cx="11439525" cy="6051550"/>
          </a:xfrm>
        </p:spPr>
        <p:txBody>
          <a:bodyPr>
            <a:normAutofit/>
          </a:bodyPr>
          <a:lstStyle/>
          <a:p>
            <a:r>
              <a:rPr lang="en-US" dirty="0">
                <a:solidFill>
                  <a:srgbClr val="0070C0"/>
                </a:solidFill>
              </a:rPr>
              <a:t>Enhanced functionality</a:t>
            </a:r>
          </a:p>
          <a:p>
            <a:pPr>
              <a:lnSpc>
                <a:spcPct val="150000"/>
              </a:lnSpc>
            </a:pPr>
            <a:r>
              <a:rPr lang="en-US" sz="2400" i="1" dirty="0">
                <a:solidFill>
                  <a:srgbClr val="333333"/>
                </a:solidFill>
                <a:latin typeface="Constantia" panose="02030602050306030303" pitchFamily="18" charset="0"/>
              </a:rPr>
              <a:t>SL’s usually have enhanced functionality in some areas.</a:t>
            </a:r>
          </a:p>
          <a:p>
            <a:pPr algn="just">
              <a:lnSpc>
                <a:spcPct val="150000"/>
              </a:lnSpc>
            </a:pPr>
            <a:r>
              <a:rPr lang="en-US" sz="2400" i="1" dirty="0">
                <a:solidFill>
                  <a:srgbClr val="FF0000"/>
                </a:solidFill>
                <a:latin typeface="Constantia" panose="02030602050306030303" pitchFamily="18" charset="0"/>
              </a:rPr>
              <a:t>For</a:t>
            </a:r>
            <a:r>
              <a:rPr lang="en-US" sz="2400" i="1" dirty="0">
                <a:solidFill>
                  <a:srgbClr val="333333"/>
                </a:solidFill>
                <a:latin typeface="Constantia" panose="02030602050306030303" pitchFamily="18" charset="0"/>
              </a:rPr>
              <a:t> </a:t>
            </a:r>
            <a:r>
              <a:rPr lang="en-US" sz="2400" i="1" dirty="0">
                <a:solidFill>
                  <a:srgbClr val="FF0000"/>
                </a:solidFill>
                <a:latin typeface="Constantia" panose="02030602050306030303" pitchFamily="18" charset="0"/>
              </a:rPr>
              <a:t>example</a:t>
            </a:r>
            <a:r>
              <a:rPr lang="en-US" sz="2400" i="1" dirty="0">
                <a:solidFill>
                  <a:srgbClr val="333333"/>
                </a:solidFill>
                <a:latin typeface="Constantia" panose="02030602050306030303" pitchFamily="18" charset="0"/>
              </a:rPr>
              <a:t>, most languages provide string manipulation based on the use of regular expressions, while other languages provide easy access to low-level operating system facilities, or to the API, or object exported by an application</a:t>
            </a:r>
          </a:p>
          <a:p>
            <a:r>
              <a:rPr lang="en-US" dirty="0">
                <a:solidFill>
                  <a:srgbClr val="0070C0"/>
                </a:solidFill>
              </a:rPr>
              <a:t>Efficiency is not an issue</a:t>
            </a:r>
          </a:p>
          <a:p>
            <a:pPr>
              <a:lnSpc>
                <a:spcPct val="150000"/>
              </a:lnSpc>
            </a:pPr>
            <a:r>
              <a:rPr lang="en-US" sz="2600" i="1" dirty="0">
                <a:solidFill>
                  <a:srgbClr val="333333"/>
                </a:solidFill>
                <a:latin typeface="Constantia" panose="02030602050306030303" pitchFamily="18" charset="0"/>
              </a:rPr>
              <a:t>ease of use is achieved at the expense of efficiency, because efficiency is not an issue in the applications for which SL’S are designed. </a:t>
            </a:r>
          </a:p>
        </p:txBody>
      </p:sp>
    </p:spTree>
    <p:extLst>
      <p:ext uri="{BB962C8B-B14F-4D97-AF65-F5344CB8AC3E}">
        <p14:creationId xmlns:p14="http://schemas.microsoft.com/office/powerpoint/2010/main" val="3819985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43599-0FEA-4236-B530-3AF3FF689095}"/>
              </a:ext>
            </a:extLst>
          </p:cNvPr>
          <p:cNvSpPr>
            <a:spLocks noGrp="1"/>
          </p:cNvSpPr>
          <p:nvPr>
            <p:ph idx="1"/>
          </p:nvPr>
        </p:nvSpPr>
        <p:spPr>
          <a:xfrm>
            <a:off x="561974" y="330199"/>
            <a:ext cx="11325225" cy="6384925"/>
          </a:xfrm>
        </p:spPr>
        <p:txBody>
          <a:bodyPr>
            <a:normAutofit/>
          </a:bodyPr>
          <a:lstStyle/>
          <a:p>
            <a:pPr algn="just">
              <a:lnSpc>
                <a:spcPct val="150000"/>
              </a:lnSpc>
            </a:pPr>
            <a:r>
              <a:rPr lang="en-US" sz="2400" dirty="0">
                <a:solidFill>
                  <a:srgbClr val="333333"/>
                </a:solidFill>
                <a:latin typeface="Constantia" panose="02030602050306030303" pitchFamily="18" charset="0"/>
              </a:rPr>
              <a:t>A scripting language is usually </a:t>
            </a:r>
            <a:r>
              <a:rPr lang="en-US" sz="2400" dirty="0">
                <a:solidFill>
                  <a:srgbClr val="FF0000"/>
                </a:solidFill>
                <a:latin typeface="Constantia" panose="02030602050306030303" pitchFamily="18" charset="0"/>
              </a:rPr>
              <a:t>interpreted from source code or bytecode</a:t>
            </a:r>
            <a:r>
              <a:rPr lang="en-US" sz="2400" dirty="0">
                <a:solidFill>
                  <a:srgbClr val="333333"/>
                </a:solidFill>
                <a:latin typeface="Constantia" panose="02030602050306030303" pitchFamily="18" charset="0"/>
              </a:rPr>
              <a:t>. By contrast, the software environment the scripts are written for is typically written in a compiled language and distributed in machine code form. </a:t>
            </a:r>
          </a:p>
          <a:p>
            <a:pPr algn="just">
              <a:lnSpc>
                <a:spcPct val="150000"/>
              </a:lnSpc>
            </a:pPr>
            <a:r>
              <a:rPr lang="en-US" sz="2400" dirty="0">
                <a:solidFill>
                  <a:srgbClr val="333333"/>
                </a:solidFill>
                <a:latin typeface="Constantia" panose="02030602050306030303" pitchFamily="18" charset="0"/>
              </a:rPr>
              <a:t>Scripting languages may be designed for use by </a:t>
            </a:r>
          </a:p>
          <a:p>
            <a:pPr lvl="1" algn="just">
              <a:lnSpc>
                <a:spcPct val="150000"/>
              </a:lnSpc>
            </a:pPr>
            <a:r>
              <a:rPr lang="en-US" dirty="0">
                <a:solidFill>
                  <a:srgbClr val="333333"/>
                </a:solidFill>
                <a:latin typeface="Constantia" panose="02030602050306030303" pitchFamily="18" charset="0"/>
              </a:rPr>
              <a:t>end users of a program  </a:t>
            </a:r>
          </a:p>
          <a:p>
            <a:pPr lvl="1" algn="just">
              <a:lnSpc>
                <a:spcPct val="150000"/>
              </a:lnSpc>
            </a:pPr>
            <a:r>
              <a:rPr lang="en-US" dirty="0">
                <a:solidFill>
                  <a:srgbClr val="333333"/>
                </a:solidFill>
                <a:latin typeface="Constantia" panose="02030602050306030303" pitchFamily="18" charset="0"/>
              </a:rPr>
              <a:t>end-user development  or </a:t>
            </a:r>
          </a:p>
          <a:p>
            <a:pPr lvl="1" algn="just">
              <a:lnSpc>
                <a:spcPct val="150000"/>
              </a:lnSpc>
            </a:pPr>
            <a:r>
              <a:rPr lang="en-US" dirty="0">
                <a:solidFill>
                  <a:srgbClr val="333333"/>
                </a:solidFill>
                <a:latin typeface="Constantia" panose="02030602050306030303" pitchFamily="18" charset="0"/>
              </a:rPr>
              <a:t>may be only for internal use by developers, so they can write portions of the program in the scripting language.</a:t>
            </a:r>
          </a:p>
        </p:txBody>
      </p:sp>
    </p:spTree>
    <p:extLst>
      <p:ext uri="{BB962C8B-B14F-4D97-AF65-F5344CB8AC3E}">
        <p14:creationId xmlns:p14="http://schemas.microsoft.com/office/powerpoint/2010/main" val="378795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90B9F-6D82-4B07-8FF8-B3454350261E}"/>
              </a:ext>
            </a:extLst>
          </p:cNvPr>
          <p:cNvSpPr>
            <a:spLocks noGrp="1"/>
          </p:cNvSpPr>
          <p:nvPr>
            <p:ph idx="1"/>
          </p:nvPr>
        </p:nvSpPr>
        <p:spPr>
          <a:xfrm>
            <a:off x="762000" y="796925"/>
            <a:ext cx="10515600" cy="5060950"/>
          </a:xfrm>
        </p:spPr>
        <p:txBody>
          <a:bodyPr>
            <a:normAutofit/>
          </a:bodyPr>
          <a:lstStyle/>
          <a:p>
            <a:pPr>
              <a:lnSpc>
                <a:spcPct val="150000"/>
              </a:lnSpc>
            </a:pPr>
            <a:r>
              <a:rPr lang="en-US" sz="2400" u="sng" dirty="0">
                <a:solidFill>
                  <a:srgbClr val="FF0000"/>
                </a:solidFill>
                <a:latin typeface="Constantia" panose="02030602050306030303" pitchFamily="18" charset="0"/>
              </a:rPr>
              <a:t>Scripting languages typically use abstraction</a:t>
            </a:r>
            <a:r>
              <a:rPr lang="en-US" sz="2400" dirty="0">
                <a:solidFill>
                  <a:srgbClr val="333333"/>
                </a:solidFill>
                <a:latin typeface="Constantia" panose="02030602050306030303" pitchFamily="18" charset="0"/>
              </a:rPr>
              <a:t>, a form of information hiding, to separate users the details of internal variable types, data storage, and memory management. </a:t>
            </a:r>
          </a:p>
          <a:p>
            <a:pPr>
              <a:lnSpc>
                <a:spcPct val="150000"/>
              </a:lnSpc>
            </a:pPr>
            <a:r>
              <a:rPr lang="en-US" sz="2400" dirty="0">
                <a:solidFill>
                  <a:srgbClr val="333333"/>
                </a:solidFill>
                <a:latin typeface="Constantia" panose="02030602050306030303" pitchFamily="18" charset="0"/>
              </a:rPr>
              <a:t>Scripts are often created or modified by the person executing them, but they are also often distributed.</a:t>
            </a:r>
          </a:p>
          <a:p>
            <a:pPr>
              <a:lnSpc>
                <a:spcPct val="150000"/>
              </a:lnSpc>
            </a:pPr>
            <a:r>
              <a:rPr lang="en-US" sz="2400" dirty="0">
                <a:solidFill>
                  <a:srgbClr val="333333"/>
                </a:solidFill>
                <a:latin typeface="Constantia" panose="02030602050306030303" pitchFamily="18" charset="0"/>
              </a:rPr>
              <a:t>The characteristics of ease of use, particularly the lack of an explicit compile-link-load sequence, are sometimes taken as the sole definition of a scripting language.</a:t>
            </a:r>
          </a:p>
        </p:txBody>
      </p:sp>
    </p:spTree>
    <p:extLst>
      <p:ext uri="{BB962C8B-B14F-4D97-AF65-F5344CB8AC3E}">
        <p14:creationId xmlns:p14="http://schemas.microsoft.com/office/powerpoint/2010/main" val="389032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CAD8-C1B8-46BF-8843-CBB38ACF8D1A}"/>
              </a:ext>
            </a:extLst>
          </p:cNvPr>
          <p:cNvSpPr>
            <a:spLocks noGrp="1"/>
          </p:cNvSpPr>
          <p:nvPr>
            <p:ph type="title"/>
          </p:nvPr>
        </p:nvSpPr>
        <p:spPr/>
        <p:txBody>
          <a:bodyPr/>
          <a:lstStyle/>
          <a:p>
            <a:r>
              <a:rPr lang="en-US" dirty="0">
                <a:solidFill>
                  <a:srgbClr val="FF0000"/>
                </a:solidFill>
              </a:rPr>
              <a:t>Uses for Scripting Languages</a:t>
            </a:r>
          </a:p>
        </p:txBody>
      </p:sp>
      <p:sp>
        <p:nvSpPr>
          <p:cNvPr id="3" name="Content Placeholder 2">
            <a:extLst>
              <a:ext uri="{FF2B5EF4-FFF2-40B4-BE49-F238E27FC236}">
                <a16:creationId xmlns:a16="http://schemas.microsoft.com/office/drawing/2014/main" id="{F35FA4CF-41CC-475E-BBCD-8B5DB984B5D6}"/>
              </a:ext>
            </a:extLst>
          </p:cNvPr>
          <p:cNvSpPr>
            <a:spLocks noGrp="1"/>
          </p:cNvSpPr>
          <p:nvPr>
            <p:ph idx="1"/>
          </p:nvPr>
        </p:nvSpPr>
        <p:spPr/>
        <p:txBody>
          <a:bodyPr/>
          <a:lstStyle/>
          <a:p>
            <a:pPr marL="0" indent="0" algn="just">
              <a:lnSpc>
                <a:spcPct val="150000"/>
              </a:lnSpc>
              <a:buNone/>
            </a:pPr>
            <a:r>
              <a:rPr lang="en-US" dirty="0">
                <a:solidFill>
                  <a:srgbClr val="333333"/>
                </a:solidFill>
                <a:latin typeface="Constantia" panose="02030602050306030303" pitchFamily="18" charset="0"/>
              </a:rPr>
              <a:t>classified</a:t>
            </a:r>
            <a:r>
              <a:rPr lang="en-US" sz="2400" dirty="0">
                <a:solidFill>
                  <a:srgbClr val="333333"/>
                </a:solidFill>
                <a:latin typeface="Constantia" panose="02030602050306030303" pitchFamily="18" charset="0"/>
              </a:rPr>
              <a:t> into three types </a:t>
            </a:r>
          </a:p>
          <a:p>
            <a:pPr lvl="1" algn="just">
              <a:lnSpc>
                <a:spcPct val="150000"/>
              </a:lnSpc>
            </a:pPr>
            <a:r>
              <a:rPr lang="en-US" sz="2800" dirty="0">
                <a:solidFill>
                  <a:srgbClr val="333333"/>
                </a:solidFill>
                <a:latin typeface="Constantia" panose="02030602050306030303" pitchFamily="18" charset="0"/>
              </a:rPr>
              <a:t>Modern applications </a:t>
            </a:r>
          </a:p>
          <a:p>
            <a:pPr lvl="1" algn="just">
              <a:lnSpc>
                <a:spcPct val="150000"/>
              </a:lnSpc>
            </a:pPr>
            <a:r>
              <a:rPr lang="en-US" sz="2800" dirty="0">
                <a:solidFill>
                  <a:srgbClr val="333333"/>
                </a:solidFill>
                <a:latin typeface="Constantia" panose="02030602050306030303" pitchFamily="18" charset="0"/>
              </a:rPr>
              <a:t>Traditional uses </a:t>
            </a:r>
          </a:p>
          <a:p>
            <a:pPr lvl="1" algn="just">
              <a:lnSpc>
                <a:spcPct val="150000"/>
              </a:lnSpc>
            </a:pPr>
            <a:r>
              <a:rPr lang="en-US" sz="2800" dirty="0">
                <a:solidFill>
                  <a:srgbClr val="333333"/>
                </a:solidFill>
                <a:latin typeface="Constantia" panose="02030602050306030303" pitchFamily="18" charset="0"/>
              </a:rPr>
              <a:t>Web scripting</a:t>
            </a:r>
          </a:p>
        </p:txBody>
      </p:sp>
    </p:spTree>
    <p:extLst>
      <p:ext uri="{BB962C8B-B14F-4D97-AF65-F5344CB8AC3E}">
        <p14:creationId xmlns:p14="http://schemas.microsoft.com/office/powerpoint/2010/main" val="2152727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4F57-064B-4951-947C-46C2873BBCEE}"/>
              </a:ext>
            </a:extLst>
          </p:cNvPr>
          <p:cNvSpPr>
            <a:spLocks noGrp="1"/>
          </p:cNvSpPr>
          <p:nvPr>
            <p:ph type="title"/>
          </p:nvPr>
        </p:nvSpPr>
        <p:spPr/>
        <p:txBody>
          <a:bodyPr>
            <a:normAutofit/>
          </a:bodyPr>
          <a:lstStyle/>
          <a:p>
            <a:r>
              <a:rPr lang="en-US" sz="3600" dirty="0"/>
              <a:t>Modern applications of scripting languages are: </a:t>
            </a:r>
          </a:p>
        </p:txBody>
      </p:sp>
      <p:sp>
        <p:nvSpPr>
          <p:cNvPr id="3" name="Content Placeholder 2">
            <a:extLst>
              <a:ext uri="{FF2B5EF4-FFF2-40B4-BE49-F238E27FC236}">
                <a16:creationId xmlns:a16="http://schemas.microsoft.com/office/drawing/2014/main" id="{4EFCC712-356A-48F7-9E82-752943E70343}"/>
              </a:ext>
            </a:extLst>
          </p:cNvPr>
          <p:cNvSpPr>
            <a:spLocks noGrp="1"/>
          </p:cNvSpPr>
          <p:nvPr>
            <p:ph idx="1"/>
          </p:nvPr>
        </p:nvSpPr>
        <p:spPr/>
        <p:txBody>
          <a:bodyPr>
            <a:normAutofit fontScale="92500" lnSpcReduction="20000"/>
          </a:bodyPr>
          <a:lstStyle/>
          <a:p>
            <a:pPr marL="0" indent="0" algn="just">
              <a:lnSpc>
                <a:spcPct val="150000"/>
              </a:lnSpc>
              <a:buNone/>
            </a:pPr>
            <a:r>
              <a:rPr lang="en-US" sz="2400" dirty="0">
                <a:solidFill>
                  <a:srgbClr val="FF0000"/>
                </a:solidFill>
                <a:latin typeface="Constantia" panose="02030602050306030303" pitchFamily="18" charset="0"/>
              </a:rPr>
              <a:t>1.Visual scripting: </a:t>
            </a:r>
          </a:p>
          <a:p>
            <a:pPr algn="just">
              <a:lnSpc>
                <a:spcPct val="150000"/>
              </a:lnSpc>
            </a:pPr>
            <a:r>
              <a:rPr lang="en-US" sz="2400" dirty="0">
                <a:solidFill>
                  <a:srgbClr val="333333"/>
                </a:solidFill>
                <a:latin typeface="Constantia" panose="02030602050306030303" pitchFamily="18" charset="0"/>
              </a:rPr>
              <a:t>A collection of visual objects is used to construct a graphical interface.</a:t>
            </a:r>
          </a:p>
          <a:p>
            <a:pPr algn="just">
              <a:lnSpc>
                <a:spcPct val="150000"/>
              </a:lnSpc>
            </a:pPr>
            <a:r>
              <a:rPr lang="en-US" sz="2400" dirty="0">
                <a:solidFill>
                  <a:srgbClr val="333333"/>
                </a:solidFill>
                <a:latin typeface="Constantia" panose="02030602050306030303" pitchFamily="18" charset="0"/>
              </a:rPr>
              <a:t>This process of constructing a graphical interface is known as visual scripting.</a:t>
            </a:r>
          </a:p>
          <a:p>
            <a:pPr algn="just">
              <a:lnSpc>
                <a:spcPct val="150000"/>
              </a:lnSpc>
            </a:pPr>
            <a:r>
              <a:rPr lang="en-US" sz="2400" dirty="0">
                <a:solidFill>
                  <a:srgbClr val="333333"/>
                </a:solidFill>
                <a:latin typeface="Constantia" panose="02030602050306030303" pitchFamily="18" charset="0"/>
              </a:rPr>
              <a:t>The properties of visual objects include text on button, background and foreground colors.</a:t>
            </a:r>
          </a:p>
          <a:p>
            <a:pPr algn="just">
              <a:lnSpc>
                <a:spcPct val="150000"/>
              </a:lnSpc>
            </a:pPr>
            <a:r>
              <a:rPr lang="en-US" sz="2400" dirty="0">
                <a:solidFill>
                  <a:srgbClr val="333333"/>
                </a:solidFill>
                <a:latin typeface="Constantia" panose="02030602050306030303" pitchFamily="18" charset="0"/>
              </a:rPr>
              <a:t>These properties of objects can be changed by writing program in a suitable language. The outstanding visual scripting system is visual basic.</a:t>
            </a:r>
          </a:p>
          <a:p>
            <a:pPr algn="just">
              <a:lnSpc>
                <a:spcPct val="150000"/>
              </a:lnSpc>
            </a:pPr>
            <a:r>
              <a:rPr lang="en-US" sz="2400" dirty="0">
                <a:solidFill>
                  <a:srgbClr val="333333"/>
                </a:solidFill>
                <a:latin typeface="Constantia" panose="02030602050306030303" pitchFamily="18" charset="0"/>
              </a:rPr>
              <a:t>Visual scripting is also used to create enhanced web pages. </a:t>
            </a:r>
          </a:p>
        </p:txBody>
      </p:sp>
    </p:spTree>
    <p:extLst>
      <p:ext uri="{BB962C8B-B14F-4D97-AF65-F5344CB8AC3E}">
        <p14:creationId xmlns:p14="http://schemas.microsoft.com/office/powerpoint/2010/main" val="236285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F868A-BC1E-496F-9088-358DC4BCF4A1}"/>
              </a:ext>
            </a:extLst>
          </p:cNvPr>
          <p:cNvSpPr>
            <a:spLocks noGrp="1"/>
          </p:cNvSpPr>
          <p:nvPr>
            <p:ph idx="1"/>
          </p:nvPr>
        </p:nvSpPr>
        <p:spPr>
          <a:xfrm>
            <a:off x="695325" y="873125"/>
            <a:ext cx="10515600" cy="5289550"/>
          </a:xfrm>
        </p:spPr>
        <p:txBody>
          <a:bodyPr>
            <a:normAutofit/>
          </a:bodyPr>
          <a:lstStyle/>
          <a:p>
            <a:pPr algn="just">
              <a:lnSpc>
                <a:spcPct val="150000"/>
              </a:lnSpc>
            </a:pPr>
            <a:r>
              <a:rPr lang="en-US" sz="3300" dirty="0">
                <a:solidFill>
                  <a:srgbClr val="FF0000"/>
                </a:solidFill>
                <a:latin typeface="Constantia" panose="02030602050306030303" pitchFamily="18" charset="0"/>
              </a:rPr>
              <a:t>2.Scripting components</a:t>
            </a:r>
            <a:endParaRPr lang="en-US" sz="2400" dirty="0">
              <a:solidFill>
                <a:srgbClr val="FF0000"/>
              </a:solidFill>
              <a:latin typeface="Constantia" panose="02030602050306030303" pitchFamily="18" charset="0"/>
            </a:endParaRPr>
          </a:p>
          <a:p>
            <a:pPr algn="just">
              <a:lnSpc>
                <a:spcPct val="150000"/>
              </a:lnSpc>
            </a:pPr>
            <a:r>
              <a:rPr lang="en-US" sz="2400" dirty="0">
                <a:solidFill>
                  <a:srgbClr val="333333"/>
                </a:solidFill>
                <a:latin typeface="Constantia" panose="02030602050306030303" pitchFamily="18" charset="0"/>
              </a:rPr>
              <a:t>In scripting languages we use the idea to control the scriptable objects belonging to scripting architecture.</a:t>
            </a:r>
          </a:p>
          <a:p>
            <a:pPr algn="just">
              <a:lnSpc>
                <a:spcPct val="150000"/>
              </a:lnSpc>
            </a:pPr>
            <a:r>
              <a:rPr lang="en-US" sz="2400" dirty="0">
                <a:solidFill>
                  <a:srgbClr val="333333"/>
                </a:solidFill>
                <a:latin typeface="Constantia" panose="02030602050306030303" pitchFamily="18" charset="0"/>
              </a:rPr>
              <a:t>Microsoft's visual basic and excel are the first applications that used the concept of scriptable objects.</a:t>
            </a:r>
          </a:p>
          <a:p>
            <a:pPr algn="just">
              <a:lnSpc>
                <a:spcPct val="150000"/>
              </a:lnSpc>
            </a:pPr>
            <a:r>
              <a:rPr lang="en-US" sz="2400" dirty="0">
                <a:solidFill>
                  <a:srgbClr val="333333"/>
                </a:solidFill>
                <a:latin typeface="Constantia" panose="02030602050306030303" pitchFamily="18" charset="0"/>
              </a:rPr>
              <a:t>To support all the applications of Microsoft the concept of scriptable objects was developed.</a:t>
            </a:r>
          </a:p>
        </p:txBody>
      </p:sp>
    </p:spTree>
    <p:extLst>
      <p:ext uri="{BB962C8B-B14F-4D97-AF65-F5344CB8AC3E}">
        <p14:creationId xmlns:p14="http://schemas.microsoft.com/office/powerpoint/2010/main" val="270478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A41F5-951B-475C-B300-32A2A3ABA3E3}"/>
              </a:ext>
            </a:extLst>
          </p:cNvPr>
          <p:cNvSpPr>
            <a:spLocks noGrp="1"/>
          </p:cNvSpPr>
          <p:nvPr>
            <p:ph idx="1"/>
          </p:nvPr>
        </p:nvSpPr>
        <p:spPr>
          <a:xfrm>
            <a:off x="666750" y="352426"/>
            <a:ext cx="10515600" cy="5981700"/>
          </a:xfrm>
        </p:spPr>
        <p:txBody>
          <a:bodyPr>
            <a:normAutofit fontScale="92500" lnSpcReduction="20000"/>
          </a:bodyPr>
          <a:lstStyle/>
          <a:p>
            <a:pPr algn="just">
              <a:lnSpc>
                <a:spcPct val="150000"/>
              </a:lnSpc>
            </a:pPr>
            <a:r>
              <a:rPr lang="en-US" sz="2400" dirty="0">
                <a:solidFill>
                  <a:srgbClr val="FF0000"/>
                </a:solidFill>
                <a:latin typeface="Constantia" panose="02030602050306030303" pitchFamily="18" charset="0"/>
              </a:rPr>
              <a:t>3. Web scripting </a:t>
            </a:r>
          </a:p>
          <a:p>
            <a:pPr algn="just">
              <a:lnSpc>
                <a:spcPct val="150000"/>
              </a:lnSpc>
            </a:pPr>
            <a:r>
              <a:rPr lang="en-US" sz="3100" dirty="0">
                <a:solidFill>
                  <a:srgbClr val="333333"/>
                </a:solidFill>
                <a:latin typeface="Constantia" panose="02030602050306030303" pitchFamily="18" charset="0"/>
              </a:rPr>
              <a:t>web scripting is classified into three forms.</a:t>
            </a:r>
          </a:p>
          <a:p>
            <a:pPr lvl="1" algn="just">
              <a:lnSpc>
                <a:spcPct val="150000"/>
              </a:lnSpc>
              <a:buFont typeface="Wingdings" panose="05000000000000000000" pitchFamily="2" charset="2"/>
              <a:buChar char="ü"/>
            </a:pPr>
            <a:r>
              <a:rPr lang="en-US" sz="3100" dirty="0">
                <a:solidFill>
                  <a:srgbClr val="333333"/>
                </a:solidFill>
                <a:latin typeface="Constantia" panose="02030602050306030303" pitchFamily="18" charset="0"/>
              </a:rPr>
              <a:t>processing Forms, </a:t>
            </a:r>
          </a:p>
          <a:p>
            <a:pPr lvl="1" algn="just">
              <a:lnSpc>
                <a:spcPct val="150000"/>
              </a:lnSpc>
              <a:buFont typeface="Wingdings" panose="05000000000000000000" pitchFamily="2" charset="2"/>
              <a:buChar char="ü"/>
            </a:pPr>
            <a:r>
              <a:rPr lang="en-US" sz="3100" dirty="0">
                <a:solidFill>
                  <a:srgbClr val="333333"/>
                </a:solidFill>
                <a:latin typeface="Constantia" panose="02030602050306030303" pitchFamily="18" charset="0"/>
              </a:rPr>
              <a:t>Generating Dynamic Web pages,</a:t>
            </a:r>
          </a:p>
          <a:p>
            <a:pPr lvl="1" algn="just">
              <a:lnSpc>
                <a:spcPct val="150000"/>
              </a:lnSpc>
              <a:buFont typeface="Wingdings" panose="05000000000000000000" pitchFamily="2" charset="2"/>
              <a:buChar char="ü"/>
            </a:pPr>
            <a:r>
              <a:rPr lang="en-US" sz="3100" dirty="0">
                <a:solidFill>
                  <a:srgbClr val="333333"/>
                </a:solidFill>
                <a:latin typeface="Constantia" panose="02030602050306030303" pitchFamily="18" charset="0"/>
              </a:rPr>
              <a:t>dynamically generating interacting with Database. </a:t>
            </a:r>
          </a:p>
          <a:p>
            <a:pPr algn="just">
              <a:lnSpc>
                <a:spcPct val="150000"/>
              </a:lnSpc>
            </a:pPr>
            <a:r>
              <a:rPr lang="en-US" sz="2900" dirty="0">
                <a:solidFill>
                  <a:srgbClr val="FF0000"/>
                </a:solidFill>
                <a:latin typeface="Constantia" panose="02030602050306030303" pitchFamily="18" charset="0"/>
              </a:rPr>
              <a:t>Applications of traditional scripting languages are: </a:t>
            </a:r>
          </a:p>
          <a:p>
            <a:pPr algn="just">
              <a:lnSpc>
                <a:spcPct val="170000"/>
              </a:lnSpc>
            </a:pPr>
            <a:r>
              <a:rPr lang="en-US" sz="2600" dirty="0">
                <a:solidFill>
                  <a:srgbClr val="333333"/>
                </a:solidFill>
                <a:latin typeface="Constantia" panose="02030602050306030303" pitchFamily="18" charset="0"/>
              </a:rPr>
              <a:t>system administration, </a:t>
            </a:r>
          </a:p>
          <a:p>
            <a:pPr algn="just">
              <a:lnSpc>
                <a:spcPct val="170000"/>
              </a:lnSpc>
            </a:pPr>
            <a:r>
              <a:rPr lang="en-US" sz="2600" dirty="0">
                <a:solidFill>
                  <a:srgbClr val="333333"/>
                </a:solidFill>
                <a:latin typeface="Constantia" panose="02030602050306030303" pitchFamily="18" charset="0"/>
              </a:rPr>
              <a:t>experimental programming, </a:t>
            </a:r>
          </a:p>
          <a:p>
            <a:pPr algn="just">
              <a:lnSpc>
                <a:spcPct val="170000"/>
              </a:lnSpc>
            </a:pPr>
            <a:r>
              <a:rPr lang="en-US" sz="2600" dirty="0">
                <a:solidFill>
                  <a:srgbClr val="333333"/>
                </a:solidFill>
                <a:latin typeface="Constantia" panose="02030602050306030303" pitchFamily="18" charset="0"/>
              </a:rPr>
              <a:t>controlling applications</a:t>
            </a:r>
          </a:p>
        </p:txBody>
      </p:sp>
    </p:spTree>
    <p:extLst>
      <p:ext uri="{BB962C8B-B14F-4D97-AF65-F5344CB8AC3E}">
        <p14:creationId xmlns:p14="http://schemas.microsoft.com/office/powerpoint/2010/main" val="2122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409F3-FC13-45A3-9696-C8FAA9D5ADBE}"/>
              </a:ext>
            </a:extLst>
          </p:cNvPr>
          <p:cNvSpPr>
            <a:spLocks noGrp="1"/>
          </p:cNvSpPr>
          <p:nvPr>
            <p:ph idx="1"/>
          </p:nvPr>
        </p:nvSpPr>
        <p:spPr>
          <a:xfrm>
            <a:off x="381000" y="263524"/>
            <a:ext cx="11430000" cy="6346826"/>
          </a:xfrm>
        </p:spPr>
        <p:txBody>
          <a:bodyPr>
            <a:normAutofit fontScale="85000" lnSpcReduction="10000"/>
          </a:bodyPr>
          <a:lstStyle/>
          <a:p>
            <a:pPr algn="just">
              <a:lnSpc>
                <a:spcPct val="150000"/>
              </a:lnSpc>
            </a:pPr>
            <a:r>
              <a:rPr lang="en-US" i="1" dirty="0">
                <a:solidFill>
                  <a:srgbClr val="0070C0"/>
                </a:solidFill>
                <a:effectLst/>
                <a:latin typeface="Constantia" panose="02030602050306030303" pitchFamily="18" charset="0"/>
              </a:rPr>
              <a:t>A Programming language </a:t>
            </a:r>
            <a:r>
              <a:rPr lang="en-US" i="1" dirty="0">
                <a:solidFill>
                  <a:srgbClr val="333333"/>
                </a:solidFill>
                <a:effectLst/>
                <a:latin typeface="Constantia" panose="02030602050306030303" pitchFamily="18" charset="0"/>
              </a:rPr>
              <a:t>is a way by which programmers communicate with computers through the set of instructions known as code/program – </a:t>
            </a:r>
            <a:r>
              <a:rPr lang="en-US" i="1" dirty="0">
                <a:solidFill>
                  <a:srgbClr val="333333"/>
                </a:solidFill>
                <a:latin typeface="Constantia" panose="02030602050306030303" pitchFamily="18" charset="0"/>
              </a:rPr>
              <a:t>w</a:t>
            </a:r>
            <a:r>
              <a:rPr lang="en-US" i="1" dirty="0">
                <a:solidFill>
                  <a:srgbClr val="333333"/>
                </a:solidFill>
                <a:effectLst/>
                <a:latin typeface="Constantia" panose="02030602050306030303" pitchFamily="18" charset="0"/>
              </a:rPr>
              <a:t>hich </a:t>
            </a:r>
            <a:r>
              <a:rPr lang="en-US" i="1" dirty="0">
                <a:solidFill>
                  <a:srgbClr val="0070C0"/>
                </a:solidFill>
                <a:latin typeface="Constantia" panose="02030602050306030303" pitchFamily="18" charset="0"/>
              </a:rPr>
              <a:t>requires Compilation Step</a:t>
            </a:r>
            <a:r>
              <a:rPr lang="en-US" i="1" dirty="0">
                <a:solidFill>
                  <a:srgbClr val="333333"/>
                </a:solidFill>
                <a:effectLst/>
                <a:latin typeface="Constantia" panose="02030602050306030303" pitchFamily="18" charset="0"/>
              </a:rPr>
              <a:t>.</a:t>
            </a:r>
          </a:p>
          <a:p>
            <a:pPr algn="just"/>
            <a:r>
              <a:rPr lang="en-US" i="1" dirty="0">
                <a:solidFill>
                  <a:srgbClr val="333333"/>
                </a:solidFill>
                <a:latin typeface="Constantia" panose="02030602050306030303" pitchFamily="18" charset="0"/>
              </a:rPr>
              <a:t>Popular programming languages are </a:t>
            </a:r>
            <a:r>
              <a:rPr lang="en-US" i="1" dirty="0">
                <a:solidFill>
                  <a:srgbClr val="333333"/>
                </a:solidFill>
                <a:latin typeface="Constantia" panose="02030602050306030303" pitchFamily="18" charset="0"/>
                <a:hlinkClick r:id="rId2">
                  <a:extLst>
                    <a:ext uri="{A12FA001-AC4F-418D-AE19-62706E023703}">
                      <ahyp:hlinkClr xmlns:ahyp="http://schemas.microsoft.com/office/drawing/2018/hyperlinkcolor" val="tx"/>
                    </a:ext>
                  </a:extLst>
                </a:hlinkClick>
              </a:rPr>
              <a:t>C++</a:t>
            </a:r>
            <a:r>
              <a:rPr lang="en-US" i="1" dirty="0">
                <a:solidFill>
                  <a:srgbClr val="333333"/>
                </a:solidFill>
                <a:latin typeface="Constantia" panose="02030602050306030303" pitchFamily="18" charset="0"/>
              </a:rPr>
              <a:t>, </a:t>
            </a:r>
            <a:r>
              <a:rPr lang="en-US" i="1" dirty="0">
                <a:solidFill>
                  <a:srgbClr val="333333"/>
                </a:solidFill>
                <a:latin typeface="Constantia" panose="02030602050306030303" pitchFamily="18" charset="0"/>
                <a:hlinkClick r:id="rId3">
                  <a:extLst>
                    <a:ext uri="{A12FA001-AC4F-418D-AE19-62706E023703}">
                      <ahyp:hlinkClr xmlns:ahyp="http://schemas.microsoft.com/office/drawing/2018/hyperlinkcolor" val="tx"/>
                    </a:ext>
                  </a:extLst>
                </a:hlinkClick>
              </a:rPr>
              <a:t>C</a:t>
            </a:r>
            <a:r>
              <a:rPr lang="en-US" i="1" dirty="0">
                <a:solidFill>
                  <a:srgbClr val="333333"/>
                </a:solidFill>
                <a:latin typeface="Constantia" panose="02030602050306030303" pitchFamily="18" charset="0"/>
              </a:rPr>
              <a:t>, Pascal, </a:t>
            </a:r>
            <a:r>
              <a:rPr lang="en-US" i="1" dirty="0">
                <a:solidFill>
                  <a:srgbClr val="333333"/>
                </a:solidFill>
                <a:latin typeface="Constantia" panose="02030602050306030303" pitchFamily="18" charset="0"/>
                <a:hlinkClick r:id="rId4">
                  <a:extLst>
                    <a:ext uri="{A12FA001-AC4F-418D-AE19-62706E023703}">
                      <ahyp:hlinkClr xmlns:ahyp="http://schemas.microsoft.com/office/drawing/2018/hyperlinkcolor" val="tx"/>
                    </a:ext>
                  </a:extLst>
                </a:hlinkClick>
              </a:rPr>
              <a:t>COBOL</a:t>
            </a:r>
            <a:r>
              <a:rPr lang="en-US" i="1" dirty="0">
                <a:solidFill>
                  <a:srgbClr val="333333"/>
                </a:solidFill>
                <a:latin typeface="Constantia" panose="02030602050306030303" pitchFamily="18" charset="0"/>
              </a:rPr>
              <a:t>, </a:t>
            </a:r>
            <a:r>
              <a:rPr lang="en-US" i="1" dirty="0">
                <a:solidFill>
                  <a:srgbClr val="333333"/>
                </a:solidFill>
                <a:latin typeface="Constantia" panose="02030602050306030303" pitchFamily="18" charset="0"/>
                <a:hlinkClick r:id="rId5">
                  <a:extLst>
                    <a:ext uri="{A12FA001-AC4F-418D-AE19-62706E023703}">
                      <ahyp:hlinkClr xmlns:ahyp="http://schemas.microsoft.com/office/drawing/2018/hyperlinkcolor" val="tx"/>
                    </a:ext>
                  </a:extLst>
                </a:hlinkClick>
              </a:rPr>
              <a:t>Java</a:t>
            </a:r>
            <a:endParaRPr lang="en-US" i="1" dirty="0">
              <a:solidFill>
                <a:srgbClr val="333333"/>
              </a:solidFill>
              <a:latin typeface="Constantia" panose="02030602050306030303" pitchFamily="18" charset="0"/>
            </a:endParaRPr>
          </a:p>
          <a:p>
            <a:pPr algn="just">
              <a:lnSpc>
                <a:spcPct val="150000"/>
              </a:lnSpc>
            </a:pPr>
            <a:r>
              <a:rPr lang="en-US" i="1" dirty="0">
                <a:solidFill>
                  <a:srgbClr val="333333"/>
                </a:solidFill>
                <a:latin typeface="Constantia" panose="02030602050306030303" pitchFamily="18" charset="0"/>
              </a:rPr>
              <a:t>A </a:t>
            </a:r>
            <a:r>
              <a:rPr lang="en-US" i="1" dirty="0">
                <a:solidFill>
                  <a:srgbClr val="0070C0"/>
                </a:solidFill>
                <a:latin typeface="Constantia" panose="02030602050306030303" pitchFamily="18" charset="0"/>
              </a:rPr>
              <a:t>Scripting language </a:t>
            </a:r>
            <a:r>
              <a:rPr lang="en-US" i="1" dirty="0">
                <a:solidFill>
                  <a:srgbClr val="333333"/>
                </a:solidFill>
                <a:latin typeface="Constantia" panose="02030602050306030303" pitchFamily="18" charset="0"/>
              </a:rPr>
              <a:t>is a type of programming language which </a:t>
            </a:r>
            <a:r>
              <a:rPr lang="en-US" i="1" dirty="0">
                <a:solidFill>
                  <a:srgbClr val="0070C0"/>
                </a:solidFill>
                <a:latin typeface="Constantia" panose="02030602050306030303" pitchFamily="18" charset="0"/>
              </a:rPr>
              <a:t>does not require explicit compilation</a:t>
            </a:r>
            <a:r>
              <a:rPr lang="en-US" i="1" dirty="0">
                <a:solidFill>
                  <a:srgbClr val="333333"/>
                </a:solidFill>
                <a:latin typeface="Constantia" panose="02030602050306030303" pitchFamily="18" charset="0"/>
              </a:rPr>
              <a:t> step, and it is designed for a runtime system to automate the execution of tasks.“</a:t>
            </a:r>
          </a:p>
          <a:p>
            <a:pPr>
              <a:lnSpc>
                <a:spcPct val="160000"/>
              </a:lnSpc>
            </a:pPr>
            <a:r>
              <a:rPr lang="en-US" i="1" dirty="0">
                <a:solidFill>
                  <a:srgbClr val="333333"/>
                </a:solidFill>
                <a:latin typeface="Constantia" panose="02030602050306030303" pitchFamily="18" charset="0"/>
              </a:rPr>
              <a:t>The scripting language refers to dynamic, high-level, general-purpose interpreted languages </a:t>
            </a:r>
          </a:p>
          <a:p>
            <a:pPr>
              <a:lnSpc>
                <a:spcPct val="160000"/>
              </a:lnSpc>
            </a:pPr>
            <a:r>
              <a:rPr lang="en-US" i="1" dirty="0">
                <a:solidFill>
                  <a:srgbClr val="333333"/>
                </a:solidFill>
                <a:latin typeface="Constantia" panose="02030602050306030303" pitchFamily="18" charset="0"/>
              </a:rPr>
              <a:t>Popular Scripting Languages are Bash, Python, Perl, NodeJS, Ruby on Rails, etc.</a:t>
            </a:r>
          </a:p>
          <a:p>
            <a:pPr marL="0" indent="0" algn="ctr">
              <a:lnSpc>
                <a:spcPct val="160000"/>
              </a:lnSpc>
              <a:buNone/>
            </a:pPr>
            <a:r>
              <a:rPr lang="en-US" sz="3000" dirty="0">
                <a:solidFill>
                  <a:srgbClr val="FF0000"/>
                </a:solidFill>
                <a:latin typeface="Constantia" panose="02030602050306030303" pitchFamily="18" charset="0"/>
              </a:rPr>
              <a:t>All scripting languages are programming languages</a:t>
            </a:r>
          </a:p>
        </p:txBody>
      </p:sp>
    </p:spTree>
    <p:extLst>
      <p:ext uri="{BB962C8B-B14F-4D97-AF65-F5344CB8AC3E}">
        <p14:creationId xmlns:p14="http://schemas.microsoft.com/office/powerpoint/2010/main" val="213435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F05E8-AAD1-4331-83CC-E6A23D259EBB}"/>
              </a:ext>
            </a:extLst>
          </p:cNvPr>
          <p:cNvSpPr>
            <a:spLocks noGrp="1"/>
          </p:cNvSpPr>
          <p:nvPr>
            <p:ph idx="1"/>
          </p:nvPr>
        </p:nvSpPr>
        <p:spPr>
          <a:xfrm>
            <a:off x="447675" y="625475"/>
            <a:ext cx="10515600" cy="2660650"/>
          </a:xfrm>
        </p:spPr>
        <p:txBody>
          <a:bodyPr/>
          <a:lstStyle/>
          <a:p>
            <a:pPr algn="just"/>
            <a:r>
              <a:rPr lang="en-US" sz="2600" i="1" dirty="0">
                <a:solidFill>
                  <a:srgbClr val="333333"/>
                </a:solidFill>
                <a:latin typeface="Constantia" panose="02030602050306030303" pitchFamily="18" charset="0"/>
              </a:rPr>
              <a:t>All the Scripting languages are programming languages, but all programming languages are not scripting languages.</a:t>
            </a:r>
          </a:p>
          <a:p>
            <a:pPr algn="just"/>
            <a:r>
              <a:rPr lang="en-US" b="1" i="1" u="sng" dirty="0">
                <a:solidFill>
                  <a:srgbClr val="FF0000"/>
                </a:solidFill>
                <a:latin typeface="inter-regular"/>
              </a:rPr>
              <a:t>S</a:t>
            </a:r>
            <a:r>
              <a:rPr lang="en-US" b="1" i="1" u="sng" dirty="0">
                <a:solidFill>
                  <a:srgbClr val="FF0000"/>
                </a:solidFill>
                <a:effectLst/>
                <a:latin typeface="inter-regular"/>
              </a:rPr>
              <a:t>cripting languages do not need </a:t>
            </a:r>
            <a:r>
              <a:rPr lang="en-US" b="0" i="1" dirty="0">
                <a:solidFill>
                  <a:srgbClr val="333333"/>
                </a:solidFill>
                <a:effectLst/>
                <a:latin typeface="inter-regular"/>
              </a:rPr>
              <a:t>an additional step of </a:t>
            </a:r>
            <a:r>
              <a:rPr lang="en-US" b="1" i="1" u="sng" dirty="0">
                <a:solidFill>
                  <a:srgbClr val="FF0000"/>
                </a:solidFill>
                <a:effectLst/>
                <a:latin typeface="inter-regular"/>
              </a:rPr>
              <a:t>compilation</a:t>
            </a:r>
            <a:r>
              <a:rPr lang="en-US" b="0" i="1" dirty="0">
                <a:solidFill>
                  <a:srgbClr val="333333"/>
                </a:solidFill>
                <a:effectLst/>
                <a:latin typeface="inter-regular"/>
              </a:rPr>
              <a:t> and rather </a:t>
            </a:r>
            <a:r>
              <a:rPr lang="en-US" b="1" i="1" u="sng" dirty="0">
                <a:solidFill>
                  <a:srgbClr val="00B050"/>
                </a:solidFill>
                <a:effectLst/>
                <a:latin typeface="inter-regular"/>
              </a:rPr>
              <a:t>they are interpreted</a:t>
            </a:r>
            <a:r>
              <a:rPr lang="en-US" b="0" i="1" dirty="0">
                <a:solidFill>
                  <a:srgbClr val="333333"/>
                </a:solidFill>
                <a:effectLst/>
                <a:latin typeface="inter-regular"/>
              </a:rPr>
              <a:t>, </a:t>
            </a:r>
          </a:p>
          <a:p>
            <a:pPr algn="just"/>
            <a:r>
              <a:rPr lang="en-US" sz="2600" i="1" dirty="0">
                <a:solidFill>
                  <a:srgbClr val="333333"/>
                </a:solidFill>
                <a:latin typeface="Constantia" panose="02030602050306030303" pitchFamily="18" charset="0"/>
              </a:rPr>
              <a:t>Whereas programming languages are compiled and hence need a compilation step to convert the high-level language to machine code</a:t>
            </a:r>
            <a:r>
              <a:rPr lang="en-US" dirty="0">
                <a:solidFill>
                  <a:srgbClr val="333333"/>
                </a:solidFill>
                <a:latin typeface="inter-regular"/>
              </a:rPr>
              <a:t>.</a:t>
            </a:r>
          </a:p>
        </p:txBody>
      </p:sp>
      <p:pic>
        <p:nvPicPr>
          <p:cNvPr id="7" name="Picture 6">
            <a:extLst>
              <a:ext uri="{FF2B5EF4-FFF2-40B4-BE49-F238E27FC236}">
                <a16:creationId xmlns:a16="http://schemas.microsoft.com/office/drawing/2014/main" id="{EB214F29-ACEE-4233-AB5A-441DAABA8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675" y="3334367"/>
            <a:ext cx="6886576" cy="3463307"/>
          </a:xfrm>
          <a:prstGeom prst="rect">
            <a:avLst/>
          </a:prstGeom>
        </p:spPr>
      </p:pic>
      <p:sp>
        <p:nvSpPr>
          <p:cNvPr id="8" name="Title 1">
            <a:extLst>
              <a:ext uri="{FF2B5EF4-FFF2-40B4-BE49-F238E27FC236}">
                <a16:creationId xmlns:a16="http://schemas.microsoft.com/office/drawing/2014/main" id="{D27E31C0-3750-4A83-85CB-036836B1AFFD}"/>
              </a:ext>
            </a:extLst>
          </p:cNvPr>
          <p:cNvSpPr>
            <a:spLocks noGrp="1"/>
          </p:cNvSpPr>
          <p:nvPr>
            <p:ph type="title"/>
          </p:nvPr>
        </p:nvSpPr>
        <p:spPr>
          <a:xfrm>
            <a:off x="647700" y="203201"/>
            <a:ext cx="10515600" cy="222250"/>
          </a:xfrm>
        </p:spPr>
        <p:txBody>
          <a:bodyPr>
            <a:normAutofit fontScale="90000"/>
          </a:bodyPr>
          <a:lstStyle/>
          <a:p>
            <a:r>
              <a:rPr lang="en-US" b="1" dirty="0">
                <a:solidFill>
                  <a:srgbClr val="0070C0"/>
                </a:solidFill>
              </a:rPr>
              <a:t>Scripts Vs Programs</a:t>
            </a:r>
          </a:p>
        </p:txBody>
      </p:sp>
    </p:spTree>
    <p:extLst>
      <p:ext uri="{BB962C8B-B14F-4D97-AF65-F5344CB8AC3E}">
        <p14:creationId xmlns:p14="http://schemas.microsoft.com/office/powerpoint/2010/main" val="46112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59E3-B94B-4EFE-AFD6-C3B0210AC92D}"/>
              </a:ext>
            </a:extLst>
          </p:cNvPr>
          <p:cNvSpPr>
            <a:spLocks noGrp="1"/>
          </p:cNvSpPr>
          <p:nvPr>
            <p:ph type="title"/>
          </p:nvPr>
        </p:nvSpPr>
        <p:spPr>
          <a:xfrm>
            <a:off x="523874" y="150813"/>
            <a:ext cx="10515600" cy="877888"/>
          </a:xfrm>
        </p:spPr>
        <p:txBody>
          <a:bodyPr>
            <a:normAutofit/>
          </a:bodyPr>
          <a:lstStyle/>
          <a:p>
            <a:r>
              <a:rPr lang="en-US" sz="3600" i="1" dirty="0">
                <a:solidFill>
                  <a:srgbClr val="0070C0"/>
                </a:solidFill>
                <a:latin typeface="Constantia" panose="02030602050306030303" pitchFamily="18" charset="0"/>
                <a:ea typeface="+mn-ea"/>
                <a:cs typeface="+mn-cs"/>
              </a:rPr>
              <a:t>What is meant by Script . . .??</a:t>
            </a:r>
          </a:p>
        </p:txBody>
      </p:sp>
      <p:sp>
        <p:nvSpPr>
          <p:cNvPr id="3" name="Content Placeholder 2">
            <a:extLst>
              <a:ext uri="{FF2B5EF4-FFF2-40B4-BE49-F238E27FC236}">
                <a16:creationId xmlns:a16="http://schemas.microsoft.com/office/drawing/2014/main" id="{EBCFE389-CA7A-4571-B1FF-5202D4BBBD35}"/>
              </a:ext>
            </a:extLst>
          </p:cNvPr>
          <p:cNvSpPr>
            <a:spLocks noGrp="1"/>
          </p:cNvSpPr>
          <p:nvPr>
            <p:ph idx="1"/>
          </p:nvPr>
        </p:nvSpPr>
        <p:spPr>
          <a:xfrm>
            <a:off x="523874" y="1142999"/>
            <a:ext cx="11125200" cy="5564187"/>
          </a:xfrm>
        </p:spPr>
        <p:txBody>
          <a:bodyPr>
            <a:normAutofit/>
          </a:bodyPr>
          <a:lstStyle/>
          <a:p>
            <a:pPr algn="just"/>
            <a:r>
              <a:rPr lang="en-US" sz="2600" i="1" dirty="0">
                <a:solidFill>
                  <a:srgbClr val="333333"/>
                </a:solidFill>
                <a:latin typeface="Constantia" panose="02030602050306030303" pitchFamily="18" charset="0"/>
              </a:rPr>
              <a:t>It is small program written for a specific runtime environment. </a:t>
            </a:r>
          </a:p>
          <a:p>
            <a:pPr algn="just"/>
            <a:r>
              <a:rPr lang="en-US" sz="2600" i="1" dirty="0">
                <a:solidFill>
                  <a:srgbClr val="333333"/>
                </a:solidFill>
                <a:latin typeface="Constantia" panose="02030602050306030303" pitchFamily="18" charset="0"/>
              </a:rPr>
              <a:t>These are interpreted at runtime rather than compiled. </a:t>
            </a:r>
          </a:p>
          <a:p>
            <a:pPr algn="just">
              <a:lnSpc>
                <a:spcPct val="150000"/>
              </a:lnSpc>
            </a:pPr>
            <a:r>
              <a:rPr lang="en-US" sz="2600" i="1" dirty="0">
                <a:solidFill>
                  <a:srgbClr val="333333"/>
                </a:solidFill>
                <a:latin typeface="Constantia" panose="02030602050306030303" pitchFamily="18" charset="0"/>
              </a:rPr>
              <a:t>It means, to convert the source code to machine code, scripting languages use an interpreter, not the compiler. </a:t>
            </a:r>
          </a:p>
          <a:p>
            <a:pPr algn="just"/>
            <a:r>
              <a:rPr lang="en-US" sz="2600" i="1" dirty="0">
                <a:solidFill>
                  <a:srgbClr val="333333"/>
                </a:solidFill>
                <a:latin typeface="Constantia" panose="02030602050306030303" pitchFamily="18" charset="0"/>
              </a:rPr>
              <a:t> It brings new functions to applications and glue complex system together</a:t>
            </a:r>
          </a:p>
          <a:p>
            <a:pPr algn="just">
              <a:lnSpc>
                <a:spcPct val="150000"/>
              </a:lnSpc>
            </a:pPr>
            <a:r>
              <a:rPr lang="en-US" sz="2600" i="1" dirty="0">
                <a:solidFill>
                  <a:srgbClr val="333333"/>
                </a:solidFill>
                <a:latin typeface="Constantia" panose="02030602050306030303" pitchFamily="18" charset="0"/>
              </a:rPr>
              <a:t>A scripting language is a programming language </a:t>
            </a:r>
            <a:r>
              <a:rPr lang="en-US" sz="2600" i="1" dirty="0">
                <a:solidFill>
                  <a:srgbClr val="FF0000"/>
                </a:solidFill>
                <a:latin typeface="Constantia" panose="02030602050306030303" pitchFamily="18" charset="0"/>
              </a:rPr>
              <a:t>designed for integrating and communicating with other programming language</a:t>
            </a:r>
            <a:r>
              <a:rPr lang="en-US" sz="2600" i="1" dirty="0">
                <a:solidFill>
                  <a:srgbClr val="333333"/>
                </a:solidFill>
                <a:latin typeface="Constantia" panose="02030602050306030303" pitchFamily="18" charset="0"/>
              </a:rPr>
              <a:t>s.</a:t>
            </a:r>
          </a:p>
          <a:p>
            <a:pPr algn="just"/>
            <a:r>
              <a:rPr lang="en-US" sz="2600" i="1" dirty="0">
                <a:solidFill>
                  <a:srgbClr val="FF0000"/>
                </a:solidFill>
                <a:latin typeface="Constantia" panose="02030602050306030303" pitchFamily="18" charset="0"/>
              </a:rPr>
              <a:t>Python a scripting language or programming language. . . . .?</a:t>
            </a:r>
          </a:p>
          <a:p>
            <a:pPr lvl="1" algn="just"/>
            <a:r>
              <a:rPr lang="en-US" i="1" dirty="0">
                <a:solidFill>
                  <a:srgbClr val="333333"/>
                </a:solidFill>
                <a:latin typeface="Constantia" panose="02030602050306030303" pitchFamily="18" charset="0"/>
              </a:rPr>
              <a:t>Python uses an interpreter to translate and run its code</a:t>
            </a:r>
          </a:p>
        </p:txBody>
      </p:sp>
    </p:spTree>
    <p:extLst>
      <p:ext uri="{BB962C8B-B14F-4D97-AF65-F5344CB8AC3E}">
        <p14:creationId xmlns:p14="http://schemas.microsoft.com/office/powerpoint/2010/main" val="353544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4235-ACDE-4F04-9CE3-EA7561789314}"/>
              </a:ext>
            </a:extLst>
          </p:cNvPr>
          <p:cNvSpPr>
            <a:spLocks noGrp="1"/>
          </p:cNvSpPr>
          <p:nvPr>
            <p:ph type="title"/>
          </p:nvPr>
        </p:nvSpPr>
        <p:spPr>
          <a:xfrm>
            <a:off x="838200" y="18255"/>
            <a:ext cx="10515600" cy="972345"/>
          </a:xfrm>
        </p:spPr>
        <p:txBody>
          <a:bodyPr/>
          <a:lstStyle/>
          <a:p>
            <a:r>
              <a:rPr lang="en-US" sz="4000" b="1" dirty="0">
                <a:solidFill>
                  <a:srgbClr val="0070C0"/>
                </a:solidFill>
              </a:rPr>
              <a:t>Why scripting languages are evolved?</a:t>
            </a:r>
          </a:p>
        </p:txBody>
      </p:sp>
      <p:sp>
        <p:nvSpPr>
          <p:cNvPr id="3" name="Content Placeholder 2">
            <a:extLst>
              <a:ext uri="{FF2B5EF4-FFF2-40B4-BE49-F238E27FC236}">
                <a16:creationId xmlns:a16="http://schemas.microsoft.com/office/drawing/2014/main" id="{C166053B-C013-44FB-A3CF-DBECDB423BD5}"/>
              </a:ext>
            </a:extLst>
          </p:cNvPr>
          <p:cNvSpPr>
            <a:spLocks noGrp="1"/>
          </p:cNvSpPr>
          <p:nvPr>
            <p:ph idx="1"/>
          </p:nvPr>
        </p:nvSpPr>
        <p:spPr>
          <a:xfrm>
            <a:off x="771525" y="1253330"/>
            <a:ext cx="10515600" cy="5280819"/>
          </a:xfrm>
        </p:spPr>
        <p:txBody>
          <a:bodyPr>
            <a:normAutofit fontScale="92500"/>
          </a:bodyPr>
          <a:lstStyle/>
          <a:p>
            <a:pPr algn="just">
              <a:lnSpc>
                <a:spcPct val="160000"/>
              </a:lnSpc>
            </a:pPr>
            <a:r>
              <a:rPr lang="en-US" sz="2600" dirty="0">
                <a:solidFill>
                  <a:srgbClr val="333333"/>
                </a:solidFill>
                <a:latin typeface="Constantia" panose="02030602050306030303" pitchFamily="18" charset="0"/>
              </a:rPr>
              <a:t>In earlier days, programming languages were built to create software and applications such as Microsoft Excel, MS Word, Internet Explorer, etc. </a:t>
            </a:r>
          </a:p>
          <a:p>
            <a:pPr algn="just">
              <a:lnSpc>
                <a:spcPct val="160000"/>
              </a:lnSpc>
            </a:pPr>
            <a:r>
              <a:rPr lang="en-US" sz="2600" dirty="0">
                <a:solidFill>
                  <a:srgbClr val="333333"/>
                </a:solidFill>
                <a:latin typeface="Constantia" panose="02030602050306030303" pitchFamily="18" charset="0"/>
              </a:rPr>
              <a:t>But as time goes on, the demand to upgrade the programming languages has increased, and programs needed a way to add new functionalities, and hence scripting languages come into existence.</a:t>
            </a:r>
          </a:p>
          <a:p>
            <a:pPr algn="just">
              <a:lnSpc>
                <a:spcPct val="160000"/>
              </a:lnSpc>
            </a:pPr>
            <a:r>
              <a:rPr lang="en-US" sz="2600" dirty="0">
                <a:solidFill>
                  <a:srgbClr val="333333"/>
                </a:solidFill>
                <a:latin typeface="Constantia" panose="02030602050306030303" pitchFamily="18" charset="0"/>
              </a:rPr>
              <a:t>SLs are a specific kind of computer languages that </a:t>
            </a:r>
            <a:r>
              <a:rPr lang="en-US" sz="2600" u="sng" dirty="0">
                <a:solidFill>
                  <a:srgbClr val="FF0000"/>
                </a:solidFill>
                <a:latin typeface="Constantia" panose="02030602050306030303" pitchFamily="18" charset="0"/>
              </a:rPr>
              <a:t>you can use to give instructions to other software</a:t>
            </a:r>
            <a:r>
              <a:rPr lang="en-US" sz="2600" dirty="0">
                <a:solidFill>
                  <a:srgbClr val="333333"/>
                </a:solidFill>
                <a:latin typeface="Constantia" panose="02030602050306030303" pitchFamily="18" charset="0"/>
              </a:rPr>
              <a:t>, such as a </a:t>
            </a:r>
            <a:r>
              <a:rPr lang="en-US" sz="2600" dirty="0">
                <a:solidFill>
                  <a:srgbClr val="333333"/>
                </a:solidFill>
                <a:highlight>
                  <a:srgbClr val="FFFF00"/>
                </a:highlight>
                <a:latin typeface="Constantia" panose="02030602050306030303" pitchFamily="18" charset="0"/>
              </a:rPr>
              <a:t>web browser</a:t>
            </a:r>
            <a:r>
              <a:rPr lang="en-US" sz="2600" dirty="0">
                <a:solidFill>
                  <a:srgbClr val="333333"/>
                </a:solidFill>
                <a:latin typeface="Constantia" panose="02030602050306030303" pitchFamily="18" charset="0"/>
              </a:rPr>
              <a:t>, </a:t>
            </a:r>
            <a:r>
              <a:rPr lang="en-US" sz="2600" dirty="0">
                <a:solidFill>
                  <a:srgbClr val="333333"/>
                </a:solidFill>
                <a:highlight>
                  <a:srgbClr val="FFFF00"/>
                </a:highlight>
                <a:latin typeface="Constantia" panose="02030602050306030303" pitchFamily="18" charset="0"/>
              </a:rPr>
              <a:t>server</a:t>
            </a:r>
            <a:r>
              <a:rPr lang="en-US" sz="2600" dirty="0">
                <a:solidFill>
                  <a:srgbClr val="333333"/>
                </a:solidFill>
                <a:latin typeface="Constantia" panose="02030602050306030303" pitchFamily="18" charset="0"/>
              </a:rPr>
              <a:t>, or </a:t>
            </a:r>
            <a:r>
              <a:rPr lang="en-US" sz="2600" dirty="0">
                <a:solidFill>
                  <a:srgbClr val="333333"/>
                </a:solidFill>
                <a:highlight>
                  <a:srgbClr val="FFFF00"/>
                </a:highlight>
                <a:latin typeface="Constantia" panose="02030602050306030303" pitchFamily="18" charset="0"/>
              </a:rPr>
              <a:t>standalone</a:t>
            </a:r>
            <a:r>
              <a:rPr lang="en-US" sz="2600" dirty="0">
                <a:solidFill>
                  <a:srgbClr val="333333"/>
                </a:solidFill>
                <a:latin typeface="Constantia" panose="02030602050306030303" pitchFamily="18" charset="0"/>
              </a:rPr>
              <a:t> </a:t>
            </a:r>
            <a:r>
              <a:rPr lang="en-US" sz="2600" dirty="0">
                <a:solidFill>
                  <a:srgbClr val="333333"/>
                </a:solidFill>
                <a:highlight>
                  <a:srgbClr val="FFFF00"/>
                </a:highlight>
                <a:latin typeface="Constantia" panose="02030602050306030303" pitchFamily="18" charset="0"/>
              </a:rPr>
              <a:t>application</a:t>
            </a:r>
          </a:p>
          <a:p>
            <a:pPr algn="just">
              <a:lnSpc>
                <a:spcPct val="160000"/>
              </a:lnSpc>
            </a:pPr>
            <a:endParaRPr lang="en-US" sz="2600" dirty="0">
              <a:solidFill>
                <a:srgbClr val="333333"/>
              </a:solidFill>
              <a:latin typeface="Constantia" panose="02030602050306030303" pitchFamily="18" charset="0"/>
            </a:endParaRPr>
          </a:p>
        </p:txBody>
      </p:sp>
    </p:spTree>
    <p:extLst>
      <p:ext uri="{BB962C8B-B14F-4D97-AF65-F5344CB8AC3E}">
        <p14:creationId xmlns:p14="http://schemas.microsoft.com/office/powerpoint/2010/main" val="1574827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08C4-F9DD-48BA-B54B-C39EF0ACDB49}"/>
              </a:ext>
            </a:extLst>
          </p:cNvPr>
          <p:cNvSpPr>
            <a:spLocks noGrp="1"/>
          </p:cNvSpPr>
          <p:nvPr>
            <p:ph type="title"/>
          </p:nvPr>
        </p:nvSpPr>
        <p:spPr>
          <a:xfrm>
            <a:off x="838200" y="18255"/>
            <a:ext cx="10515600" cy="1325563"/>
          </a:xfrm>
        </p:spPr>
        <p:txBody>
          <a:bodyPr>
            <a:normAutofit/>
          </a:bodyPr>
          <a:lstStyle/>
          <a:p>
            <a:r>
              <a:rPr lang="en-US" dirty="0">
                <a:solidFill>
                  <a:srgbClr val="FF0000"/>
                </a:solidFill>
                <a:latin typeface="Palatino Linotype" panose="02040502050505030304" pitchFamily="18" charset="0"/>
              </a:rPr>
              <a:t>Origin of scripting </a:t>
            </a:r>
          </a:p>
        </p:txBody>
      </p:sp>
      <p:sp>
        <p:nvSpPr>
          <p:cNvPr id="3" name="Content Placeholder 2">
            <a:extLst>
              <a:ext uri="{FF2B5EF4-FFF2-40B4-BE49-F238E27FC236}">
                <a16:creationId xmlns:a16="http://schemas.microsoft.com/office/drawing/2014/main" id="{75DC4518-62BC-4228-9EC9-E101D62509BC}"/>
              </a:ext>
            </a:extLst>
          </p:cNvPr>
          <p:cNvSpPr>
            <a:spLocks noGrp="1"/>
          </p:cNvSpPr>
          <p:nvPr>
            <p:ph idx="1"/>
          </p:nvPr>
        </p:nvSpPr>
        <p:spPr>
          <a:xfrm>
            <a:off x="495300" y="1043781"/>
            <a:ext cx="11201400" cy="5347494"/>
          </a:xfrm>
        </p:spPr>
        <p:txBody>
          <a:bodyPr>
            <a:normAutofit lnSpcReduction="10000"/>
          </a:bodyPr>
          <a:lstStyle/>
          <a:p>
            <a:pPr algn="just">
              <a:lnSpc>
                <a:spcPct val="150000"/>
              </a:lnSpc>
            </a:pPr>
            <a:r>
              <a:rPr lang="en-US" sz="2600" i="1" dirty="0">
                <a:solidFill>
                  <a:srgbClr val="333333"/>
                </a:solidFill>
                <a:latin typeface="Constantia" panose="02030602050306030303" pitchFamily="18" charset="0"/>
              </a:rPr>
              <a:t>The </a:t>
            </a:r>
            <a:r>
              <a:rPr lang="en-US" sz="2600" i="1" dirty="0">
                <a:solidFill>
                  <a:srgbClr val="FF0000"/>
                </a:solidFill>
                <a:latin typeface="Constantia" panose="02030602050306030303" pitchFamily="18" charset="0"/>
              </a:rPr>
              <a:t>use of the word ‘</a:t>
            </a:r>
            <a:r>
              <a:rPr lang="en-US" sz="2600" b="1" i="1" dirty="0">
                <a:solidFill>
                  <a:srgbClr val="FF0000"/>
                </a:solidFill>
                <a:latin typeface="Constantia" panose="02030602050306030303" pitchFamily="18" charset="0"/>
              </a:rPr>
              <a:t>script</a:t>
            </a:r>
            <a:r>
              <a:rPr lang="en-US" sz="2600" i="1" dirty="0">
                <a:solidFill>
                  <a:srgbClr val="333333"/>
                </a:solidFill>
                <a:latin typeface="Constantia" panose="02030602050306030303" pitchFamily="18" charset="0"/>
              </a:rPr>
              <a:t>’ in a computing context dates back to the early </a:t>
            </a:r>
            <a:r>
              <a:rPr lang="en-US" sz="2600" i="1" dirty="0">
                <a:solidFill>
                  <a:srgbClr val="FF0000"/>
                </a:solidFill>
                <a:latin typeface="Constantia" panose="02030602050306030303" pitchFamily="18" charset="0"/>
              </a:rPr>
              <a:t>1970s</a:t>
            </a:r>
          </a:p>
          <a:p>
            <a:pPr algn="just">
              <a:lnSpc>
                <a:spcPct val="150000"/>
              </a:lnSpc>
            </a:pPr>
            <a:r>
              <a:rPr lang="en-US" sz="2600" i="1" dirty="0">
                <a:solidFill>
                  <a:srgbClr val="333333"/>
                </a:solidFill>
                <a:latin typeface="Constantia" panose="02030602050306030303" pitchFamily="18" charset="0"/>
              </a:rPr>
              <a:t>The </a:t>
            </a:r>
            <a:r>
              <a:rPr lang="en-US" sz="2600" i="1" dirty="0">
                <a:solidFill>
                  <a:srgbClr val="FF0000"/>
                </a:solidFill>
                <a:latin typeface="Constantia" panose="02030602050306030303" pitchFamily="18" charset="0"/>
              </a:rPr>
              <a:t>originators of the UNIX operating system </a:t>
            </a:r>
            <a:r>
              <a:rPr lang="en-US" sz="2600" i="1" dirty="0">
                <a:solidFill>
                  <a:srgbClr val="333333"/>
                </a:solidFill>
                <a:latin typeface="Constantia" panose="02030602050306030303" pitchFamily="18" charset="0"/>
              </a:rPr>
              <a:t>create the term ‘</a:t>
            </a:r>
            <a:r>
              <a:rPr lang="en-US" sz="2600" i="1" dirty="0">
                <a:solidFill>
                  <a:srgbClr val="FF0000"/>
                </a:solidFill>
                <a:latin typeface="Constantia" panose="02030602050306030303" pitchFamily="18" charset="0"/>
              </a:rPr>
              <a:t>shell script</a:t>
            </a:r>
            <a:r>
              <a:rPr lang="en-US" sz="2600" i="1" dirty="0">
                <a:solidFill>
                  <a:srgbClr val="333333"/>
                </a:solidFill>
                <a:latin typeface="Constantia" panose="02030602050306030303" pitchFamily="18" charset="0"/>
              </a:rPr>
              <a:t>’ for 6 sequence of commands to read from a file.</a:t>
            </a:r>
          </a:p>
          <a:p>
            <a:pPr algn="just">
              <a:lnSpc>
                <a:spcPct val="150000"/>
              </a:lnSpc>
            </a:pPr>
            <a:r>
              <a:rPr lang="en-US" sz="2600" i="1" dirty="0">
                <a:solidFill>
                  <a:srgbClr val="333333"/>
                </a:solidFill>
                <a:latin typeface="Constantia" panose="02030602050306030303" pitchFamily="18" charset="0"/>
              </a:rPr>
              <a:t>Other early occurrences of the term ‘script’ can be found. </a:t>
            </a:r>
            <a:r>
              <a:rPr lang="en-US" sz="2600" i="1" u="sng" dirty="0">
                <a:solidFill>
                  <a:srgbClr val="333333"/>
                </a:solidFill>
                <a:highlight>
                  <a:srgbClr val="FFFF00"/>
                </a:highlight>
                <a:latin typeface="Constantia" panose="02030602050306030303" pitchFamily="18" charset="0"/>
              </a:rPr>
              <a:t>For example</a:t>
            </a:r>
            <a:r>
              <a:rPr lang="en-US" sz="2600" i="1" dirty="0">
                <a:solidFill>
                  <a:srgbClr val="333333"/>
                </a:solidFill>
                <a:latin typeface="Constantia" panose="02030602050306030303" pitchFamily="18" charset="0"/>
              </a:rPr>
              <a:t>, in a DOS based system, use of a dial-up connection to a remote system required a communication package that used proprietary language to write scripts to automate the sequence of operations required to establish a connection to a remote system. </a:t>
            </a:r>
          </a:p>
        </p:txBody>
      </p:sp>
    </p:spTree>
    <p:extLst>
      <p:ext uri="{BB962C8B-B14F-4D97-AF65-F5344CB8AC3E}">
        <p14:creationId xmlns:p14="http://schemas.microsoft.com/office/powerpoint/2010/main" val="336854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E90B-61F6-48BD-9BFF-A5C0560DB377}"/>
              </a:ext>
            </a:extLst>
          </p:cNvPr>
          <p:cNvSpPr>
            <a:spLocks noGrp="1"/>
          </p:cNvSpPr>
          <p:nvPr>
            <p:ph type="title"/>
          </p:nvPr>
        </p:nvSpPr>
        <p:spPr>
          <a:xfrm>
            <a:off x="838199" y="365125"/>
            <a:ext cx="8115301" cy="1325563"/>
          </a:xfrm>
        </p:spPr>
        <p:txBody>
          <a:bodyPr>
            <a:noAutofit/>
          </a:bodyPr>
          <a:lstStyle/>
          <a:p>
            <a:pPr algn="just">
              <a:lnSpc>
                <a:spcPct val="150000"/>
              </a:lnSpc>
              <a:spcBef>
                <a:spcPts val="1000"/>
              </a:spcBef>
            </a:pPr>
            <a:r>
              <a:rPr lang="en-US" sz="2800" dirty="0">
                <a:solidFill>
                  <a:srgbClr val="333333"/>
                </a:solidFill>
                <a:latin typeface="Constantia" panose="02030602050306030303" pitchFamily="18" charset="0"/>
                <a:ea typeface="+mn-ea"/>
                <a:cs typeface="+mn-cs"/>
              </a:rPr>
              <a:t>Scripting today - Used With 3 Different Contexts</a:t>
            </a:r>
          </a:p>
        </p:txBody>
      </p:sp>
      <p:sp>
        <p:nvSpPr>
          <p:cNvPr id="3" name="Content Placeholder 2">
            <a:extLst>
              <a:ext uri="{FF2B5EF4-FFF2-40B4-BE49-F238E27FC236}">
                <a16:creationId xmlns:a16="http://schemas.microsoft.com/office/drawing/2014/main" id="{599AC2DA-97BA-451B-AA80-8242E66BD55C}"/>
              </a:ext>
            </a:extLst>
          </p:cNvPr>
          <p:cNvSpPr>
            <a:spLocks noGrp="1"/>
          </p:cNvSpPr>
          <p:nvPr>
            <p:ph idx="1"/>
          </p:nvPr>
        </p:nvSpPr>
        <p:spPr/>
        <p:txBody>
          <a:bodyPr>
            <a:normAutofit fontScale="92500" lnSpcReduction="20000"/>
          </a:bodyPr>
          <a:lstStyle/>
          <a:p>
            <a:pPr algn="just">
              <a:lnSpc>
                <a:spcPct val="150000"/>
              </a:lnSpc>
            </a:pPr>
            <a:r>
              <a:rPr lang="en-US" sz="2600" i="1" dirty="0">
                <a:solidFill>
                  <a:srgbClr val="333333"/>
                </a:solidFill>
                <a:latin typeface="Constantia" panose="02030602050306030303" pitchFamily="18" charset="0"/>
              </a:rPr>
              <a:t>A </a:t>
            </a:r>
            <a:r>
              <a:rPr lang="en-US" sz="2600" b="1" i="1" u="sng" dirty="0">
                <a:solidFill>
                  <a:srgbClr val="00B050"/>
                </a:solidFill>
                <a:latin typeface="Constantia" panose="02030602050306030303" pitchFamily="18" charset="0"/>
              </a:rPr>
              <a:t>new style of programming </a:t>
            </a:r>
            <a:r>
              <a:rPr lang="en-US" sz="2600" i="1" dirty="0">
                <a:solidFill>
                  <a:srgbClr val="333333"/>
                </a:solidFill>
                <a:latin typeface="Constantia" panose="02030602050306030303" pitchFamily="18" charset="0"/>
              </a:rPr>
              <a:t>which allows applications to be developed much faster than traditional methods allow, and makes it possible for applications to evolve rapidly to meet changing user requirements.</a:t>
            </a:r>
          </a:p>
          <a:p>
            <a:pPr algn="just">
              <a:lnSpc>
                <a:spcPct val="150000"/>
              </a:lnSpc>
            </a:pPr>
            <a:r>
              <a:rPr lang="en-US" sz="2600" i="1" dirty="0">
                <a:solidFill>
                  <a:srgbClr val="333333"/>
                </a:solidFill>
                <a:latin typeface="Constantia" panose="02030602050306030303" pitchFamily="18" charset="0"/>
              </a:rPr>
              <a:t>This style of programming frequently uses a scripting language to </a:t>
            </a:r>
            <a:r>
              <a:rPr lang="en-US" sz="2600" i="1" dirty="0">
                <a:solidFill>
                  <a:srgbClr val="FF0000"/>
                </a:solidFill>
                <a:latin typeface="Constantia" panose="02030602050306030303" pitchFamily="18" charset="0"/>
              </a:rPr>
              <a:t>interconnect ‘off the shelf ‘ components </a:t>
            </a:r>
            <a:r>
              <a:rPr lang="en-US" sz="2600" i="1" dirty="0">
                <a:solidFill>
                  <a:srgbClr val="333333"/>
                </a:solidFill>
                <a:latin typeface="Constantia" panose="02030602050306030303" pitchFamily="18" charset="0"/>
              </a:rPr>
              <a:t>that are themselves </a:t>
            </a:r>
            <a:r>
              <a:rPr lang="en-US" sz="2600" i="1" dirty="0">
                <a:solidFill>
                  <a:srgbClr val="FF0000"/>
                </a:solidFill>
                <a:latin typeface="Constantia" panose="02030602050306030303" pitchFamily="18" charset="0"/>
              </a:rPr>
              <a:t>written in conventional language</a:t>
            </a:r>
            <a:r>
              <a:rPr lang="en-US" sz="2600" i="1" dirty="0">
                <a:solidFill>
                  <a:srgbClr val="333333"/>
                </a:solidFill>
                <a:latin typeface="Constantia" panose="02030602050306030303" pitchFamily="18" charset="0"/>
              </a:rPr>
              <a:t>.</a:t>
            </a:r>
          </a:p>
          <a:p>
            <a:pPr algn="just">
              <a:lnSpc>
                <a:spcPct val="150000"/>
              </a:lnSpc>
            </a:pPr>
            <a:r>
              <a:rPr lang="en-US" sz="2600" i="1" dirty="0">
                <a:solidFill>
                  <a:srgbClr val="333333"/>
                </a:solidFill>
                <a:latin typeface="Constantia" panose="02030602050306030303" pitchFamily="18" charset="0"/>
              </a:rPr>
              <a:t>Applications built in this way are called ‘</a:t>
            </a:r>
            <a:r>
              <a:rPr lang="en-US" sz="2600" i="1" dirty="0">
                <a:solidFill>
                  <a:srgbClr val="FF0000"/>
                </a:solidFill>
                <a:latin typeface="Constantia" panose="02030602050306030303" pitchFamily="18" charset="0"/>
              </a:rPr>
              <a:t>glue applications</a:t>
            </a:r>
            <a:r>
              <a:rPr lang="en-US" sz="2600" i="1" dirty="0">
                <a:solidFill>
                  <a:srgbClr val="333333"/>
                </a:solidFill>
                <a:latin typeface="Constantia" panose="02030602050306030303" pitchFamily="18" charset="0"/>
              </a:rPr>
              <a:t>’ ,and the language is called a ‘glue language’.</a:t>
            </a:r>
          </a:p>
        </p:txBody>
      </p:sp>
    </p:spTree>
    <p:extLst>
      <p:ext uri="{BB962C8B-B14F-4D97-AF65-F5344CB8AC3E}">
        <p14:creationId xmlns:p14="http://schemas.microsoft.com/office/powerpoint/2010/main" val="151118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703F0B-DF27-4CF2-A86B-CF4E068D762D}"/>
              </a:ext>
            </a:extLst>
          </p:cNvPr>
          <p:cNvSpPr>
            <a:spLocks noGrp="1"/>
          </p:cNvSpPr>
          <p:nvPr>
            <p:ph idx="1"/>
          </p:nvPr>
        </p:nvSpPr>
        <p:spPr>
          <a:xfrm>
            <a:off x="552450" y="606424"/>
            <a:ext cx="11315700" cy="5813425"/>
          </a:xfrm>
        </p:spPr>
        <p:txBody>
          <a:bodyPr/>
          <a:lstStyle/>
          <a:p>
            <a:pPr algn="just">
              <a:lnSpc>
                <a:spcPct val="150000"/>
              </a:lnSpc>
              <a:buFont typeface="Wingdings" panose="05000000000000000000" pitchFamily="2" charset="2"/>
              <a:buChar char="ü"/>
            </a:pPr>
            <a:r>
              <a:rPr lang="en-US" sz="2400" i="1" dirty="0">
                <a:solidFill>
                  <a:srgbClr val="333333"/>
                </a:solidFill>
                <a:latin typeface="Constantia" panose="02030602050306030303" pitchFamily="18" charset="0"/>
              </a:rPr>
              <a:t>Use the scripting language to </a:t>
            </a:r>
            <a:r>
              <a:rPr lang="en-US" sz="2400" b="1" i="1" dirty="0">
                <a:solidFill>
                  <a:srgbClr val="00B050"/>
                </a:solidFill>
                <a:latin typeface="Constantia" panose="02030602050306030303" pitchFamily="18" charset="0"/>
              </a:rPr>
              <a:t>manipulate, customize and  automate the facilities of an existing system’,</a:t>
            </a:r>
          </a:p>
          <a:p>
            <a:pPr algn="just">
              <a:lnSpc>
                <a:spcPct val="150000"/>
              </a:lnSpc>
              <a:buFont typeface="Wingdings" panose="05000000000000000000" pitchFamily="2" charset="2"/>
              <a:buChar char="ü"/>
            </a:pPr>
            <a:r>
              <a:rPr lang="en-US" sz="2400" i="1" dirty="0">
                <a:solidFill>
                  <a:srgbClr val="333333"/>
                </a:solidFill>
                <a:latin typeface="Constantia" panose="02030602050306030303" pitchFamily="18" charset="0"/>
              </a:rPr>
              <a:t>Here the script is used to control an application that provides a programmable interface (it is may be an API)</a:t>
            </a:r>
          </a:p>
          <a:p>
            <a:pPr marL="228600" lvl="1" algn="just">
              <a:lnSpc>
                <a:spcPct val="150000"/>
              </a:lnSpc>
              <a:spcBef>
                <a:spcPts val="1000"/>
              </a:spcBef>
              <a:buFont typeface="Wingdings" panose="05000000000000000000" pitchFamily="2" charset="2"/>
              <a:buChar char="ü"/>
            </a:pPr>
            <a:r>
              <a:rPr lang="en-US" i="1" dirty="0">
                <a:solidFill>
                  <a:srgbClr val="FF0000"/>
                </a:solidFill>
                <a:latin typeface="Constantia" panose="02030602050306030303" pitchFamily="18" charset="0"/>
              </a:rPr>
              <a:t>Example</a:t>
            </a:r>
            <a:r>
              <a:rPr lang="en-US" i="1" dirty="0">
                <a:solidFill>
                  <a:srgbClr val="333333"/>
                </a:solidFill>
                <a:latin typeface="Constantia" panose="02030602050306030303" pitchFamily="18" charset="0"/>
              </a:rPr>
              <a:t>: use of Visual Basic for applications to control the applications in the Microsoft Office Suite.</a:t>
            </a:r>
          </a:p>
        </p:txBody>
      </p:sp>
    </p:spTree>
    <p:extLst>
      <p:ext uri="{BB962C8B-B14F-4D97-AF65-F5344CB8AC3E}">
        <p14:creationId xmlns:p14="http://schemas.microsoft.com/office/powerpoint/2010/main" val="427663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45F2-7FC8-4D91-A374-3BEB170D8F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5D4581-8791-42A2-A02F-1654C230D21E}"/>
              </a:ext>
            </a:extLst>
          </p:cNvPr>
          <p:cNvSpPr>
            <a:spLocks noGrp="1"/>
          </p:cNvSpPr>
          <p:nvPr>
            <p:ph idx="1"/>
          </p:nvPr>
        </p:nvSpPr>
        <p:spPr/>
        <p:txBody>
          <a:bodyPr/>
          <a:lstStyle/>
          <a:p>
            <a:pPr algn="just">
              <a:lnSpc>
                <a:spcPct val="150000"/>
              </a:lnSpc>
            </a:pPr>
            <a:r>
              <a:rPr lang="en-US" sz="2400" i="1" dirty="0">
                <a:solidFill>
                  <a:srgbClr val="00B050"/>
                </a:solidFill>
                <a:latin typeface="Constantia" panose="02030602050306030303" pitchFamily="18" charset="0"/>
              </a:rPr>
              <a:t>Using a scripting language with its rich functionality and ease of use as an alternate to a conventional language </a:t>
            </a:r>
            <a:r>
              <a:rPr lang="en-US" sz="2400" i="1" dirty="0">
                <a:solidFill>
                  <a:srgbClr val="333333"/>
                </a:solidFill>
                <a:latin typeface="Constantia" panose="02030602050306030303" pitchFamily="18" charset="0"/>
              </a:rPr>
              <a:t>for general programming tasks ,particularly system programming and administration.</a:t>
            </a:r>
          </a:p>
          <a:p>
            <a:pPr algn="just">
              <a:lnSpc>
                <a:spcPct val="150000"/>
              </a:lnSpc>
            </a:pPr>
            <a:r>
              <a:rPr lang="en-US" sz="2400" i="1" dirty="0">
                <a:solidFill>
                  <a:srgbClr val="FF0000"/>
                </a:solidFill>
                <a:latin typeface="Constantia" panose="02030602050306030303" pitchFamily="18" charset="0"/>
              </a:rPr>
              <a:t>Examples</a:t>
            </a:r>
            <a:r>
              <a:rPr lang="en-US" sz="2400" i="1" dirty="0">
                <a:solidFill>
                  <a:srgbClr val="333333"/>
                </a:solidFill>
                <a:latin typeface="Constantia" panose="02030602050306030303" pitchFamily="18" charset="0"/>
              </a:rPr>
              <a:t>: are UNIX system administrators have for a long time used scripting languages for system maintenance tasks, and administrators of WINDOWS NT systems are adopting a scripting language ,PERL for their work</a:t>
            </a:r>
          </a:p>
        </p:txBody>
      </p:sp>
    </p:spTree>
    <p:extLst>
      <p:ext uri="{BB962C8B-B14F-4D97-AF65-F5344CB8AC3E}">
        <p14:creationId xmlns:p14="http://schemas.microsoft.com/office/powerpoint/2010/main" val="2677731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1319</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Constantia</vt:lpstr>
      <vt:lpstr>inter-regular</vt:lpstr>
      <vt:lpstr>Palatino Linotype</vt:lpstr>
      <vt:lpstr>urw-din</vt:lpstr>
      <vt:lpstr>Wingdings</vt:lpstr>
      <vt:lpstr>Office Theme</vt:lpstr>
      <vt:lpstr>SCRIPTING LANGUAGES</vt:lpstr>
      <vt:lpstr>PowerPoint Presentation</vt:lpstr>
      <vt:lpstr>Scripts Vs Programs</vt:lpstr>
      <vt:lpstr>What is meant by Script . . .??</vt:lpstr>
      <vt:lpstr>Why scripting languages are evolved?</vt:lpstr>
      <vt:lpstr>Origin of scripting </vt:lpstr>
      <vt:lpstr>Scripting today - Used With 3 Different Contexts</vt:lpstr>
      <vt:lpstr>PowerPoint Presentation</vt:lpstr>
      <vt:lpstr>PowerPoint Presentation</vt:lpstr>
      <vt:lpstr>Application of Scripting Languages</vt:lpstr>
      <vt:lpstr>Characteristics of scripting languages</vt:lpstr>
      <vt:lpstr>PowerPoint Presentation</vt:lpstr>
      <vt:lpstr>PowerPoint Presentation</vt:lpstr>
      <vt:lpstr>PowerPoint Presentation</vt:lpstr>
      <vt:lpstr>Uses for Scripting Languages</vt:lpstr>
      <vt:lpstr>Modern applications of scripting languages are: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CHANDRASEKHAR KOLLI</dc:creator>
  <cp:lastModifiedBy>CHANDRASEKHAR KOLLI</cp:lastModifiedBy>
  <cp:revision>25</cp:revision>
  <dcterms:created xsi:type="dcterms:W3CDTF">2021-09-13T07:51:36Z</dcterms:created>
  <dcterms:modified xsi:type="dcterms:W3CDTF">2021-09-17T07:14:50Z</dcterms:modified>
</cp:coreProperties>
</file>