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1490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423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6667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04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A5712D-20C3-4649-A4A8-E11E9042E51C}" type="datetimeFigureOut">
              <a:rPr lang="en-GB" smtClean="0"/>
              <a:pPr/>
              <a:t>03/06/2022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937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04664"/>
            <a:ext cx="7772400" cy="2783307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Introduction to Data Communications</a:t>
            </a:r>
            <a:br>
              <a:rPr lang="en-GB" sz="4800" dirty="0"/>
            </a:br>
            <a:r>
              <a:rPr lang="en-GB" sz="4800" dirty="0"/>
              <a:t>(CMP 206)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6560" y="4700736"/>
            <a:ext cx="7406640" cy="1752600"/>
          </a:xfrm>
        </p:spPr>
        <p:txBody>
          <a:bodyPr/>
          <a:lstStyle/>
          <a:p>
            <a:r>
              <a:rPr lang="en-GB" dirty="0"/>
              <a:t>Compiled by </a:t>
            </a:r>
          </a:p>
          <a:p>
            <a:r>
              <a:rPr lang="en-GB" dirty="0"/>
              <a:t>Egena Onu,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b="1" dirty="0"/>
              <a:t>Ring Topology</a:t>
            </a:r>
          </a:p>
          <a:p>
            <a:pPr algn="just"/>
            <a:r>
              <a:rPr lang="en-GB" dirty="0"/>
              <a:t>In this topology, each system connects exactly to other system to create a circular structure.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When a system communicates to another, the data goes through all intermediate systems.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Connecting a new system in this topology requires just one cable.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failure of one host results in the failure of the entire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However, a backup ring may be implemented to counter such failure.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Ring Topology</a:t>
            </a:r>
          </a:p>
          <a:p>
            <a:endParaRPr lang="en-GB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525" y="2780929"/>
            <a:ext cx="5314950" cy="283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Mesh Topology</a:t>
            </a:r>
          </a:p>
          <a:p>
            <a:pPr lvl="1" algn="just"/>
            <a:r>
              <a:rPr lang="en-GB" dirty="0"/>
              <a:t>In mesh topology, a host is connected to one or multiple hosts.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topology utilises point-to-point connection to connect hosts.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Hosts in mesh topology may work as relay for other hosts which do not have direct point-to-point links.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Mesh topology includes:</a:t>
            </a:r>
          </a:p>
          <a:p>
            <a:pPr lvl="2" algn="just"/>
            <a:r>
              <a:rPr lang="en-GB" b="1" dirty="0"/>
              <a:t>Full Mesh: </a:t>
            </a:r>
          </a:p>
          <a:p>
            <a:pPr lvl="3" algn="just"/>
            <a:r>
              <a:rPr lang="en-GB" dirty="0"/>
              <a:t>All hosts have a point-to-point connection to every other host in the network.</a:t>
            </a:r>
          </a:p>
          <a:p>
            <a:pPr lvl="3" algn="just"/>
            <a:r>
              <a:rPr lang="en-GB" dirty="0"/>
              <a:t>For every new host, n(n-1)/2 connections are required.</a:t>
            </a:r>
          </a:p>
          <a:p>
            <a:pPr lvl="3" algn="just"/>
            <a:r>
              <a:rPr lang="en-GB" dirty="0"/>
              <a:t>This topology provides the most reliable network structure among all network topologies.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Mesh Topology</a:t>
            </a:r>
          </a:p>
          <a:p>
            <a:pPr lvl="2" algn="just"/>
            <a:r>
              <a:rPr lang="en-GB" b="1" dirty="0"/>
              <a:t>Partially Mesh:</a:t>
            </a:r>
          </a:p>
          <a:p>
            <a:pPr lvl="3" algn="just"/>
            <a:r>
              <a:rPr lang="en-GB" dirty="0"/>
              <a:t>In partially mesh topology, some hosts do not have a point-to-point connection to every other host.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Hosts connect to each other in some arbitrarily fashion.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This topology exists where there is need to provide reliability to some hosts out of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Mesh Topology</a:t>
            </a:r>
          </a:p>
          <a:p>
            <a:endParaRPr lang="en-GB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348880"/>
            <a:ext cx="4464496" cy="325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Tree/Hierarchical Topology</a:t>
            </a:r>
          </a:p>
          <a:p>
            <a:pPr lvl="1" algn="just"/>
            <a:r>
              <a:rPr lang="en-GB" dirty="0"/>
              <a:t>This is the most common form of network today.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topology imitates as extended star topology with inherited properties of the bus topology.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This topology divides the network into multiple levels/layers of network.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LANs, this topology categorises network devices into three types:</a:t>
            </a:r>
          </a:p>
          <a:p>
            <a:pPr lvl="2" algn="just"/>
            <a:r>
              <a:rPr lang="en-GB" dirty="0"/>
              <a:t>The lowermost is the access layer where computers are attached.</a:t>
            </a:r>
          </a:p>
          <a:p>
            <a:pPr lvl="2" algn="just"/>
            <a:r>
              <a:rPr lang="en-GB" dirty="0"/>
              <a:t>The middle layer is referred to as the distribution layer and works the mediator between the upper and lower layers.</a:t>
            </a:r>
          </a:p>
          <a:p>
            <a:pPr lvl="2" algn="just"/>
            <a:r>
              <a:rPr lang="en-GB" dirty="0"/>
              <a:t>The topmost layer is the core layer, and the central point of the network, i.e. root of the three from which all nodes forks out.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Tree/Hierarchical Topology</a:t>
            </a:r>
          </a:p>
          <a:p>
            <a:pPr lvl="1" algn="just"/>
            <a:r>
              <a:rPr lang="en-GB" dirty="0"/>
              <a:t>In this topology, all neighbouring hosts have a point-to-point connection between them.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Just as in bus topology, if the root goes down, the entire network suffers even though it is not a single point of failure.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Every connection serves as a point of failure. If the connection fails, it divides the network into unreachable segments.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Tree/Hierarchical Topology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372520"/>
            <a:ext cx="5334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Daisy Chain Topology</a:t>
            </a:r>
          </a:p>
          <a:p>
            <a:pPr lvl="1" algn="just"/>
            <a:r>
              <a:rPr lang="en-GB" dirty="0"/>
              <a:t>Daisy chain topology connects all the host in a linear fashion.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Just like in ring topology, all hosts are connected to two hosts only except the end hosts.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Each link represents a single point of failure.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Every link failure splits the network into two segments.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An intermediate host works as relay for its immediate hosts.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Daisy Chain Topology</a:t>
            </a:r>
          </a:p>
          <a:p>
            <a:endParaRPr lang="en-GB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996952"/>
            <a:ext cx="533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A network topology is the arrangement in which network devices and user devices are connected.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Topology may define both physical and logical aspect of the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Both logical and physical topologies could be same or different in the same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Network topologies include: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1" dirty="0"/>
              <a:t>Hybrid Topology</a:t>
            </a:r>
          </a:p>
          <a:p>
            <a:pPr lvl="1" algn="just"/>
            <a:r>
              <a:rPr lang="en-GB" dirty="0"/>
              <a:t>Hybrid is a network whose design contains more than one topology.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inherits the merits and demerits of all the incorporating topologies.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combining topologies may contain attributes of the different topologies.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Most WANs are connected by means of dual-Ring topology and networks connected to them are star topology networks.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entire Internet depicts the largest hybrid topology.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Hybrid Topology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708920"/>
            <a:ext cx="5334000" cy="307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GB" dirty="0"/>
              <a:t>Network engineering is a complicated task that involves software, firmware, chip level engineering, hardware and electric pulses.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 ease network engineering, the whole networking concept is divided into multiple layers.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Each layer is involved in some particular task and is independent of all other layers.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However, almost all networking tasks depend on all layers.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Layers share data between them and the depend on each other only to take input and send output.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layered architecture of network model, one whole network process is divided into small tasks.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Each small task is then assigned to a particular layer which works dedicatedly to process the task.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Every layer  does only specific work.</a:t>
            </a:r>
          </a:p>
        </p:txBody>
      </p:sp>
    </p:spTree>
  </p:cSld>
  <p:clrMapOvr>
    <a:masterClrMapping/>
  </p:clrMapOvr>
  <p:transition spd="slow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In a layered communication system, one layer of a host deals with the task done by or to be done by its peer layer at the same level on the remote host.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task is either initiated by layer at the lowest level or the one at the top most level.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If the task is initiated by the topmost layer, it is passed on to the layer below it for further processing.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lower layer does the same thing. It processes the task and passes on to lower layer.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Every layer clubs together all procedures, protocols, and methods which it requires to execute its piece of task.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All layers identify their counterparts by means of encapsulation header and tail.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dirty="0"/>
              <a:t>The OSI is an open standard for all communications systems.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OSI model is established by the International Standard Organisation.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OSI model has seven layers: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Open System Interconnect (OSI) Model</a:t>
            </a:r>
          </a:p>
          <a:p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291556"/>
            <a:ext cx="1895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b="1" dirty="0"/>
              <a:t>Application Layer:</a:t>
            </a:r>
          </a:p>
          <a:p>
            <a:pPr lvl="2" algn="just"/>
            <a:r>
              <a:rPr lang="en-GB" dirty="0"/>
              <a:t>This layer is responsible for providing interface to the application user.</a:t>
            </a:r>
          </a:p>
          <a:p>
            <a:pPr lvl="2" algn="just"/>
            <a:r>
              <a:rPr lang="en-GB" dirty="0"/>
              <a:t>The layer encompasses protocols which directly interact with the user.</a:t>
            </a:r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Presentation Layer:</a:t>
            </a:r>
          </a:p>
          <a:p>
            <a:pPr lvl="2" algn="just"/>
            <a:r>
              <a:rPr lang="en-GB" dirty="0"/>
              <a:t>This layer defines how data in the native format of a remote host should be presented in the format of the receiving host.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b="1" dirty="0"/>
              <a:t>Session Layer:</a:t>
            </a:r>
          </a:p>
          <a:p>
            <a:pPr lvl="2" algn="just"/>
            <a:r>
              <a:rPr lang="en-GB" dirty="0"/>
              <a:t>The session layer maintains sessions between remote hosts.</a:t>
            </a:r>
          </a:p>
          <a:p>
            <a:pPr lvl="2" algn="just"/>
            <a:r>
              <a:rPr lang="en-GB" dirty="0"/>
              <a:t>For example, once user/password authentication is done, the remote host maintain this session for a while and does not ask for authentication again in that time span.</a:t>
            </a:r>
            <a:endParaRPr lang="en-GB" b="1" dirty="0"/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Transport Layer:</a:t>
            </a:r>
          </a:p>
          <a:p>
            <a:pPr lvl="2" algn="just"/>
            <a:r>
              <a:rPr lang="en-GB" dirty="0"/>
              <a:t>The transport layer is responsible for end-to-end delivery between hosts.</a:t>
            </a:r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Network Layer:</a:t>
            </a:r>
          </a:p>
          <a:p>
            <a:pPr lvl="2" algn="just"/>
            <a:r>
              <a:rPr lang="en-GB" dirty="0"/>
              <a:t>Network layer performs address assignment and uniquely addressing hosts in a network.</a:t>
            </a:r>
          </a:p>
          <a:p>
            <a:pPr lvl="1" algn="just"/>
            <a:endParaRPr lang="en-GB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b="1" dirty="0"/>
              <a:t>Data Link Layer:</a:t>
            </a:r>
          </a:p>
          <a:p>
            <a:pPr lvl="2" algn="just"/>
            <a:r>
              <a:rPr lang="en-GB" dirty="0"/>
              <a:t>The data link layer is responsible for reading and writing data from and onto the line.</a:t>
            </a:r>
          </a:p>
          <a:p>
            <a:pPr lvl="2" algn="just"/>
            <a:r>
              <a:rPr lang="en-GB" dirty="0"/>
              <a:t>Link errors are also detected on this layer.</a:t>
            </a:r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Physical Layer:</a:t>
            </a:r>
          </a:p>
          <a:p>
            <a:pPr lvl="2" algn="just"/>
            <a:r>
              <a:rPr lang="en-GB" dirty="0"/>
              <a:t>This layer defines the hardware, cabling, wiring, power output, pulse rate,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b="1" dirty="0"/>
              <a:t>Internet Model: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Internet uses Transmission Control Protocol (TCP) and Internet Protocol (IP) protocol suite also known as the Internet suite.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TCP/IP protocol suite defines the Internet Model which contains four layered architecture.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spite of the OSI model, the Internet Model is model used for communications on the internet.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internet is independent of its underlying network architecture just like its model.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Point-to-Point</a:t>
            </a:r>
          </a:p>
          <a:p>
            <a:pPr lvl="1" algn="just"/>
            <a:r>
              <a:rPr lang="en-GB" dirty="0"/>
              <a:t>In point-to-point networks, two host are directly connected to each other.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These host could be computers, switches, routers, or servers that are connected back to back using a single cable.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any case, the receiving end is connected to the sending end or vice versa. If the he hosts are connected point-to-point logically, then they may have multiple intermediate devices.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logical connections, the end hosts are unaware of the underlying network and see each other as though they are directly connected.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Internet Model:</a:t>
            </a:r>
          </a:p>
          <a:p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888" y="2420890"/>
            <a:ext cx="1905000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Internet Model:</a:t>
            </a:r>
          </a:p>
          <a:p>
            <a:pPr algn="just"/>
            <a:r>
              <a:rPr lang="en-GB" b="1" dirty="0"/>
              <a:t>Application Layer</a:t>
            </a:r>
            <a:r>
              <a:rPr lang="en-GB" dirty="0"/>
              <a:t> </a:t>
            </a:r>
          </a:p>
          <a:p>
            <a:pPr lvl="1" algn="just"/>
            <a:r>
              <a:rPr lang="en-GB" dirty="0"/>
              <a:t>This layer defines the protocols which enables users to interact with the network. </a:t>
            </a:r>
          </a:p>
          <a:p>
            <a:pPr lvl="1" algn="just"/>
            <a:r>
              <a:rPr lang="en-GB" dirty="0"/>
              <a:t>These protocols include FTP, HTTP, etc.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Transport Layer</a:t>
            </a:r>
            <a:r>
              <a:rPr lang="en-GB" dirty="0"/>
              <a:t> </a:t>
            </a:r>
          </a:p>
          <a:p>
            <a:pPr lvl="1" algn="just"/>
            <a:r>
              <a:rPr lang="en-GB" dirty="0"/>
              <a:t>This layer ensures data flow between hosts. </a:t>
            </a:r>
          </a:p>
          <a:p>
            <a:pPr lvl="1" algn="just"/>
            <a:r>
              <a:rPr lang="en-GB" dirty="0"/>
              <a:t>The major protocol on this layer is the TCP.</a:t>
            </a:r>
          </a:p>
          <a:p>
            <a:pPr lvl="1" algn="just"/>
            <a:r>
              <a:rPr lang="en-GB" dirty="0"/>
              <a:t>This layer ensures that data delivered between hosts are in order.</a:t>
            </a:r>
          </a:p>
          <a:p>
            <a:pPr lvl="1" algn="just"/>
            <a:r>
              <a:rPr lang="en-GB" dirty="0"/>
              <a:t>The transport layer is responsible for end-to-end delivery.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Internet Model:</a:t>
            </a:r>
          </a:p>
          <a:p>
            <a:pPr algn="just"/>
            <a:r>
              <a:rPr lang="en-GB" b="1" dirty="0"/>
              <a:t>Internet Layer</a:t>
            </a:r>
          </a:p>
          <a:p>
            <a:pPr lvl="1" algn="just"/>
            <a:r>
              <a:rPr lang="en-GB" dirty="0"/>
              <a:t>This is originally the network layer of the OSI model and sometimes referred to as the Layer Three.</a:t>
            </a:r>
          </a:p>
          <a:p>
            <a:pPr lvl="1" algn="just"/>
            <a:r>
              <a:rPr lang="en-GB" dirty="0"/>
              <a:t>This layer facilitates host addressing and recognition.</a:t>
            </a:r>
          </a:p>
          <a:p>
            <a:pPr lvl="1" algn="just"/>
            <a:r>
              <a:rPr lang="en-GB" dirty="0"/>
              <a:t> The IP protocol works on this layer.</a:t>
            </a:r>
          </a:p>
          <a:p>
            <a:pPr lvl="1" algn="just"/>
            <a:r>
              <a:rPr lang="en-GB" dirty="0"/>
              <a:t>The Internet layer defines routing in the throughout the entire network.</a:t>
            </a:r>
            <a:endParaRPr lang="en-GB" b="1" dirty="0"/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Link Layer</a:t>
            </a:r>
          </a:p>
          <a:p>
            <a:pPr lvl="1" algn="just"/>
            <a:r>
              <a:rPr lang="en-GB" dirty="0"/>
              <a:t>The link layer provides the mechanism for sending and receiving data on the network.</a:t>
            </a:r>
          </a:p>
          <a:p>
            <a:pPr lvl="1" algn="just"/>
            <a:r>
              <a:rPr lang="en-GB" dirty="0"/>
              <a:t>Unlike its counterpart in the OSI model, this layer is independent of the underlying network architecture and hardware.</a:t>
            </a:r>
          </a:p>
          <a:p>
            <a:pPr marL="350838" lvl="1" algn="just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6AB3-7458-4FEF-8DE5-83806283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781" y="3031693"/>
            <a:ext cx="9997440" cy="1143000"/>
          </a:xfrm>
        </p:spPr>
        <p:txBody>
          <a:bodyPr/>
          <a:lstStyle/>
          <a:p>
            <a:pPr algn="ctr"/>
            <a:r>
              <a:rPr lang="en-GB" dirty="0"/>
              <a:t>Question!!!</a:t>
            </a:r>
          </a:p>
        </p:txBody>
      </p:sp>
    </p:spTree>
    <p:extLst>
      <p:ext uri="{BB962C8B-B14F-4D97-AF65-F5344CB8AC3E}">
        <p14:creationId xmlns:p14="http://schemas.microsoft.com/office/powerpoint/2010/main" val="33615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Point-to-Point</a:t>
            </a:r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3068961"/>
            <a:ext cx="533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b="1" dirty="0"/>
              <a:t>Bus Topology</a:t>
            </a:r>
          </a:p>
          <a:p>
            <a:pPr lvl="1" algn="just"/>
            <a:r>
              <a:rPr lang="en-GB" dirty="0"/>
              <a:t>In bus topology, all the devices share a single communication line/cable.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CSMA/CD technology is essential to bus topology because multiple hosts may send data at the same time.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Other than CSMA/CD, the hosts on the network may recognise one host as the bus master.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This topology is a simple form of networking in which the failure of a device does not affect the others.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However, failure of the shared medium affects the all the devices.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Both ends of the shared medium have a line terminator.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Data sent in only one direction and gets terminated when it reaches the extreme 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Bus Topology</a:t>
            </a:r>
            <a:endParaRPr lang="en-GB" dirty="0"/>
          </a:p>
          <a:p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639220"/>
            <a:ext cx="533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b="1" dirty="0"/>
              <a:t>Star Topology</a:t>
            </a:r>
          </a:p>
          <a:p>
            <a:pPr lvl="1" algn="just"/>
            <a:r>
              <a:rPr lang="en-GB" dirty="0"/>
              <a:t>In this topology, all the hosts are connected to a central device known as the hub.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Host to hub connection is achieved using a point-to-connection.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hub device can be a:</a:t>
            </a:r>
          </a:p>
          <a:p>
            <a:pPr lvl="2" algn="just"/>
            <a:r>
              <a:rPr lang="en-GB" dirty="0"/>
              <a:t>Layer 1 device such as a hub or a repeater.</a:t>
            </a:r>
          </a:p>
          <a:p>
            <a:pPr lvl="2" algn="just"/>
            <a:r>
              <a:rPr lang="en-GB" dirty="0"/>
              <a:t>Layer-2 device such as a switch or a bridge.</a:t>
            </a:r>
          </a:p>
          <a:p>
            <a:pPr lvl="2" algn="just"/>
            <a:r>
              <a:rPr lang="en-GB" dirty="0"/>
              <a:t>Layer-3 device such as a router or a gateway.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Star Topology</a:t>
            </a:r>
          </a:p>
          <a:p>
            <a:pPr lvl="1" algn="just"/>
            <a:r>
              <a:rPr lang="en-GB" dirty="0"/>
              <a:t>In this topology, the hub is a single point of failure.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If the hub fails, connectivity fails, consequentially.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Communication between hosts takes place through the hub.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Star Topology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777" y="2492896"/>
            <a:ext cx="43204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1723</Words>
  <Application>Microsoft Office PowerPoint</Application>
  <PresentationFormat>Widescreen</PresentationFormat>
  <Paragraphs>240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Gill Sans MT</vt:lpstr>
      <vt:lpstr>Verdana</vt:lpstr>
      <vt:lpstr>Wingdings 2</vt:lpstr>
      <vt:lpstr>Solstice</vt:lpstr>
      <vt:lpstr>Introduction to Data Communications (CMP 206)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Question!!!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Egena Onu</dc:creator>
  <cp:lastModifiedBy>Egena Onu</cp:lastModifiedBy>
  <cp:revision>13</cp:revision>
  <dcterms:created xsi:type="dcterms:W3CDTF">2022-05-24T07:57:29Z</dcterms:created>
  <dcterms:modified xsi:type="dcterms:W3CDTF">2022-06-03T10:09:04Z</dcterms:modified>
</cp:coreProperties>
</file>