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0"/>
  </p:notesMasterIdLst>
  <p:sldIdLst>
    <p:sldId id="256" r:id="rId3"/>
    <p:sldId id="257" r:id="rId4"/>
    <p:sldId id="321" r:id="rId5"/>
    <p:sldId id="258" r:id="rId6"/>
    <p:sldId id="322" r:id="rId7"/>
    <p:sldId id="323" r:id="rId8"/>
    <p:sldId id="325" r:id="rId9"/>
    <p:sldId id="324" r:id="rId10"/>
    <p:sldId id="326" r:id="rId11"/>
    <p:sldId id="327" r:id="rId12"/>
    <p:sldId id="328" r:id="rId13"/>
    <p:sldId id="390" r:id="rId14"/>
    <p:sldId id="329" r:id="rId15"/>
    <p:sldId id="330" r:id="rId16"/>
    <p:sldId id="331" r:id="rId17"/>
    <p:sldId id="333" r:id="rId18"/>
    <p:sldId id="334" r:id="rId19"/>
    <p:sldId id="332" r:id="rId20"/>
    <p:sldId id="336" r:id="rId21"/>
    <p:sldId id="335" r:id="rId22"/>
    <p:sldId id="337" r:id="rId23"/>
    <p:sldId id="338" r:id="rId24"/>
    <p:sldId id="339" r:id="rId25"/>
    <p:sldId id="340" r:id="rId26"/>
    <p:sldId id="341" r:id="rId27"/>
    <p:sldId id="342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43" r:id="rId40"/>
    <p:sldId id="345" r:id="rId41"/>
    <p:sldId id="346" r:id="rId42"/>
    <p:sldId id="347" r:id="rId43"/>
    <p:sldId id="348" r:id="rId44"/>
    <p:sldId id="349" r:id="rId45"/>
    <p:sldId id="356" r:id="rId46"/>
    <p:sldId id="355" r:id="rId47"/>
    <p:sldId id="354" r:id="rId48"/>
    <p:sldId id="353" r:id="rId49"/>
    <p:sldId id="352" r:id="rId50"/>
    <p:sldId id="351" r:id="rId51"/>
    <p:sldId id="350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89" r:id="rId61"/>
    <p:sldId id="365" r:id="rId62"/>
    <p:sldId id="366" r:id="rId63"/>
    <p:sldId id="367" r:id="rId64"/>
    <p:sldId id="368" r:id="rId65"/>
    <p:sldId id="369" r:id="rId66"/>
    <p:sldId id="370" r:id="rId67"/>
    <p:sldId id="371" r:id="rId68"/>
    <p:sldId id="372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BAF2F-2744-4A2F-8131-0E05900D1191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2EB09-2753-4BED-AA37-F635CB7BE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46872-8694-45A9-AD70-362AA5BE90A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7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2EB09-2753-4BED-AA37-F635CB7BE54B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66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46872-8694-45A9-AD70-362AA5BE90A9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5D61-A3F1-4933-82C3-F16ED11C9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D6150-43BB-4810-B687-6060B5B56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FEB06-1552-4E87-95C3-D76E9F6D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EFD6-984B-47A6-B418-6F131A013CEE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4A188-1DA5-40F1-9113-970503A6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65919-80B9-4622-82D6-508680D2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DB2-5C47-419B-9896-C382C4241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26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EB9B-A4AD-426E-B9E8-6BEE47D9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E6B26-5D32-4BA7-AEFD-4717D8E79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613C-7297-48C5-919C-32F8E470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EFD6-984B-47A6-B418-6F131A013CEE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E212-AED8-4D68-AD6F-D9CFD40A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FFA8-BEDB-40F9-AF1C-C1ED076D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DB2-5C47-419B-9896-C382C4241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39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F001F-2C3B-45F2-A164-26F7EF2A6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A5A15-4F36-448B-A3EB-2F1F56D9E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F9F2C-E921-4230-A927-6615B185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EFD6-984B-47A6-B418-6F131A013CEE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45660-C583-4F76-A16B-7D0C174C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A1132-E830-4A22-9B6C-D1B20780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DB2-5C47-419B-9896-C382C4241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971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17/06/2022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910516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71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42671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713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163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179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17/06/2022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1837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28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9A42-10FF-4643-8F7E-5CC36AEC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589D-650C-4343-BCED-CD08F0F7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0BF2-67BB-42D8-AEFE-0E9D2681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EFD6-984B-47A6-B418-6F131A013CEE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157A-350A-467F-BFDF-9238B34D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4A0D6-7335-4553-9978-64A79B57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DB2-5C47-419B-9896-C382C4241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159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1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943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17/06/2022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7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B5E8-2F8D-476C-9E0F-4C272219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A7970-51A6-4278-ACCE-EB321FDDE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B21DC-186F-4FBE-968A-818DEC01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EFD6-984B-47A6-B418-6F131A013CEE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FAE2-B373-48E9-ACBF-0BEB4B03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CB1F7-624B-4ACA-9BBA-AA14C019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DB2-5C47-419B-9896-C382C4241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87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D715-111C-4145-9CEC-BD5DC6F1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2272-D4A2-46F2-AE25-C99DC9D70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8AF4-5789-44B7-8D55-5AE1C0263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7F9FA-4CA6-4E99-BF13-42F51AA3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EFD6-984B-47A6-B418-6F131A013CEE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D870A-0927-490A-9494-0A7FF69B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F7188-891F-4FFA-A1C1-114F70A7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DB2-5C47-419B-9896-C382C4241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4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46C-66B8-4D94-ABE7-2116184D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E14E7-AD0B-47EB-84DB-98424A532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F8975-8314-4E9C-8660-EFDBC7AC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3B863-6408-41FF-8012-D12A47D47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1AF76-BF7A-416E-A05E-4C755914B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8370C-51D1-4AAD-8D60-0A0CFA3B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EFD6-984B-47A6-B418-6F131A013CEE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13B30-A06A-4FCE-8B9A-3B479B1E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D08DF-CD6F-41ED-919F-D2582E6C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DB2-5C47-419B-9896-C382C4241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7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A7EC-42A6-4897-AC2C-2788FDB3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90348-4B94-4F1B-86FE-D1DDF312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EFD6-984B-47A6-B418-6F131A013CEE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26707-0498-4292-B5B5-360CFD91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23E7F-CAAD-4F82-AD74-0F7CF72D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DB2-5C47-419B-9896-C382C4241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0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36659-3E29-4550-8D77-E56C13E6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EFD6-984B-47A6-B418-6F131A013CEE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BB22E-AE22-460D-83D9-8AB1CC85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3BA27-8B9D-4BD8-ABCB-FFACEE3D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DB2-5C47-419B-9896-C382C4241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24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BD01-87F8-4395-91AE-C646E700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47D2-8F16-45F9-94F0-AF9579B0E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6CE93-057E-4AA9-9E1B-CDF2D4D82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196AC-D2C0-490E-B319-7ACB36D6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EFD6-984B-47A6-B418-6F131A013CEE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FA462-26B9-4B81-A22F-8ADBED02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BA9B8-9CF5-4DDB-8E33-BE3E7B13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DB2-5C47-419B-9896-C382C4241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21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D6F5-D2A7-424D-B90D-0120A1BC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3128B-CAFE-4420-A644-BA6400836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E5863-2E09-4774-A834-FDD6E2584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FD34C-70AC-4AFD-B4BF-AF2948EF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EFD6-984B-47A6-B418-6F131A013CEE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A7080-2C04-4DD4-8912-92863DC0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6AFBF-C534-44C2-A071-E02E6588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1DB2-5C47-419B-9896-C382C4241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91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7ECEB-BA37-4E26-B498-265D3915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1561-35EB-4509-8739-5DE9E653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7837-3185-4B48-B8B1-7A96AE779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EFD6-984B-47A6-B418-6F131A013CEE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03555-602A-4295-A9CE-EC77D5A02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D0E48-B344-4F13-9145-AC17BDA92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C1DB2-5C47-419B-9896-C382C4241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9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9A5712D-20C3-4649-A4A8-E11E9042E51C}" type="datetimeFigureOut">
              <a:rPr lang="en-GB" smtClean="0"/>
              <a:pPr/>
              <a:t>17/06/2022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5568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BFEA-D3E6-4E94-8A77-4F1879360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927C6-EDAF-4095-9358-F3A182B01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23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dirty="0"/>
              <a:t>This is the physical media over which information is sent between two connected devices. 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There are two forms of transmission media:</a:t>
            </a:r>
          </a:p>
          <a:p>
            <a:pPr lvl="2" algn="just"/>
            <a:r>
              <a:rPr lang="en-GB" b="1" dirty="0"/>
              <a:t>Guided Media</a:t>
            </a:r>
          </a:p>
          <a:p>
            <a:pPr lvl="3" algn="just"/>
            <a:r>
              <a:rPr lang="en-GB" dirty="0"/>
              <a:t>In guided media, the sender and the receiver are directly connected and the information is sent (guided) through the media.</a:t>
            </a:r>
          </a:p>
          <a:p>
            <a:pPr lvl="3" algn="just"/>
            <a:r>
              <a:rPr lang="en-GB" dirty="0"/>
              <a:t>All communication wires/cables such as UTP, coaxial cables, and fiber optics are guided media.</a:t>
            </a:r>
          </a:p>
          <a:p>
            <a:pPr lvl="2" algn="just"/>
            <a:r>
              <a:rPr lang="en-GB" b="1" dirty="0"/>
              <a:t>Unguided Media</a:t>
            </a:r>
          </a:p>
          <a:p>
            <a:pPr lvl="3" algn="just"/>
            <a:r>
              <a:rPr lang="en-GB" dirty="0"/>
              <a:t>In unguided media, there is no connectivity between the sender an the receiver.</a:t>
            </a:r>
          </a:p>
          <a:p>
            <a:pPr lvl="3" algn="just"/>
            <a:r>
              <a:rPr lang="en-GB" dirty="0"/>
              <a:t>Information is spread over the air and anyone including the recipient may collect the information.</a:t>
            </a:r>
          </a:p>
          <a:p>
            <a:pPr lvl="3" algn="just"/>
            <a:r>
              <a:rPr lang="en-GB" dirty="0"/>
              <a:t>Wireless/open air space is an unguided media.</a:t>
            </a:r>
          </a:p>
          <a:p>
            <a:pPr lvl="2" algn="just"/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dirty="0"/>
              <a:t>There are different types transmission media:</a:t>
            </a:r>
          </a:p>
          <a:p>
            <a:pPr lvl="2" algn="just"/>
            <a:r>
              <a:rPr lang="en-GB" b="1" dirty="0"/>
              <a:t>Magnetic Media</a:t>
            </a:r>
          </a:p>
          <a:p>
            <a:pPr lvl="3" algn="just"/>
            <a:r>
              <a:rPr lang="en-GB" dirty="0"/>
              <a:t>This form of transmission existed long before the concept of networking but it now old fashion.</a:t>
            </a:r>
          </a:p>
          <a:p>
            <a:pPr lvl="3" algn="just"/>
            <a:r>
              <a:rPr lang="en-GB" dirty="0"/>
              <a:t>Information is saved on a physical media then physically moved from one station to another.</a:t>
            </a:r>
          </a:p>
          <a:p>
            <a:pPr lvl="3" algn="just"/>
            <a:r>
              <a:rPr lang="en-GB" dirty="0"/>
              <a:t>Even though it is old fashion, it still plays huge role in data backup in the business communities today.</a:t>
            </a:r>
          </a:p>
          <a:p>
            <a:pPr lvl="3" algn="just"/>
            <a:r>
              <a:rPr lang="en-GB" dirty="0"/>
              <a:t>It saves money when huge amount of data needs to be transferred.</a:t>
            </a:r>
          </a:p>
          <a:p>
            <a:pPr lvl="2" algn="just"/>
            <a:endParaRPr lang="en-GB" b="1" dirty="0"/>
          </a:p>
          <a:p>
            <a:pPr lvl="2" algn="just"/>
            <a:r>
              <a:rPr lang="en-GB" b="1" dirty="0"/>
              <a:t>Twisted Pair Cable</a:t>
            </a:r>
          </a:p>
          <a:p>
            <a:pPr lvl="3" algn="just"/>
            <a:r>
              <a:rPr lang="en-GB" dirty="0"/>
              <a:t>A twisted pair cable is made of two plastic insulated copper wires twisted together to form a single media.</a:t>
            </a:r>
          </a:p>
          <a:p>
            <a:pPr lvl="3" algn="just"/>
            <a:r>
              <a:rPr lang="en-GB" dirty="0"/>
              <a:t>One of the two wires only carries the actual signal while the other is used for ground reference.</a:t>
            </a:r>
          </a:p>
          <a:p>
            <a:pPr lvl="3" algn="just"/>
            <a:r>
              <a:rPr lang="en-GB" dirty="0"/>
              <a:t>The twists between wires help to reduce noise (electromagnetic interference) and crosstalk.</a:t>
            </a:r>
          </a:p>
          <a:p>
            <a:pPr lvl="3" algn="just"/>
            <a:endParaRPr lang="en-GB" dirty="0"/>
          </a:p>
          <a:p>
            <a:pPr lvl="3" algn="just"/>
            <a:endParaRPr lang="en-GB" dirty="0"/>
          </a:p>
          <a:p>
            <a:pPr lvl="3" algn="just"/>
            <a:endParaRPr lang="en-GB" dirty="0"/>
          </a:p>
          <a:p>
            <a:pPr lvl="3" algn="just"/>
            <a:endParaRPr lang="en-GB" dirty="0"/>
          </a:p>
          <a:p>
            <a:pPr lvl="2" algn="just"/>
            <a:endParaRPr lang="en-GB" b="1" dirty="0"/>
          </a:p>
          <a:p>
            <a:pPr lvl="2" algn="just"/>
            <a:endParaRPr lang="en-GB" b="1" dirty="0"/>
          </a:p>
          <a:p>
            <a:pPr lvl="2" algn="just"/>
            <a:endParaRPr lang="en-GB" b="1" dirty="0"/>
          </a:p>
          <a:p>
            <a:pPr lvl="2" algn="just"/>
            <a:endParaRPr lang="en-GB" b="1" dirty="0"/>
          </a:p>
          <a:p>
            <a:pPr lvl="2" algn="just"/>
            <a:endParaRPr lang="en-GB" b="1" dirty="0"/>
          </a:p>
          <a:p>
            <a:pPr lvl="2" algn="just"/>
            <a:endParaRPr lang="en-GB" b="1" dirty="0"/>
          </a:p>
          <a:p>
            <a:pPr lvl="2" algn="just"/>
            <a:endParaRPr lang="en-GB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E6FF-68CF-4082-AB4B-9D3F17D7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F174-E22E-4934-89DF-D8E507F6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2" algn="just"/>
            <a:r>
              <a:rPr lang="en-GB" b="1" dirty="0"/>
              <a:t>Twisted Pair Cable</a:t>
            </a:r>
          </a:p>
          <a:p>
            <a:pPr lvl="3" algn="just"/>
            <a:r>
              <a:rPr lang="en-GB" dirty="0"/>
              <a:t>There are two types of twisted pair cables:</a:t>
            </a:r>
          </a:p>
          <a:p>
            <a:pPr lvl="4" algn="just"/>
            <a:r>
              <a:rPr lang="en-GB" b="1" dirty="0"/>
              <a:t>Shielded Twisted Pair (STP) Cables</a:t>
            </a:r>
          </a:p>
          <a:p>
            <a:pPr lvl="5" algn="just"/>
            <a:r>
              <a:rPr lang="en-GB" dirty="0"/>
              <a:t>These cables are covered in metal foil therefore indifferent to noise and crosstalk. </a:t>
            </a:r>
          </a:p>
          <a:p>
            <a:pPr lvl="4" algn="just"/>
            <a:r>
              <a:rPr lang="en-GB" b="1" dirty="0"/>
              <a:t>Unshielded Twisted Pair (UTP) Cables</a:t>
            </a:r>
          </a:p>
          <a:p>
            <a:pPr lvl="5" algn="just"/>
            <a:r>
              <a:rPr lang="en-GB" dirty="0"/>
              <a:t>These are unlike the STP.</a:t>
            </a:r>
          </a:p>
          <a:p>
            <a:pPr lvl="5" algn="just"/>
            <a:r>
              <a:rPr lang="en-GB" dirty="0"/>
              <a:t>UTP cables are most used twisted pair in computer networks.</a:t>
            </a:r>
          </a:p>
          <a:p>
            <a:pPr lvl="5" algn="just"/>
            <a:r>
              <a:rPr lang="en-GB" dirty="0"/>
              <a:t>UTP has seven categories, each suitable for specific use: Cat-5, Cat-5e and Cat-6 are mostly used today to render a high speed internet.</a:t>
            </a:r>
          </a:p>
          <a:p>
            <a:pPr lvl="5" algn="just"/>
            <a:r>
              <a:rPr lang="en-GB" dirty="0"/>
              <a:t>UTP cables are connected using RJ45.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69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2" algn="just"/>
            <a:r>
              <a:rPr lang="en-GB" b="1" dirty="0"/>
              <a:t>Twisted Pair Cable</a:t>
            </a:r>
          </a:p>
          <a:p>
            <a:pPr lvl="2" algn="just"/>
            <a:endParaRPr lang="en-GB" b="1" dirty="0"/>
          </a:p>
          <a:p>
            <a:pPr lvl="2" algn="just"/>
            <a:endParaRPr lang="en-GB" b="1" dirty="0"/>
          </a:p>
          <a:p>
            <a:pPr lvl="2" algn="just"/>
            <a:endParaRPr lang="en-GB" b="1" dirty="0"/>
          </a:p>
          <a:p>
            <a:pPr lvl="2" algn="just"/>
            <a:endParaRPr lang="en-GB" b="1" dirty="0"/>
          </a:p>
          <a:p>
            <a:pPr lvl="3" algn="just"/>
            <a:endParaRPr lang="en-GB" dirty="0"/>
          </a:p>
          <a:p>
            <a:pPr lvl="3" algn="just"/>
            <a:endParaRPr lang="en-GB" dirty="0"/>
          </a:p>
          <a:p>
            <a:pPr lvl="3" algn="just"/>
            <a:endParaRPr lang="en-GB" dirty="0"/>
          </a:p>
          <a:p>
            <a:pPr lvl="3" algn="just"/>
            <a:endParaRPr lang="en-GB" dirty="0"/>
          </a:p>
          <a:p>
            <a:pPr algn="just"/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636" y="3429000"/>
            <a:ext cx="266429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2" algn="just"/>
            <a:r>
              <a:rPr lang="en-GB" b="1" dirty="0"/>
              <a:t>Coaxial Cable</a:t>
            </a:r>
          </a:p>
          <a:p>
            <a:pPr lvl="3" algn="just"/>
            <a:r>
              <a:rPr lang="en-GB" dirty="0"/>
              <a:t>Coaxial cables has two wires of copper.</a:t>
            </a:r>
          </a:p>
          <a:p>
            <a:pPr lvl="3" algn="just"/>
            <a:r>
              <a:rPr lang="en-GB" dirty="0"/>
              <a:t>The core wire lies in the </a:t>
            </a:r>
            <a:r>
              <a:rPr lang="en-GB" dirty="0" err="1"/>
              <a:t>center</a:t>
            </a:r>
            <a:r>
              <a:rPr lang="en-GB" dirty="0"/>
              <a:t> and it is made of solid conductor.</a:t>
            </a:r>
          </a:p>
          <a:p>
            <a:pPr lvl="3" algn="just"/>
            <a:r>
              <a:rPr lang="en-GB" dirty="0"/>
              <a:t>The core is enclosed in an insulating sheath.</a:t>
            </a:r>
          </a:p>
          <a:p>
            <a:pPr lvl="3" algn="just"/>
            <a:r>
              <a:rPr lang="en-GB" dirty="0"/>
              <a:t>The second wire is wrapped around over the sheath and also encased by an insulator sheath.</a:t>
            </a:r>
          </a:p>
          <a:p>
            <a:pPr lvl="3" algn="just"/>
            <a:r>
              <a:rPr lang="en-GB" dirty="0"/>
              <a:t>All of these are then covered by plastic cover.</a:t>
            </a:r>
          </a:p>
          <a:p>
            <a:pPr lvl="3" algn="just"/>
            <a:r>
              <a:rPr lang="en-GB" dirty="0"/>
              <a:t>Due to its strength, the coaxial cable is capable of carrying high frequency signals than the twisted pair cables.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3ACD-138C-414D-8ECA-A152C446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070A-D3D2-4414-B72C-FB986CFF7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Transmission Media</a:t>
            </a:r>
          </a:p>
          <a:p>
            <a:pPr lvl="2"/>
            <a:r>
              <a:rPr lang="en-GB" b="1" dirty="0"/>
              <a:t>Coaxial Cable</a:t>
            </a:r>
          </a:p>
          <a:p>
            <a:pPr lvl="3" algn="just"/>
            <a:r>
              <a:rPr lang="en-GB" dirty="0"/>
              <a:t>The wrapped structure provides it a good shield against noise and crosstalk.</a:t>
            </a:r>
          </a:p>
          <a:p>
            <a:pPr lvl="3" algn="just"/>
            <a:r>
              <a:rPr lang="en-GB" dirty="0"/>
              <a:t>Coaxial cables provide bandwidth rates up to 450Mbps.</a:t>
            </a:r>
          </a:p>
          <a:p>
            <a:pPr lvl="3" algn="just"/>
            <a:r>
              <a:rPr lang="en-GB" dirty="0"/>
              <a:t>Coaxial cables are connected using BNC and BNC-T connector.</a:t>
            </a:r>
          </a:p>
          <a:p>
            <a:pPr lvl="3" algn="just"/>
            <a:r>
              <a:rPr lang="en-GB" dirty="0"/>
              <a:t>A BNC terminator is used to terminate the wire at the far end.</a:t>
            </a:r>
          </a:p>
          <a:p>
            <a:pPr lvl="3" algn="just"/>
            <a:r>
              <a:rPr lang="en-GB" dirty="0"/>
              <a:t>Coaxial Cables are categorised into three:</a:t>
            </a:r>
          </a:p>
          <a:p>
            <a:pPr lvl="4" algn="just"/>
            <a:r>
              <a:rPr lang="en-GB" dirty="0"/>
              <a:t>RG-59 used for TV transmission.</a:t>
            </a:r>
          </a:p>
          <a:p>
            <a:pPr lvl="4" algn="just"/>
            <a:r>
              <a:rPr lang="en-GB" dirty="0"/>
              <a:t>RG-58 used in Thin Ethernet.</a:t>
            </a:r>
          </a:p>
          <a:p>
            <a:pPr lvl="4" algn="just"/>
            <a:r>
              <a:rPr lang="en-GB" dirty="0"/>
              <a:t>RG-11 used in Thick Ethernet.</a:t>
            </a:r>
          </a:p>
          <a:p>
            <a:pPr lvl="4" algn="just"/>
            <a:r>
              <a:rPr lang="en-GB" dirty="0"/>
              <a:t>RG stands for Radio Government.</a:t>
            </a:r>
          </a:p>
          <a:p>
            <a:pPr lvl="3"/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57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41775" y="18478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2" algn="just"/>
            <a:r>
              <a:rPr lang="en-GB" b="1" dirty="0"/>
              <a:t>Power Lines</a:t>
            </a:r>
          </a:p>
          <a:p>
            <a:pPr lvl="3" algn="just"/>
            <a:r>
              <a:rPr lang="en-GB" dirty="0"/>
              <a:t>Power Line Communication (PLC) is a Layer-1 technology which uses power cables to transmit data signals.</a:t>
            </a:r>
          </a:p>
          <a:p>
            <a:pPr lvl="3" algn="just"/>
            <a:r>
              <a:rPr lang="en-GB" dirty="0"/>
              <a:t>In PLC, modulated data is sent over the cables.</a:t>
            </a:r>
          </a:p>
          <a:p>
            <a:pPr lvl="3" algn="just"/>
            <a:r>
              <a:rPr lang="en-GB" dirty="0"/>
              <a:t>The receiver on the other end demodulates and interprets the data.</a:t>
            </a:r>
          </a:p>
          <a:p>
            <a:pPr lvl="3" algn="just"/>
            <a:r>
              <a:rPr lang="en-GB" dirty="0"/>
              <a:t>Because power lines are widely deployed, PLC can make all powered devices controlled and monitored.</a:t>
            </a:r>
          </a:p>
          <a:p>
            <a:pPr lvl="3" algn="just"/>
            <a:r>
              <a:rPr lang="en-GB" dirty="0"/>
              <a:t>PLC works in half duplex.</a:t>
            </a:r>
          </a:p>
          <a:p>
            <a:pPr algn="just"/>
            <a:endParaRPr lang="en-GB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24B8-2918-456D-8018-70703CEF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5F74-F30F-4B83-95CC-474D25EA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2" algn="just"/>
            <a:r>
              <a:rPr lang="en-GB" b="1" dirty="0"/>
              <a:t>Power Lines</a:t>
            </a:r>
          </a:p>
          <a:p>
            <a:pPr lvl="3" algn="just"/>
            <a:r>
              <a:rPr lang="en-GB" dirty="0"/>
              <a:t>There are two types of PLC:</a:t>
            </a:r>
          </a:p>
          <a:p>
            <a:pPr lvl="4" algn="just"/>
            <a:r>
              <a:rPr lang="en-GB" dirty="0"/>
              <a:t>Narrow band PLC</a:t>
            </a:r>
          </a:p>
          <a:p>
            <a:pPr lvl="5" algn="just"/>
            <a:r>
              <a:rPr lang="en-GB" dirty="0"/>
              <a:t>Narrow band PLC provides lower data rates up to 100s of kbps because they work in lower frequencies.</a:t>
            </a:r>
          </a:p>
          <a:p>
            <a:pPr lvl="5" algn="just"/>
            <a:r>
              <a:rPr lang="en-GB" dirty="0"/>
              <a:t>Narrow band PLC can be spread over several kilometres.</a:t>
            </a:r>
          </a:p>
          <a:p>
            <a:pPr lvl="4" algn="just"/>
            <a:r>
              <a:rPr lang="en-GB" dirty="0"/>
              <a:t>Broad band PLC</a:t>
            </a:r>
          </a:p>
          <a:p>
            <a:pPr lvl="5" algn="just"/>
            <a:r>
              <a:rPr lang="en-GB" dirty="0"/>
              <a:t>Broad band PLC provides higher data rates up to 100s of Mbps.</a:t>
            </a:r>
          </a:p>
          <a:p>
            <a:pPr lvl="5" algn="just"/>
            <a:r>
              <a:rPr lang="en-GB" dirty="0"/>
              <a:t>Broad band PLC work at higher frequencies (1.8 – 250 MHz).</a:t>
            </a:r>
          </a:p>
          <a:p>
            <a:pPr algn="just"/>
            <a:endParaRPr lang="en-GB" b="1" dirty="0"/>
          </a:p>
          <a:p>
            <a:pPr lvl="3" algn="just"/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18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2" algn="just"/>
            <a:r>
              <a:rPr lang="en-GB" b="1" dirty="0"/>
              <a:t>Fiber Optics</a:t>
            </a:r>
          </a:p>
          <a:p>
            <a:pPr lvl="3" algn="just"/>
            <a:r>
              <a:rPr lang="en-GB" dirty="0"/>
              <a:t>Fiber optics works on the properties of light. </a:t>
            </a:r>
          </a:p>
          <a:p>
            <a:pPr lvl="3" algn="just"/>
            <a:r>
              <a:rPr lang="en-GB" dirty="0"/>
              <a:t>When light ray hits at the critical angle, it tends to refract at 90 degrees.</a:t>
            </a:r>
          </a:p>
          <a:p>
            <a:pPr lvl="3" algn="just"/>
            <a:r>
              <a:rPr lang="en-GB" dirty="0"/>
              <a:t>This property is what fiber optics employs.</a:t>
            </a:r>
          </a:p>
          <a:p>
            <a:pPr lvl="3" algn="just"/>
            <a:r>
              <a:rPr lang="en-GB" dirty="0"/>
              <a:t>From one end, light is emitted and travels through it then it is detected at the other end using light detector.</a:t>
            </a:r>
          </a:p>
          <a:p>
            <a:pPr lvl="3" algn="just"/>
            <a:r>
              <a:rPr lang="en-GB" dirty="0"/>
              <a:t>The light detector detects light stream and converts them into electrical data.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404664"/>
            <a:ext cx="7772400" cy="2783307"/>
          </a:xfrm>
        </p:spPr>
        <p:txBody>
          <a:bodyPr>
            <a:noAutofit/>
          </a:bodyPr>
          <a:lstStyle/>
          <a:p>
            <a:pPr algn="ctr"/>
            <a:r>
              <a:rPr lang="en-GB" sz="4800"/>
              <a:t>Computer Communication Networks</a:t>
            </a:r>
            <a:br>
              <a:rPr lang="en-GB" sz="4800"/>
            </a:br>
            <a:r>
              <a:rPr lang="en-GB" sz="4800" i="1"/>
              <a:t>(CMP 206)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6560" y="4700736"/>
            <a:ext cx="7406640" cy="1752600"/>
          </a:xfrm>
        </p:spPr>
        <p:txBody>
          <a:bodyPr/>
          <a:lstStyle/>
          <a:p>
            <a:r>
              <a:rPr lang="en-GB" dirty="0"/>
              <a:t>Compiled by </a:t>
            </a:r>
          </a:p>
          <a:p>
            <a:r>
              <a:rPr lang="en-GB" dirty="0"/>
              <a:t>Egena Onu, Ph.D.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3BB7-AAFA-4088-913B-7A5EA647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E28C-30A7-4BBC-8DBF-C94CC365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2" algn="just"/>
            <a:r>
              <a:rPr lang="en-GB" b="1" dirty="0" err="1"/>
              <a:t>Fiber</a:t>
            </a:r>
            <a:r>
              <a:rPr lang="en-GB" b="1" dirty="0"/>
              <a:t> Optics</a:t>
            </a:r>
          </a:p>
          <a:p>
            <a:pPr lvl="3" algn="just"/>
            <a:r>
              <a:rPr lang="en-GB" dirty="0" err="1"/>
              <a:t>Fiber</a:t>
            </a:r>
            <a:r>
              <a:rPr lang="en-GB" dirty="0"/>
              <a:t> optics provides the highest mode of speed.</a:t>
            </a:r>
          </a:p>
          <a:p>
            <a:pPr lvl="3" algn="just"/>
            <a:r>
              <a:rPr lang="en-GB" dirty="0" err="1"/>
              <a:t>Fiber</a:t>
            </a:r>
            <a:r>
              <a:rPr lang="en-GB" dirty="0"/>
              <a:t> optics comes in two modes: single and multi mode.</a:t>
            </a:r>
          </a:p>
          <a:p>
            <a:pPr lvl="3" algn="just"/>
            <a:r>
              <a:rPr lang="en-GB" dirty="0"/>
              <a:t>Single mode carries a single ray of light whereas the multimode carries multiple beams of light.</a:t>
            </a:r>
          </a:p>
          <a:p>
            <a:pPr lvl="3" algn="just"/>
            <a:r>
              <a:rPr lang="en-GB" dirty="0" err="1"/>
              <a:t>Fiber</a:t>
            </a:r>
            <a:r>
              <a:rPr lang="en-GB" dirty="0"/>
              <a:t> optics also comes in unidirectional and bidirectional capabilities.</a:t>
            </a:r>
          </a:p>
          <a:p>
            <a:pPr lvl="3" algn="just"/>
            <a:r>
              <a:rPr lang="en-GB" dirty="0" err="1"/>
              <a:t>Fiber</a:t>
            </a:r>
            <a:r>
              <a:rPr lang="en-GB" dirty="0"/>
              <a:t> optic cables are connected using special connectors: Subscriber Channel (SC), Straight Tip (ST) or MT-RJ</a:t>
            </a:r>
          </a:p>
          <a:p>
            <a:pPr lvl="3" algn="just"/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26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41775" y="1728788"/>
            <a:ext cx="53340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2" algn="just"/>
            <a:r>
              <a:rPr lang="en-GB" dirty="0"/>
              <a:t>Wireless transmission is a form of unguided media.</a:t>
            </a:r>
          </a:p>
          <a:p>
            <a:pPr lvl="2" algn="just"/>
            <a:r>
              <a:rPr lang="en-GB" dirty="0"/>
              <a:t>In the wireless environment, communication involves no physical link established between two or more devices.</a:t>
            </a:r>
          </a:p>
          <a:p>
            <a:pPr lvl="2" algn="just"/>
            <a:r>
              <a:rPr lang="en-GB" dirty="0"/>
              <a:t>Wireless signals are spread over the air and are received and interpreted by appropriate antenna.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09DC-279F-400E-9AB6-30EFC534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745E-D742-4346-A18A-2289111F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2" algn="just"/>
            <a:r>
              <a:rPr lang="en-GB" dirty="0"/>
              <a:t>When an antenna is attached to electrical circuit of a computer or wireless device, it converts the digital data into wireless signals and spread all over within its frequency range.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The receiver on the other end receives these signals and converts them back to digital data.</a:t>
            </a:r>
          </a:p>
          <a:p>
            <a:pPr lvl="2" algn="just"/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893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2" algn="just"/>
            <a:r>
              <a:rPr lang="en-GB" dirty="0"/>
              <a:t>A little part of electromagnetic spectrum is used for wireless transmission.</a:t>
            </a:r>
          </a:p>
          <a:p>
            <a:pPr lvl="2" algn="just"/>
            <a:endParaRPr lang="en-GB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7588" y="4094584"/>
            <a:ext cx="50768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2" algn="just"/>
            <a:r>
              <a:rPr lang="en-GB" dirty="0"/>
              <a:t>The different wireless transmission media include:</a:t>
            </a:r>
          </a:p>
          <a:p>
            <a:pPr lvl="3" algn="just"/>
            <a:r>
              <a:rPr lang="en-GB" dirty="0"/>
              <a:t>Radio Transmission</a:t>
            </a:r>
          </a:p>
          <a:p>
            <a:pPr lvl="3" algn="just"/>
            <a:endParaRPr lang="en-GB" dirty="0"/>
          </a:p>
          <a:p>
            <a:pPr lvl="3" algn="just"/>
            <a:r>
              <a:rPr lang="en-GB" dirty="0"/>
              <a:t>Microwave Transmission</a:t>
            </a:r>
          </a:p>
          <a:p>
            <a:pPr lvl="3" algn="just"/>
            <a:endParaRPr lang="en-GB" dirty="0"/>
          </a:p>
          <a:p>
            <a:pPr lvl="3" algn="just"/>
            <a:r>
              <a:rPr lang="en-GB" dirty="0"/>
              <a:t>Infrared Transmission</a:t>
            </a:r>
          </a:p>
          <a:p>
            <a:pPr lvl="3" algn="just"/>
            <a:endParaRPr lang="en-GB" dirty="0"/>
          </a:p>
          <a:p>
            <a:pPr lvl="3" algn="just"/>
            <a:r>
              <a:rPr lang="en-GB" dirty="0"/>
              <a:t>Light Transmission</a:t>
            </a:r>
          </a:p>
          <a:p>
            <a:pPr lvl="3" algn="just"/>
            <a:endParaRPr lang="en-GB" dirty="0"/>
          </a:p>
          <a:p>
            <a:pPr lvl="4" algn="just"/>
            <a:endParaRPr lang="en-GB" dirty="0"/>
          </a:p>
          <a:p>
            <a:pPr lvl="3" algn="just"/>
            <a:endParaRPr lang="en-GB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Radio Transmission</a:t>
            </a:r>
          </a:p>
          <a:p>
            <a:pPr lvl="4" algn="just"/>
            <a:r>
              <a:rPr lang="en-GB" dirty="0"/>
              <a:t>Lower frequencies such as VLF, LF and MF bands can travel on the ground up to 1000 kilometres over the earth surface. </a:t>
            </a:r>
          </a:p>
          <a:p>
            <a:pPr lvl="4" algn="just"/>
            <a:endParaRPr lang="en-GB" dirty="0"/>
          </a:p>
          <a:p>
            <a:pPr lvl="4" algn="just"/>
            <a:endParaRPr lang="en-GB" dirty="0"/>
          </a:p>
          <a:p>
            <a:pPr lvl="4" algn="just"/>
            <a:endParaRPr lang="en-GB" dirty="0"/>
          </a:p>
          <a:p>
            <a:pPr lvl="3" algn="just"/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6872" y="4293096"/>
            <a:ext cx="45434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Radio Transmission</a:t>
            </a:r>
          </a:p>
          <a:p>
            <a:pPr lvl="4" algn="just"/>
            <a:r>
              <a:rPr lang="en-GB" dirty="0"/>
              <a:t>Radio frequency is easier to generate and because of its large wavelength it can penetrate through walls and structures alike.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Radio waves can have wavelength from 1mm to 100,000km.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Radio waves also have frequency ranging from 3Hz (extremely low frequency) to 300GHz (extremely high frequency).</a:t>
            </a:r>
          </a:p>
          <a:p>
            <a:pPr lvl="3" algn="just"/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2C58-052F-403C-A8E4-5BF24EBF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EEE2-66B6-4339-B95F-668C86F5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Radio Transmission</a:t>
            </a:r>
          </a:p>
          <a:p>
            <a:pPr lvl="4" algn="just"/>
            <a:r>
              <a:rPr lang="en-GB" dirty="0"/>
              <a:t>Radio frequencies are sub-divided into six bands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Radio waves lower frequencies can travel through walls where higher RF can  travel in straight line and bounce back.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High frequency radio waves have more power.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The power of low frequency waves decreases sharply as they cover long distances.</a:t>
            </a:r>
          </a:p>
          <a:p>
            <a:pPr lvl="4" algn="just"/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379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Radio Transmission</a:t>
            </a:r>
            <a:endParaRPr lang="en-GB" dirty="0"/>
          </a:p>
          <a:p>
            <a:pPr lvl="4" algn="just"/>
            <a:r>
              <a:rPr lang="en-GB" dirty="0"/>
              <a:t>Radio waves of high frequencies are open to be absorbed by rain and other obstacles.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These radio waves use Ionosphere of the earth’s atmosphere.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High frequency radio waves such as HF and VHF bands are spread upwards.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When they reach the Ionosphere, they are refracted back to earth.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The physical layer interfaces the hardware and the signalling mechanism.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This is the only layer of the OSI model that handles connectivity for all connected devices,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physical layer defines the hardware equipment, cabling, wiring, frequencies, pulses used to binary signals, etc.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Radio Transmission</a:t>
            </a:r>
          </a:p>
          <a:p>
            <a:pPr lvl="4" algn="just">
              <a:buNone/>
            </a:pPr>
            <a:endParaRPr lang="en-GB" dirty="0"/>
          </a:p>
          <a:p>
            <a:pPr algn="just"/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9525" y="3382094"/>
            <a:ext cx="45529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Microwave Transmission</a:t>
            </a:r>
          </a:p>
          <a:p>
            <a:pPr lvl="4" algn="just"/>
            <a:r>
              <a:rPr lang="en-GB" dirty="0"/>
              <a:t>Electromagnetic waves above 100MHz tend to travel in a straight line and signals over them can be sent by beaming those waves towards one particular station.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Since microwaves travel in straight lines, both sender and receiver must align in strictly line-of-sight fashion.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Microwaves have wavelength ranging from 1mm to 1m and frequencies between 300MHz and 300GHz.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2EA7-AB88-4CD8-8B6C-D6CF019F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17EB-62B7-4049-A7BC-27A1CEA4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Microwave Transmission</a:t>
            </a:r>
          </a:p>
          <a:p>
            <a:pPr lvl="4" algn="just"/>
            <a:r>
              <a:rPr lang="en-GB" dirty="0"/>
              <a:t>Microwave antennae concentrate the waves making a beam of it.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As shown in the figure on the next slide, multiple antennae can be aligned to reach further. 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Microwave have higher frequencies and do not penetrate wall like obstacles.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Microwave transmission depends highly upon weather conditions and the frequency it is using. </a:t>
            </a:r>
          </a:p>
          <a:p>
            <a:pPr lvl="4" algn="just"/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145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Microwave Transmission</a:t>
            </a:r>
          </a:p>
          <a:p>
            <a:pPr algn="just"/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5763" y="3990950"/>
            <a:ext cx="38004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Infrared Transmission</a:t>
            </a:r>
          </a:p>
          <a:p>
            <a:pPr lvl="4" algn="just"/>
            <a:r>
              <a:rPr lang="en-GB" dirty="0"/>
              <a:t>Infrared wave lies between visible light spectrum and microwaves. </a:t>
            </a:r>
          </a:p>
          <a:p>
            <a:pPr lvl="4" algn="just"/>
            <a:r>
              <a:rPr lang="en-GB" dirty="0"/>
              <a:t>Infrared has wavelength of 700nm to 1mm and frequency range of 300GHz to 430THz.</a:t>
            </a:r>
          </a:p>
          <a:p>
            <a:pPr lvl="4" algn="just"/>
            <a:r>
              <a:rPr lang="en-GB" dirty="0"/>
              <a:t>Infrared wave is used for very short range communication purposes such as television remotes.</a:t>
            </a:r>
          </a:p>
          <a:p>
            <a:pPr lvl="4" algn="just"/>
            <a:r>
              <a:rPr lang="en-GB" dirty="0"/>
              <a:t>Infrared travels in a straight line, hence it is directional by nature.</a:t>
            </a:r>
          </a:p>
          <a:p>
            <a:pPr lvl="4" algn="just"/>
            <a:r>
              <a:rPr lang="en-GB" dirty="0"/>
              <a:t>Due to the high frequency, infrared cannot go through wall-like obstacles.</a:t>
            </a:r>
          </a:p>
          <a:p>
            <a:pPr lvl="4" algn="just"/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Light Transmission</a:t>
            </a:r>
          </a:p>
          <a:p>
            <a:pPr lvl="4" algn="just"/>
            <a:r>
              <a:rPr lang="en-GB" dirty="0"/>
              <a:t>Light transmission is realised using LASER.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LASER stands for “Light Amplification by the Stimulated Emission of Radiation”.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LASER stimulates atoms or molecules to emit light at particular wavelengths and amplifies that light, typically producing a very narrow beam of radiation.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The emission generally covers an extremely limited range of infrared, or ultraviolet wavelengths.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3FE4-EAB7-4EB7-BCF1-B62F9A57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5487-F615-4860-B11F-76B49EF7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Light Transmission</a:t>
            </a:r>
          </a:p>
          <a:p>
            <a:pPr lvl="4" algn="just"/>
            <a:r>
              <a:rPr lang="en-GB" dirty="0"/>
              <a:t>LASER is the highest most electromagnetic spectrum which can be used for data transmission which done through light or optical signalling.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Because of its high frequency, it tends to travels strictly in straight line.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Because LASER transmission is unidirectional, at both ends of the communication, there is need to install a photo-detector.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LASER beam is generally 1mm wide therefore making it a work of precision to align two far receptors each pointing to a LASER source.</a:t>
            </a:r>
          </a:p>
          <a:p>
            <a:pPr lvl="4" algn="just"/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837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Light Transmission</a:t>
            </a:r>
          </a:p>
          <a:p>
            <a:pPr algn="just"/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725" y="3467820"/>
            <a:ext cx="51625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b="1" dirty="0"/>
              <a:t>Transmission Media</a:t>
            </a:r>
          </a:p>
          <a:p>
            <a:pPr lvl="1" algn="just"/>
            <a:r>
              <a:rPr lang="en-GB" b="1" dirty="0"/>
              <a:t>Wireless</a:t>
            </a:r>
          </a:p>
          <a:p>
            <a:pPr lvl="3" algn="just"/>
            <a:r>
              <a:rPr lang="en-GB" b="1" dirty="0"/>
              <a:t>Light Transmission</a:t>
            </a:r>
          </a:p>
          <a:p>
            <a:pPr lvl="4" algn="just"/>
            <a:r>
              <a:rPr lang="en-GB" dirty="0"/>
              <a:t>LASER cannot penetrate obstacles such as walls, rain, and thick fog.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LASER beam is distorted by wind, atmosphere temperature, or a variation in temperature in the path.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LASER is safe for data transmission as it is very difficult to tap 1mm wide laser without interrupting the communication channel.</a:t>
            </a:r>
          </a:p>
          <a:p>
            <a:pPr lvl="4" algn="just"/>
            <a:endParaRPr lang="en-GB" dirty="0"/>
          </a:p>
          <a:p>
            <a:pPr lvl="4" algn="just"/>
            <a:r>
              <a:rPr lang="en-GB" dirty="0"/>
              <a:t>As shown in the figure on the next slide, LASER works as the transmitter (Tx) and the photo-detector works as the receiver (Rx).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Digital Transmission</a:t>
            </a:r>
          </a:p>
          <a:p>
            <a:pPr lvl="1" algn="just"/>
            <a:r>
              <a:rPr lang="en-GB" dirty="0"/>
              <a:t>Data/information is stored in either of ways: analog or digital.</a:t>
            </a:r>
          </a:p>
          <a:p>
            <a:pPr lvl="1" algn="just"/>
            <a:r>
              <a:rPr lang="en-GB" dirty="0"/>
              <a:t>For a computer to use data, it must be in discrete digital form. </a:t>
            </a:r>
          </a:p>
          <a:p>
            <a:pPr lvl="1" algn="just"/>
            <a:r>
              <a:rPr lang="en-GB" dirty="0"/>
              <a:t>Similar to data, signals can also be in analog or digital form.</a:t>
            </a:r>
          </a:p>
          <a:p>
            <a:pPr lvl="1" algn="just"/>
            <a:r>
              <a:rPr lang="en-GB" dirty="0"/>
              <a:t>To transmit data digitally, it needs to be converted to digital form.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F9E7-6A38-4FCE-8964-DF0D6466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E9ED-B6D4-436B-A41A-A8DF4199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This layer provides services to the data-link layer.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physical layer converts frames from the data-link layer into electrical pulses (binary data).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binary data is then sent over the wired or wireless media.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748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dirty="0"/>
              <a:t>To be able transmit digital data through a network, it needs to be converted into a digital signal.</a:t>
            </a:r>
          </a:p>
          <a:p>
            <a:pPr lvl="2"/>
            <a:r>
              <a:rPr lang="en-GB" dirty="0"/>
              <a:t>This conversion can be done in two ways: line coding and block coding.</a:t>
            </a:r>
          </a:p>
          <a:p>
            <a:pPr lvl="2"/>
            <a:r>
              <a:rPr lang="en-GB" dirty="0"/>
              <a:t>Line coding is necessary for all communication whereas block coding is optional.</a:t>
            </a:r>
          </a:p>
          <a:p>
            <a:pPr lvl="2"/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4912" y="1412776"/>
            <a:ext cx="8229600" cy="5257800"/>
          </a:xfrm>
        </p:spPr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dirty="0"/>
              <a:t>Line coding is the process used to convert digital data into digital signal.</a:t>
            </a:r>
          </a:p>
          <a:p>
            <a:pPr lvl="3"/>
            <a:r>
              <a:rPr lang="en-GB" dirty="0"/>
              <a:t>Digital data is found in binary format.</a:t>
            </a:r>
          </a:p>
          <a:p>
            <a:pPr lvl="3"/>
            <a:r>
              <a:rPr lang="en-GB" dirty="0"/>
              <a:t>This data is represented (stored) internally as a series of 1s and 0s. </a:t>
            </a:r>
          </a:p>
          <a:p>
            <a:pPr lvl="3"/>
            <a:r>
              <a:rPr lang="en-GB" dirty="0"/>
              <a:t>The figure below shows what happens when this data is exchanged between two devices.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9857" y="5589240"/>
            <a:ext cx="5314727" cy="105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dirty="0"/>
              <a:t>Digital signal is denoted by discrete signal which represents digital data.</a:t>
            </a:r>
          </a:p>
          <a:p>
            <a:pPr lvl="3"/>
            <a:r>
              <a:rPr lang="en-GB" dirty="0"/>
              <a:t>There are three types of line coding schemes. These include: unipolar, polar and bipolar.</a:t>
            </a:r>
          </a:p>
          <a:p>
            <a:pPr lvl="3"/>
            <a:endParaRPr lang="en-GB" b="1" dirty="0"/>
          </a:p>
          <a:p>
            <a:pPr lvl="3"/>
            <a:endParaRPr lang="en-GB" b="1" dirty="0"/>
          </a:p>
          <a:p>
            <a:pPr lvl="3"/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b="1" dirty="0"/>
              <a:t>Unipolar </a:t>
            </a:r>
          </a:p>
          <a:p>
            <a:pPr lvl="4"/>
            <a:r>
              <a:rPr lang="en-GB" dirty="0"/>
              <a:t>Unipolar encoding scheme  use single voltage level to represent data.</a:t>
            </a:r>
          </a:p>
          <a:p>
            <a:pPr lvl="4"/>
            <a:r>
              <a:rPr lang="en-GB" dirty="0"/>
              <a:t>High voltage is transmitted to represent 1 while 0 is represented by no voltage.</a:t>
            </a:r>
          </a:p>
          <a:p>
            <a:pPr lvl="4"/>
            <a:r>
              <a:rPr lang="en-GB" dirty="0"/>
              <a:t>This scheme is also called the Unipolar-Non-return-to-zero because there is no rest condition i.e., it either represents 1 or 0.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6040" y="5301208"/>
            <a:ext cx="3024336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b="1" dirty="0"/>
              <a:t>Polar Encoding</a:t>
            </a:r>
          </a:p>
          <a:p>
            <a:pPr lvl="4"/>
            <a:r>
              <a:rPr lang="en-GB" dirty="0"/>
              <a:t>Polar encoding scheme uses multiple voltage levels to represent binary values.</a:t>
            </a:r>
          </a:p>
          <a:p>
            <a:pPr lvl="4"/>
            <a:r>
              <a:rPr lang="en-GB" dirty="0"/>
              <a:t>Polar encoding is available in four types: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GB" dirty="0"/>
              <a:t>Polar Non Return to Zero (Polar NRZ)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GB" dirty="0"/>
              <a:t>Return to Zero (RZ)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GB" dirty="0"/>
              <a:t>Manchester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GB" dirty="0"/>
              <a:t>Differential Manchester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b="1" dirty="0"/>
              <a:t>Polar Encoding</a:t>
            </a:r>
          </a:p>
          <a:p>
            <a:pPr lvl="4"/>
            <a:r>
              <a:rPr lang="en-GB" b="1" dirty="0"/>
              <a:t>Polar Non Return to Zero (Polar NRZ)</a:t>
            </a:r>
          </a:p>
          <a:p>
            <a:pPr lvl="5"/>
            <a:r>
              <a:rPr lang="en-GB" dirty="0"/>
              <a:t>Polar NRZ uses two different voltage to represent binary values.</a:t>
            </a:r>
          </a:p>
          <a:p>
            <a:pPr lvl="5"/>
            <a:r>
              <a:rPr lang="en-GB" dirty="0"/>
              <a:t>Positive voltage represents 1 and negative value represents 0.</a:t>
            </a:r>
          </a:p>
          <a:p>
            <a:pPr lvl="5"/>
            <a:r>
              <a:rPr lang="en-GB" dirty="0"/>
              <a:t>It is also called NRZ because there is no rest condition.</a:t>
            </a:r>
          </a:p>
          <a:p>
            <a:pPr lvl="5"/>
            <a:r>
              <a:rPr lang="en-GB" dirty="0"/>
              <a:t>NRZ scheme has two variants, the NRZ-L and NRZ-I</a:t>
            </a:r>
          </a:p>
          <a:p>
            <a:pPr lvl="5"/>
            <a:r>
              <a:rPr lang="en-GB" dirty="0"/>
              <a:t>NRZ-L changes voltage level when a different bit is encountered.</a:t>
            </a:r>
          </a:p>
          <a:p>
            <a:pPr lvl="5"/>
            <a:r>
              <a:rPr lang="en-GB" dirty="0"/>
              <a:t>In NRZ-I, when 1 is encountered, the voltage changes.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b="1" dirty="0"/>
              <a:t>Polar Encoding</a:t>
            </a:r>
          </a:p>
          <a:p>
            <a:pPr lvl="4"/>
            <a:r>
              <a:rPr lang="en-GB" b="1" dirty="0"/>
              <a:t>Polar Non Return to Zero (Polar NRZ)</a:t>
            </a:r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9856" y="3861048"/>
            <a:ext cx="3960441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b="1" dirty="0"/>
              <a:t>Polar Encoding</a:t>
            </a:r>
          </a:p>
          <a:p>
            <a:pPr lvl="4"/>
            <a:r>
              <a:rPr lang="en-GB" b="1" dirty="0"/>
              <a:t>Return to Zero (RZ)</a:t>
            </a:r>
          </a:p>
          <a:p>
            <a:pPr lvl="5"/>
            <a:r>
              <a:rPr lang="en-GB" dirty="0"/>
              <a:t>The RZ encoding scheme uses three voltage level: positive voltage to represent 1, negative voltage to represent 0 and zero voltage for none.</a:t>
            </a:r>
          </a:p>
          <a:p>
            <a:pPr lvl="5"/>
            <a:r>
              <a:rPr lang="en-GB" dirty="0"/>
              <a:t>The problem with RZ is that the receiver cannot conclude when a bit ended and when the next bit is started.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b="1" dirty="0"/>
              <a:t>Polar Encoding</a:t>
            </a:r>
          </a:p>
          <a:p>
            <a:pPr lvl="4"/>
            <a:r>
              <a:rPr lang="en-GB" b="1" dirty="0"/>
              <a:t>Return to Zero (RZ)</a:t>
            </a:r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1338" y="3933056"/>
            <a:ext cx="47529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b="1" dirty="0"/>
              <a:t>Polar Encoding</a:t>
            </a:r>
          </a:p>
          <a:p>
            <a:pPr lvl="4"/>
            <a:r>
              <a:rPr lang="en-GB" b="1" dirty="0"/>
              <a:t>Manchester</a:t>
            </a:r>
          </a:p>
          <a:p>
            <a:pPr lvl="5"/>
            <a:r>
              <a:rPr lang="en-GB" dirty="0"/>
              <a:t>This encoding scheme is a combination of RZ and NRZ-L.</a:t>
            </a:r>
          </a:p>
          <a:p>
            <a:pPr lvl="5"/>
            <a:r>
              <a:rPr lang="en-GB" dirty="0"/>
              <a:t>Bit time is divided into two halves.</a:t>
            </a:r>
          </a:p>
          <a:p>
            <a:pPr lvl="5"/>
            <a:r>
              <a:rPr lang="en-GB" dirty="0"/>
              <a:t>It transits in the middle of the bit and changes phase when different bit is encountered.</a:t>
            </a:r>
            <a:endParaRPr lang="en-GB" b="1" dirty="0"/>
          </a:p>
          <a:p>
            <a:pPr lvl="4"/>
            <a:r>
              <a:rPr lang="en-GB" b="1" dirty="0"/>
              <a:t>Differential Manchester</a:t>
            </a:r>
          </a:p>
          <a:p>
            <a:pPr lvl="5"/>
            <a:r>
              <a:rPr lang="en-GB" dirty="0"/>
              <a:t>Just like Manchester, this scheme is a combination of RZ and NRZ-I.</a:t>
            </a:r>
          </a:p>
          <a:p>
            <a:pPr lvl="5"/>
            <a:r>
              <a:rPr lang="en-GB" dirty="0"/>
              <a:t>It also transits at the middle of the bit but changes phase only when 1 is encountered.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GB" b="1" dirty="0"/>
              <a:t>Signals</a:t>
            </a:r>
          </a:p>
          <a:p>
            <a:pPr lvl="1" algn="just"/>
            <a:r>
              <a:rPr lang="en-GB" dirty="0"/>
              <a:t>Signal is an electrical pulse that moves through a wire in the form of voltage.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When data is sent over a physical medium, it is first converted into electromagnetic signals.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data itself can be analog such as the human voice, or digital such as a file on a computer.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Both analog and digital data can be represented in digital or analog signals.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Digital signals are discrete in nature and represent a sequence of voltage pulses.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Digital signals are used within the circuitry of the computer.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Analog signals are in continuous wave form in nature and represented by continuous electromagnetic waves.</a:t>
            </a:r>
          </a:p>
          <a:p>
            <a:pPr lvl="1" algn="just"/>
            <a:endParaRPr lang="en-GB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Line Coding</a:t>
            </a:r>
          </a:p>
          <a:p>
            <a:pPr lvl="3"/>
            <a:r>
              <a:rPr lang="en-GB" b="1" dirty="0"/>
              <a:t>Bipolar Encoding</a:t>
            </a:r>
          </a:p>
          <a:p>
            <a:pPr lvl="4"/>
            <a:r>
              <a:rPr lang="en-GB" dirty="0"/>
              <a:t>Bipolar encoding uses three voltage levels: positive, negative and zero.</a:t>
            </a:r>
          </a:p>
          <a:p>
            <a:pPr lvl="4"/>
            <a:r>
              <a:rPr lang="en-GB" dirty="0"/>
              <a:t>Zero represents binary 0 and 1 is represented by altering positive and negative voltage.</a:t>
            </a:r>
          </a:p>
          <a:p>
            <a:pPr lvl="4"/>
            <a:endParaRPr lang="en-GB" dirty="0"/>
          </a:p>
          <a:p>
            <a:pPr lvl="4"/>
            <a:endParaRPr lang="en-GB" dirty="0"/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9712" y="4725144"/>
            <a:ext cx="43927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Digital-to-Digital Conversion</a:t>
            </a:r>
          </a:p>
          <a:p>
            <a:pPr lvl="2"/>
            <a:r>
              <a:rPr lang="en-GB" b="1" dirty="0"/>
              <a:t>Block Coding</a:t>
            </a:r>
          </a:p>
          <a:p>
            <a:pPr lvl="3"/>
            <a:r>
              <a:rPr lang="en-GB" dirty="0"/>
              <a:t>Block coding uses redundant bits to ensure the accuracy of received data frame.</a:t>
            </a:r>
          </a:p>
          <a:p>
            <a:pPr lvl="3"/>
            <a:r>
              <a:rPr lang="en-GB" dirty="0"/>
              <a:t>For example, in even-parity, one parity bit is added to make the count of 1s in the frame even.</a:t>
            </a:r>
          </a:p>
          <a:p>
            <a:pPr lvl="3"/>
            <a:r>
              <a:rPr lang="en-GB" dirty="0"/>
              <a:t>This way, the original number of bits is increased.</a:t>
            </a:r>
          </a:p>
          <a:p>
            <a:pPr lvl="3"/>
            <a:r>
              <a:rPr lang="en-GB" dirty="0"/>
              <a:t>Block coding is represented by slash notation, </a:t>
            </a:r>
            <a:r>
              <a:rPr lang="en-GB" dirty="0" err="1"/>
              <a:t>mB</a:t>
            </a:r>
            <a:r>
              <a:rPr lang="en-GB" dirty="0"/>
              <a:t>/</a:t>
            </a:r>
            <a:r>
              <a:rPr lang="en-GB" dirty="0" err="1"/>
              <a:t>nB</a:t>
            </a:r>
            <a:r>
              <a:rPr lang="en-GB" dirty="0"/>
              <a:t>. This notation means that m-bit block is substituted with n-bit block where n&gt;m.</a:t>
            </a:r>
          </a:p>
          <a:p>
            <a:pPr lvl="3"/>
            <a:r>
              <a:rPr lang="en-GB" dirty="0"/>
              <a:t>Block coding involves three steps: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GB" dirty="0"/>
              <a:t>Division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GB" dirty="0"/>
              <a:t>Substitution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GB" dirty="0"/>
              <a:t>Combination</a:t>
            </a:r>
          </a:p>
          <a:p>
            <a:pPr lvl="3"/>
            <a:r>
              <a:rPr lang="en-GB" dirty="0"/>
              <a:t>After block coding is done, it is line coded for transmission.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Analog-to-Digital Conversion</a:t>
            </a:r>
          </a:p>
          <a:p>
            <a:pPr lvl="2"/>
            <a:r>
              <a:rPr lang="en-GB" dirty="0"/>
              <a:t>The natural world is mostly surrounded in analog data.</a:t>
            </a:r>
          </a:p>
          <a:p>
            <a:pPr lvl="2"/>
            <a:r>
              <a:rPr lang="en-GB" dirty="0"/>
              <a:t>For example, microphones create voice and cameras produce videos which are analog data.</a:t>
            </a:r>
          </a:p>
          <a:p>
            <a:pPr lvl="2"/>
            <a:r>
              <a:rPr lang="en-GB" dirty="0"/>
              <a:t>To transmit this data over digital signals, there is need to perform analog to digital conversion.</a:t>
            </a:r>
          </a:p>
          <a:p>
            <a:pPr lvl="2"/>
            <a:r>
              <a:rPr lang="en-GB" b="1" dirty="0"/>
              <a:t>Analog Data </a:t>
            </a:r>
            <a:r>
              <a:rPr lang="en-GB" dirty="0"/>
              <a:t>is a continuous stream of data in the wave form whereas digital data is discrete.</a:t>
            </a:r>
          </a:p>
          <a:p>
            <a:pPr lvl="2"/>
            <a:r>
              <a:rPr lang="en-GB" dirty="0"/>
              <a:t>To convert analog wave into digital data, </a:t>
            </a:r>
            <a:r>
              <a:rPr lang="en-GB" b="1" dirty="0"/>
              <a:t>Pulse Code Modulation (PCM) </a:t>
            </a:r>
            <a:r>
              <a:rPr lang="en-GB" dirty="0"/>
              <a:t>is used.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Analog-to-Digital Conversion</a:t>
            </a:r>
          </a:p>
          <a:p>
            <a:pPr lvl="2"/>
            <a:r>
              <a:rPr lang="en-GB" dirty="0"/>
              <a:t>PCM is one of the most commonly used method to convert analog data into digital form.</a:t>
            </a:r>
          </a:p>
          <a:p>
            <a:pPr lvl="2"/>
            <a:r>
              <a:rPr lang="en-GB" dirty="0"/>
              <a:t>PCM uses three steps to achieve the conversion: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GB" dirty="0"/>
              <a:t>Sampling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GB" dirty="0"/>
              <a:t>Quantisation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GB" dirty="0"/>
              <a:t>Encoding</a:t>
            </a:r>
          </a:p>
          <a:p>
            <a:pPr marL="1828800" lvl="3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Analog-to-Digital Conversion</a:t>
            </a:r>
          </a:p>
          <a:p>
            <a:pPr lvl="2"/>
            <a:r>
              <a:rPr lang="en-GB" b="1" dirty="0"/>
              <a:t>Sampling</a:t>
            </a:r>
          </a:p>
          <a:p>
            <a:pPr lvl="3"/>
            <a:r>
              <a:rPr lang="en-GB" dirty="0"/>
              <a:t>Sampling yields discrete form of continuous analog signal.</a:t>
            </a:r>
          </a:p>
          <a:p>
            <a:pPr lvl="3"/>
            <a:r>
              <a:rPr lang="en-GB" dirty="0"/>
              <a:t>The analog signal is sampled every T interval.</a:t>
            </a:r>
          </a:p>
          <a:p>
            <a:pPr lvl="3"/>
            <a:r>
              <a:rPr lang="en-GB" dirty="0"/>
              <a:t>The most important factor in sampling is the rate at which the analog signal is sampled. </a:t>
            </a:r>
          </a:p>
          <a:p>
            <a:pPr lvl="3"/>
            <a:r>
              <a:rPr lang="en-GB" dirty="0"/>
              <a:t>According to Nyquist Theorem, the sampling rate must be at least two times the highest frequency of the signal.</a:t>
            </a:r>
          </a:p>
          <a:p>
            <a:pPr lvl="3"/>
            <a:endParaRPr lang="en-GB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3872" y="5013178"/>
            <a:ext cx="3600401" cy="15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Analog-to-Digital Conversion</a:t>
            </a:r>
          </a:p>
          <a:p>
            <a:pPr lvl="2"/>
            <a:r>
              <a:rPr lang="en-GB" b="1" dirty="0"/>
              <a:t>Quantisation</a:t>
            </a:r>
          </a:p>
          <a:p>
            <a:pPr lvl="3"/>
            <a:r>
              <a:rPr lang="en-GB" dirty="0"/>
              <a:t>As stated earlier, sampling yields discrete form of analog signal. </a:t>
            </a:r>
          </a:p>
          <a:p>
            <a:pPr lvl="3"/>
            <a:r>
              <a:rPr lang="en-GB" dirty="0"/>
              <a:t>Every discrete pattern shown the amplitude of the analog signal at that instance.</a:t>
            </a:r>
          </a:p>
          <a:p>
            <a:pPr lvl="3"/>
            <a:r>
              <a:rPr lang="en-GB" dirty="0"/>
              <a:t>Quantisation is done between the maximum amplitude value and the minimum amplitude value.</a:t>
            </a:r>
          </a:p>
          <a:p>
            <a:pPr lvl="3"/>
            <a:r>
              <a:rPr lang="en-GB" dirty="0"/>
              <a:t>Quantisation is an approximation of the instantaneous analog value.</a:t>
            </a:r>
          </a:p>
          <a:p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8398" y="5301209"/>
            <a:ext cx="3689970" cy="135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Analog-to-Digital Conversion</a:t>
            </a:r>
            <a:endParaRPr lang="en-GB" dirty="0"/>
          </a:p>
          <a:p>
            <a:pPr lvl="2"/>
            <a:r>
              <a:rPr lang="en-GB" b="1" dirty="0"/>
              <a:t>Encoding</a:t>
            </a:r>
          </a:p>
          <a:p>
            <a:pPr lvl="3"/>
            <a:r>
              <a:rPr lang="en-GB" dirty="0"/>
              <a:t>In encoding, each approximated value is then converted into binary format. </a:t>
            </a:r>
          </a:p>
          <a:p>
            <a:pPr lvl="3"/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7826" y="3964658"/>
            <a:ext cx="5594598" cy="205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Transmission Mode</a:t>
            </a:r>
          </a:p>
          <a:p>
            <a:pPr lvl="2"/>
            <a:r>
              <a:rPr lang="en-GB" dirty="0"/>
              <a:t>Transmission mode decides how data is transmitted between two devices.</a:t>
            </a:r>
          </a:p>
          <a:p>
            <a:pPr lvl="2"/>
            <a:r>
              <a:rPr lang="en-GB" dirty="0"/>
              <a:t>The binary data in the form of 1s and 0s can be sent in two different modes: parallel and serial transmission modes.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Transmission Mode</a:t>
            </a:r>
          </a:p>
          <a:p>
            <a:pPr lvl="2"/>
            <a:r>
              <a:rPr lang="en-GB" b="1" dirty="0"/>
              <a:t>Parallel Transmission</a:t>
            </a:r>
          </a:p>
          <a:p>
            <a:pPr lvl="3"/>
            <a:r>
              <a:rPr lang="en-GB" dirty="0"/>
              <a:t>In parallel transmission, the binary bits are organised into groups of fixed lengths.</a:t>
            </a:r>
          </a:p>
          <a:p>
            <a:pPr lvl="3"/>
            <a:r>
              <a:rPr lang="en-GB" dirty="0"/>
              <a:t>Both sender and receiver are connected in parallel with the equal number of data lines.</a:t>
            </a:r>
          </a:p>
          <a:p>
            <a:pPr lvl="3"/>
            <a:r>
              <a:rPr lang="en-GB" dirty="0"/>
              <a:t>Both computers distinguish between high order and low order data lines.</a:t>
            </a:r>
          </a:p>
          <a:p>
            <a:pPr lvl="3"/>
            <a:r>
              <a:rPr lang="en-GB" dirty="0"/>
              <a:t>The sender sends all the bits at once on all lines.</a:t>
            </a:r>
          </a:p>
          <a:p>
            <a:pPr lvl="3"/>
            <a:r>
              <a:rPr lang="en-GB" dirty="0"/>
              <a:t>Because the data lines are equal to the number of bits in a group, or data frame, a complete group of bits (data frame) is sent in one go.</a:t>
            </a:r>
          </a:p>
          <a:p>
            <a:pPr lvl="3"/>
            <a:r>
              <a:rPr lang="en-GB" dirty="0"/>
              <a:t>Parallel transmission has speed as an advantage.</a:t>
            </a:r>
          </a:p>
          <a:p>
            <a:pPr lvl="3"/>
            <a:r>
              <a:rPr lang="en-GB" dirty="0"/>
              <a:t>However, the disadvantage is the cost of wires, as it equals to the number of bits sent in parallel.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Transmission Mode</a:t>
            </a:r>
          </a:p>
          <a:p>
            <a:pPr lvl="2"/>
            <a:r>
              <a:rPr lang="en-GB" b="1" dirty="0"/>
              <a:t>Parallel Transmission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0" y="3356992"/>
            <a:ext cx="5162550" cy="19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GB" b="1" dirty="0"/>
              <a:t>Signal</a:t>
            </a:r>
          </a:p>
          <a:p>
            <a:pPr lvl="1" algn="just"/>
            <a:r>
              <a:rPr lang="en-GB" dirty="0"/>
              <a:t>When a signal travels through the medium, it tends to deteriorate. This may be as a result of factors such as:</a:t>
            </a:r>
          </a:p>
          <a:p>
            <a:pPr lvl="2" algn="just"/>
            <a:r>
              <a:rPr lang="en-GB" b="1" dirty="0"/>
              <a:t>Attenuation</a:t>
            </a:r>
          </a:p>
          <a:p>
            <a:pPr lvl="3" algn="just"/>
            <a:r>
              <a:rPr lang="en-GB" dirty="0"/>
              <a:t>For a receiver to interpret the data accurately, the signal must be sufficiently strong.</a:t>
            </a:r>
          </a:p>
          <a:p>
            <a:pPr lvl="3" algn="just"/>
            <a:r>
              <a:rPr lang="en-GB" dirty="0"/>
              <a:t>When the signal passes through the medium, it tends to get weaker.</a:t>
            </a:r>
          </a:p>
          <a:p>
            <a:pPr lvl="3" algn="just"/>
            <a:r>
              <a:rPr lang="en-GB" dirty="0"/>
              <a:t>As it covers longer distance, it loses strength.</a:t>
            </a:r>
          </a:p>
          <a:p>
            <a:pPr lvl="2" algn="just"/>
            <a:r>
              <a:rPr lang="en-GB" b="1" dirty="0"/>
              <a:t>Dispersion</a:t>
            </a:r>
          </a:p>
          <a:p>
            <a:pPr lvl="3" algn="just"/>
            <a:r>
              <a:rPr lang="en-GB" dirty="0"/>
              <a:t>As signal travels through the media, it tends to spread and overlap.</a:t>
            </a:r>
          </a:p>
          <a:p>
            <a:pPr lvl="3" algn="just"/>
            <a:r>
              <a:rPr lang="en-GB" dirty="0"/>
              <a:t>The amount of dispersion depends on the frequency been used.</a:t>
            </a:r>
          </a:p>
          <a:p>
            <a:pPr lvl="2" algn="just"/>
            <a:r>
              <a:rPr lang="en-GB" b="1" dirty="0"/>
              <a:t>Delay Distortion</a:t>
            </a:r>
          </a:p>
          <a:p>
            <a:pPr lvl="3" algn="just"/>
            <a:r>
              <a:rPr lang="en-GB" dirty="0"/>
              <a:t>Signals are sent on a medium with predefined speed and frequency.</a:t>
            </a:r>
          </a:p>
          <a:p>
            <a:pPr lvl="3" algn="just"/>
            <a:r>
              <a:rPr lang="en-GB" dirty="0"/>
              <a:t>If the signal speed and frequency do not match, there are possibilities that the signal reaches destination in arbitrary fashion.</a:t>
            </a:r>
          </a:p>
          <a:p>
            <a:pPr lvl="3" algn="just"/>
            <a:r>
              <a:rPr lang="en-GB" dirty="0"/>
              <a:t>In digital media, it is very critical that some bits reach earlier than the previously sent ones.</a:t>
            </a:r>
          </a:p>
          <a:p>
            <a:pPr lvl="2" algn="just"/>
            <a:endParaRPr lang="en-GB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Transmission Mode</a:t>
            </a:r>
          </a:p>
          <a:p>
            <a:pPr lvl="2"/>
            <a:r>
              <a:rPr lang="en-GB" b="1" dirty="0"/>
              <a:t>Serial Transmission</a:t>
            </a:r>
          </a:p>
          <a:p>
            <a:pPr lvl="3"/>
            <a:r>
              <a:rPr lang="en-GB" dirty="0"/>
              <a:t>In serial transmission, bits are sent one after another in a queue.</a:t>
            </a:r>
          </a:p>
          <a:p>
            <a:pPr lvl="3"/>
            <a:r>
              <a:rPr lang="en-GB" dirty="0"/>
              <a:t>Serial transmission requires only one transmission line.</a:t>
            </a:r>
          </a:p>
          <a:p>
            <a:pPr lvl="3"/>
            <a:r>
              <a:rPr lang="en-GB" dirty="0"/>
              <a:t>Serial transmission can either be </a:t>
            </a:r>
            <a:r>
              <a:rPr lang="en-GB" b="1" dirty="0"/>
              <a:t>asynchronous </a:t>
            </a:r>
            <a:r>
              <a:rPr lang="en-GB" dirty="0"/>
              <a:t>or </a:t>
            </a:r>
            <a:r>
              <a:rPr lang="en-GB" b="1" dirty="0"/>
              <a:t>synchronous.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9816" y="4653137"/>
            <a:ext cx="5162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Transmission Mode</a:t>
            </a:r>
          </a:p>
          <a:p>
            <a:pPr lvl="2"/>
            <a:r>
              <a:rPr lang="en-GB" b="1" dirty="0"/>
              <a:t>Serial Transmission</a:t>
            </a:r>
          </a:p>
          <a:p>
            <a:pPr lvl="3"/>
            <a:r>
              <a:rPr lang="en-GB" b="1" dirty="0"/>
              <a:t>Asynchronous Serial Transmission</a:t>
            </a:r>
          </a:p>
          <a:p>
            <a:pPr lvl="4"/>
            <a:r>
              <a:rPr lang="en-GB" dirty="0"/>
              <a:t>This transmission is asynchronous because there is no importance of timing.</a:t>
            </a:r>
          </a:p>
          <a:p>
            <a:pPr lvl="4"/>
            <a:r>
              <a:rPr lang="en-GB" dirty="0"/>
              <a:t>Data bits have specific pattern and they help the receiver recognise the start and the end of the data bits.</a:t>
            </a:r>
          </a:p>
          <a:p>
            <a:pPr lvl="4"/>
            <a:r>
              <a:rPr lang="en-GB" dirty="0"/>
              <a:t>0 is prefixed on every data and 1 or more 1s are added at the end.</a:t>
            </a:r>
          </a:p>
          <a:p>
            <a:pPr lvl="4"/>
            <a:r>
              <a:rPr lang="en-GB" dirty="0"/>
              <a:t>Two continuous data frames (bytes) may have a gap between them.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Digital Transmission</a:t>
            </a:r>
          </a:p>
          <a:p>
            <a:pPr lvl="1"/>
            <a:r>
              <a:rPr lang="en-GB" b="1" dirty="0"/>
              <a:t>Transmission Mode</a:t>
            </a:r>
          </a:p>
          <a:p>
            <a:pPr lvl="2"/>
            <a:r>
              <a:rPr lang="en-GB" b="1" dirty="0"/>
              <a:t>Serial Transmission</a:t>
            </a:r>
          </a:p>
          <a:p>
            <a:pPr lvl="3"/>
            <a:r>
              <a:rPr lang="en-GB" b="1" dirty="0"/>
              <a:t>Synchronous Serial Transmission</a:t>
            </a:r>
          </a:p>
          <a:p>
            <a:pPr lvl="4"/>
            <a:r>
              <a:rPr lang="en-GB" dirty="0"/>
              <a:t>This method of transmission is synchronous because timing is required since there is no mechanism to recognise the start and end data bits. </a:t>
            </a:r>
          </a:p>
          <a:p>
            <a:pPr lvl="4"/>
            <a:r>
              <a:rPr lang="en-GB" dirty="0"/>
              <a:t>There is no pattern or prefix/suffix method.</a:t>
            </a:r>
          </a:p>
          <a:p>
            <a:pPr lvl="4"/>
            <a:r>
              <a:rPr lang="en-GB" dirty="0"/>
              <a:t>Data bits are sent in burst mode without maintaining gap between bytes (8-bits).</a:t>
            </a:r>
          </a:p>
          <a:p>
            <a:pPr lvl="4"/>
            <a:r>
              <a:rPr lang="en-GB" dirty="0"/>
              <a:t> Single burst of data may contain a number of bytes which makes timing very important.</a:t>
            </a:r>
          </a:p>
          <a:p>
            <a:pPr lvl="4"/>
            <a:r>
              <a:rPr lang="en-GB" dirty="0"/>
              <a:t>It is up to the receiver to recognise and separate bits into bytes.</a:t>
            </a:r>
          </a:p>
          <a:p>
            <a:pPr lvl="4"/>
            <a:r>
              <a:rPr lang="en-GB" dirty="0"/>
              <a:t>The advantage is high speed with no overhead of extra header and footer bits.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Analog Transmission</a:t>
            </a:r>
          </a:p>
          <a:p>
            <a:pPr lvl="1"/>
            <a:r>
              <a:rPr lang="en-GB" dirty="0"/>
              <a:t>To send digital data over an analog media, it needs to be converted into analog signal.</a:t>
            </a:r>
          </a:p>
          <a:p>
            <a:pPr lvl="1"/>
            <a:r>
              <a:rPr lang="en-GB" dirty="0"/>
              <a:t>In converting digital data into analog signal, there can be two cases:</a:t>
            </a:r>
          </a:p>
          <a:p>
            <a:pPr lvl="2"/>
            <a:r>
              <a:rPr lang="en-GB" b="1" dirty="0"/>
              <a:t>Bandpass:</a:t>
            </a:r>
            <a:r>
              <a:rPr lang="en-GB" dirty="0"/>
              <a:t> </a:t>
            </a:r>
          </a:p>
          <a:p>
            <a:pPr lvl="3"/>
            <a:r>
              <a:rPr lang="en-GB" dirty="0"/>
              <a:t>In bandpass, filters are used to filter and pass frequencies of interest.</a:t>
            </a:r>
          </a:p>
          <a:p>
            <a:pPr lvl="3"/>
            <a:r>
              <a:rPr lang="en-GB" dirty="0"/>
              <a:t>A bandpass is a band of frequencies which can pass the filter.</a:t>
            </a:r>
          </a:p>
          <a:p>
            <a:pPr lvl="2"/>
            <a:r>
              <a:rPr lang="en-GB" b="1" dirty="0"/>
              <a:t>Low-pass:</a:t>
            </a:r>
            <a:endParaRPr lang="en-GB" dirty="0"/>
          </a:p>
          <a:p>
            <a:pPr lvl="3"/>
            <a:r>
              <a:rPr lang="en-GB" dirty="0"/>
              <a:t>Low-pass is a filter that passes low frequency signals.</a:t>
            </a:r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endParaRPr lang="en-GB" b="1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Analog Transmission</a:t>
            </a:r>
          </a:p>
          <a:p>
            <a:pPr lvl="1"/>
            <a:r>
              <a:rPr lang="en-GB" dirty="0"/>
              <a:t>When digital data is converted into a bandpass analog signal, is called digital-to-analog conversion.</a:t>
            </a:r>
          </a:p>
          <a:p>
            <a:pPr lvl="1"/>
            <a:r>
              <a:rPr lang="en-GB" dirty="0"/>
              <a:t>Same way, when low-pass analog signal is converted into bandpass analog signal, it is called analog-to-analog conversion.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Analog Transmission</a:t>
            </a:r>
          </a:p>
          <a:p>
            <a:pPr lvl="1"/>
            <a:r>
              <a:rPr lang="en-GB" b="1" dirty="0"/>
              <a:t>Digital-to-Analog Conversion</a:t>
            </a:r>
          </a:p>
          <a:p>
            <a:pPr lvl="2"/>
            <a:r>
              <a:rPr lang="en-GB" dirty="0"/>
              <a:t>When data from one device is sent to another via some analog carrier, it is first converted int analog signals.</a:t>
            </a:r>
          </a:p>
          <a:p>
            <a:pPr lvl="2"/>
            <a:r>
              <a:rPr lang="en-GB" dirty="0"/>
              <a:t>Analog signals are modified to reflect digital data.</a:t>
            </a:r>
          </a:p>
          <a:p>
            <a:pPr lvl="2"/>
            <a:r>
              <a:rPr lang="en-GB" dirty="0"/>
              <a:t>An analog signal is characterised by its amplitude, frequency, and phase.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Analog Transmission</a:t>
            </a:r>
          </a:p>
          <a:p>
            <a:pPr lvl="1"/>
            <a:r>
              <a:rPr lang="en-GB" b="1" dirty="0"/>
              <a:t>Digital-to-Analog Conversion</a:t>
            </a:r>
          </a:p>
          <a:p>
            <a:pPr lvl="2"/>
            <a:r>
              <a:rPr lang="en-GB" dirty="0"/>
              <a:t>There are three kinds of digital-to-analog conversion:</a:t>
            </a:r>
          </a:p>
          <a:p>
            <a:pPr lvl="3"/>
            <a:r>
              <a:rPr lang="en-GB" b="1" dirty="0"/>
              <a:t>Amplitude Shift Keying (ASK)</a:t>
            </a:r>
          </a:p>
          <a:p>
            <a:pPr lvl="4"/>
            <a:r>
              <a:rPr lang="en-GB" dirty="0"/>
              <a:t>In ASK conversion technique, the amplitude of the analog carrier signal is modified to reflect binary data.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758" y="4519192"/>
            <a:ext cx="4043586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Analog Transmission</a:t>
            </a:r>
          </a:p>
          <a:p>
            <a:pPr lvl="1"/>
            <a:r>
              <a:rPr lang="en-GB" b="1" dirty="0"/>
              <a:t>Digital-to-Analog Conversion</a:t>
            </a:r>
          </a:p>
          <a:p>
            <a:pPr lvl="3"/>
            <a:r>
              <a:rPr lang="en-GB" b="1" dirty="0"/>
              <a:t>Amplitude Shift Keying (ASK)</a:t>
            </a:r>
          </a:p>
          <a:p>
            <a:pPr lvl="4"/>
            <a:r>
              <a:rPr lang="en-GB" dirty="0"/>
              <a:t>Binary data represents digit 1, therefore the amplitude is held.</a:t>
            </a:r>
          </a:p>
          <a:p>
            <a:pPr lvl="4"/>
            <a:r>
              <a:rPr lang="en-GB" dirty="0"/>
              <a:t>Otherwise, it is set to 0.</a:t>
            </a:r>
          </a:p>
          <a:p>
            <a:pPr lvl="4"/>
            <a:endParaRPr lang="en-GB" b="1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Signal</a:t>
            </a:r>
          </a:p>
          <a:p>
            <a:pPr lvl="2" algn="just"/>
            <a:r>
              <a:rPr lang="en-GB" b="1" dirty="0"/>
              <a:t>Noise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Noise is a random disturbance or fluctuation in analog or digital signal.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Noise may distort the original information in transmission.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Noise is characterised as follows:</a:t>
            </a:r>
          </a:p>
          <a:p>
            <a:pPr lvl="3" algn="just"/>
            <a:endParaRPr lang="en-GB" dirty="0"/>
          </a:p>
          <a:p>
            <a:pPr lvl="2" algn="just"/>
            <a:endParaRPr lang="en-GB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3E57-87E9-48A0-9C15-06C78928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ED1F-D273-476D-993A-E716947C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Signal</a:t>
            </a:r>
          </a:p>
          <a:p>
            <a:pPr lvl="1"/>
            <a:r>
              <a:rPr lang="en-GB" dirty="0"/>
              <a:t>Noise</a:t>
            </a:r>
          </a:p>
          <a:p>
            <a:pPr lvl="2"/>
            <a:r>
              <a:rPr lang="en-GB" dirty="0"/>
              <a:t>Characteristics of Noise:</a:t>
            </a:r>
          </a:p>
          <a:p>
            <a:pPr lvl="3" algn="just"/>
            <a:r>
              <a:rPr lang="en-GB" b="1" dirty="0"/>
              <a:t>Thermal Noise</a:t>
            </a:r>
          </a:p>
          <a:p>
            <a:pPr lvl="4" algn="just"/>
            <a:r>
              <a:rPr lang="en-GB" dirty="0"/>
              <a:t>Heat agitates the electronic conductors of a medium thereby introducing noise to the media.</a:t>
            </a:r>
          </a:p>
          <a:p>
            <a:pPr lvl="4" algn="just"/>
            <a:r>
              <a:rPr lang="en-GB" dirty="0"/>
              <a:t>To a great extent, thermal noise is unavoidable.</a:t>
            </a:r>
          </a:p>
          <a:p>
            <a:pPr lvl="3" algn="just"/>
            <a:endParaRPr lang="en-GB" b="1" dirty="0"/>
          </a:p>
          <a:p>
            <a:pPr lvl="3" algn="just"/>
            <a:r>
              <a:rPr lang="en-GB" b="1" dirty="0"/>
              <a:t>Intermodulation</a:t>
            </a:r>
          </a:p>
          <a:p>
            <a:pPr lvl="4" algn="just"/>
            <a:r>
              <a:rPr lang="en-GB" dirty="0"/>
              <a:t>When multiple frequencies share a medium, their interference can cause noise in the medium.</a:t>
            </a:r>
          </a:p>
          <a:p>
            <a:pPr lvl="4" algn="just"/>
            <a:r>
              <a:rPr lang="en-GB" dirty="0"/>
              <a:t>Intermodulation noise occurs if two different frequencies share a medium and one of them has excessive strength or the component itself is not functioning properly, then the resultant frequency may not be delivered as expected.</a:t>
            </a:r>
          </a:p>
          <a:p>
            <a:pPr lvl="3" algn="just"/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54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63C7-D101-41B9-9695-F9860828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BAA7-C994-4E94-9917-44DB7045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Signal</a:t>
            </a:r>
          </a:p>
          <a:p>
            <a:pPr lvl="1"/>
            <a:r>
              <a:rPr lang="en-GB" dirty="0"/>
              <a:t>Noise</a:t>
            </a:r>
          </a:p>
          <a:p>
            <a:pPr lvl="2"/>
            <a:r>
              <a:rPr lang="en-GB" dirty="0"/>
              <a:t>Characteristics of Noise</a:t>
            </a:r>
          </a:p>
          <a:p>
            <a:pPr lvl="3" algn="just"/>
            <a:r>
              <a:rPr lang="en-GB" b="1" dirty="0"/>
              <a:t>Crosstalk </a:t>
            </a:r>
          </a:p>
          <a:p>
            <a:pPr lvl="4" algn="just"/>
            <a:r>
              <a:rPr lang="en-GB" dirty="0"/>
              <a:t>Crosstalk happens when a foreign signal enters into the media.</a:t>
            </a:r>
          </a:p>
          <a:p>
            <a:pPr lvl="4" algn="just"/>
            <a:r>
              <a:rPr lang="en-GB" dirty="0"/>
              <a:t>This is because the signal in one medium affects the signal of the second medium.</a:t>
            </a:r>
          </a:p>
          <a:p>
            <a:pPr lvl="3" algn="just"/>
            <a:endParaRPr lang="en-GB" b="1" dirty="0"/>
          </a:p>
          <a:p>
            <a:pPr lvl="3" algn="just"/>
            <a:r>
              <a:rPr lang="en-GB" b="1" dirty="0"/>
              <a:t>Impulse</a:t>
            </a:r>
          </a:p>
          <a:p>
            <a:pPr lvl="4" algn="just"/>
            <a:r>
              <a:rPr lang="en-GB" dirty="0"/>
              <a:t>This occurs because of irregular disturbances such lightening, electricity, short-circuit or faulty component.</a:t>
            </a:r>
          </a:p>
        </p:txBody>
      </p:sp>
    </p:spTree>
    <p:extLst>
      <p:ext uri="{BB962C8B-B14F-4D97-AF65-F5344CB8AC3E}">
        <p14:creationId xmlns:p14="http://schemas.microsoft.com/office/powerpoint/2010/main" val="395011829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3793</Words>
  <Application>Microsoft Office PowerPoint</Application>
  <PresentationFormat>Widescreen</PresentationFormat>
  <Paragraphs>550</Paragraphs>
  <Slides>67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Light</vt:lpstr>
      <vt:lpstr>Gill Sans MT</vt:lpstr>
      <vt:lpstr>Verdana</vt:lpstr>
      <vt:lpstr>Wingdings 2</vt:lpstr>
      <vt:lpstr>Office Theme</vt:lpstr>
      <vt:lpstr>Solstice</vt:lpstr>
      <vt:lpstr>PowerPoint Presentation</vt:lpstr>
      <vt:lpstr>Computer Communication Networks (CMP 206)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PowerPoint Presentation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 </vt:lpstr>
      <vt:lpstr>PowerPoint Presentation</vt:lpstr>
      <vt:lpstr>Physical Layer</vt:lpstr>
      <vt:lpstr>Physical Layer</vt:lpstr>
      <vt:lpstr>PowerPoint Presentation</vt:lpstr>
      <vt:lpstr>Physical Layer</vt:lpstr>
      <vt:lpstr>Physical Layer</vt:lpstr>
      <vt:lpstr>Physical Layer</vt:lpstr>
      <vt:lpstr>PowerPoint Presentation</vt:lpstr>
      <vt:lpstr>PowerPoint Presentation</vt:lpstr>
      <vt:lpstr>Physical Layer</vt:lpstr>
      <vt:lpstr>Physical Layer</vt:lpstr>
      <vt:lpstr>Physical Layer</vt:lpstr>
      <vt:lpstr>PowerPoint Presentation</vt:lpstr>
      <vt:lpstr>Physical Layer</vt:lpstr>
      <vt:lpstr>Physical Layer</vt:lpstr>
      <vt:lpstr>Physical Layer</vt:lpstr>
      <vt:lpstr>PowerPoint Presentation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PowerPoint Presentation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  <vt:lpstr>Physical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Egena Onu</dc:creator>
  <cp:lastModifiedBy>Egena Onu</cp:lastModifiedBy>
  <cp:revision>27</cp:revision>
  <dcterms:created xsi:type="dcterms:W3CDTF">2022-06-07T09:22:58Z</dcterms:created>
  <dcterms:modified xsi:type="dcterms:W3CDTF">2022-06-17T12:10:39Z</dcterms:modified>
</cp:coreProperties>
</file>