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3"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8" r:id="rId51"/>
    <p:sldId id="309" r:id="rId52"/>
    <p:sldId id="310" r:id="rId53"/>
    <p:sldId id="311" r:id="rId54"/>
    <p:sldId id="312" r:id="rId55"/>
    <p:sldId id="313"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30" r:id="rId71"/>
    <p:sldId id="329" r:id="rId72"/>
    <p:sldId id="331" r:id="rId73"/>
    <p:sldId id="332" r:id="rId74"/>
    <p:sldId id="333" r:id="rId75"/>
    <p:sldId id="334" r:id="rId76"/>
    <p:sldId id="335" r:id="rId77"/>
    <p:sldId id="336" r:id="rId78"/>
    <p:sldId id="378"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6" r:id="rId93"/>
    <p:sldId id="355" r:id="rId94"/>
    <p:sldId id="354" r:id="rId95"/>
    <p:sldId id="353" r:id="rId96"/>
    <p:sldId id="352" r:id="rId97"/>
    <p:sldId id="351" r:id="rId98"/>
    <p:sldId id="350" r:id="rId99"/>
    <p:sldId id="357" r:id="rId100"/>
    <p:sldId id="358" r:id="rId101"/>
    <p:sldId id="359" r:id="rId102"/>
    <p:sldId id="360" r:id="rId103"/>
    <p:sldId id="361" r:id="rId104"/>
    <p:sldId id="362" r:id="rId105"/>
    <p:sldId id="363" r:id="rId106"/>
    <p:sldId id="364" r:id="rId107"/>
    <p:sldId id="380"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444" y="33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presProps" Target="presProps.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slide" Target="slides/slide94.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13" Type="http://schemas.openxmlformats.org/officeDocument/2006/relationships/slide" Target="slides/slide112.xml" /><Relationship Id="rId118" Type="http://schemas.openxmlformats.org/officeDocument/2006/relationships/slide" Target="slides/slide117.xml" /><Relationship Id="rId126" Type="http://schemas.openxmlformats.org/officeDocument/2006/relationships/tableStyles" Target="tableStyles.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slide" Target="slides/slide107.xml" /><Relationship Id="rId116" Type="http://schemas.openxmlformats.org/officeDocument/2006/relationships/slide" Target="slides/slide115.xml" /><Relationship Id="rId124" Type="http://schemas.openxmlformats.org/officeDocument/2006/relationships/viewProps" Target="viewProp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slide" Target="slides/slide118.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slide" Target="slides/slide119.xml" /><Relationship Id="rId125" Type="http://schemas.openxmlformats.org/officeDocument/2006/relationships/theme" Target="theme/theme1.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8D6B1B-6638-43D4-B694-EB0470FBD395}" type="datetimeFigureOut">
              <a:rPr lang="en-GB" smtClean="0"/>
              <a:pPr/>
              <a:t>04/08/2021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E46872-8694-45A9-AD70-362AA5BE90A9}"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27/05/2021</a:t>
            </a:r>
          </a:p>
        </p:txBody>
      </p:sp>
      <p:sp>
        <p:nvSpPr>
          <p:cNvPr id="4" name="Slide Number Placeholder 3"/>
          <p:cNvSpPr>
            <a:spLocks noGrp="1"/>
          </p:cNvSpPr>
          <p:nvPr>
            <p:ph type="sldNum" sz="quarter" idx="10"/>
          </p:nvPr>
        </p:nvSpPr>
        <p:spPr/>
        <p:txBody>
          <a:bodyPr/>
          <a:lstStyle/>
          <a:p>
            <a:fld id="{58E46872-8694-45A9-AD70-362AA5BE90A9}" type="slidenum">
              <a:rPr lang="en-GB" smtClean="0"/>
              <a:pPr/>
              <a:t>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8E46872-8694-45A9-AD70-362AA5BE90A9}" type="slidenum">
              <a:rPr lang="en-GB" smtClean="0"/>
              <a:pPr/>
              <a:t>27</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8E46872-8694-45A9-AD70-362AA5BE90A9}" type="slidenum">
              <a:rPr lang="en-GB" smtClean="0"/>
              <a:pPr/>
              <a:t>91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A9A5712D-20C3-4649-A4A8-E11E9042E51C}" type="datetimeFigureOut">
              <a:rPr lang="en-GB" smtClean="0"/>
              <a:pPr/>
              <a:t>04/08/2021</a:t>
            </a:fld>
            <a:endParaRPr lang="en-GB"/>
          </a:p>
        </p:txBody>
      </p:sp>
      <p:sp>
        <p:nvSpPr>
          <p:cNvPr id="20" name="Footer Placeholder 19"/>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577AAC64-0889-4130-9C8F-277562A561CE}" type="slidenum">
              <a:rPr lang="en-GB" smtClean="0"/>
              <a:pPr/>
              <a:t>‹#›</a:t>
            </a:fld>
            <a:endParaRPr lang="en-GB"/>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A5712D-20C3-4649-A4A8-E11E9042E51C}" type="datetimeFigureOut">
              <a:rPr lang="en-GB" smtClean="0"/>
              <a:pPr/>
              <a:t>04/08/2021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AAC64-0889-4130-9C8F-277562A561CE}"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A5712D-20C3-4649-A4A8-E11E9042E51C}" type="datetimeFigureOut">
              <a:rPr lang="en-GB" smtClean="0"/>
              <a:pPr/>
              <a:t>04/08/2021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AAC64-0889-4130-9C8F-277562A561CE}"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A5712D-20C3-4649-A4A8-E11E9042E51C}" type="datetimeFigureOut">
              <a:rPr lang="en-GB" smtClean="0"/>
              <a:pPr/>
              <a:t>04/08/2021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AAC64-0889-4130-9C8F-277562A561CE}"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9A5712D-20C3-4649-A4A8-E11E9042E51C}" type="datetimeFigureOut">
              <a:rPr lang="en-GB" smtClean="0"/>
              <a:pPr/>
              <a:t>04/08/2021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AAC64-0889-4130-9C8F-277562A561CE}" type="slidenum">
              <a:rPr lang="en-GB" smtClean="0"/>
              <a:pPr/>
              <a:t>‹#›</a:t>
            </a:fld>
            <a:endParaRPr lang="en-GB"/>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9A5712D-20C3-4649-A4A8-E11E9042E51C}" type="datetimeFigureOut">
              <a:rPr lang="en-GB" smtClean="0"/>
              <a:pPr/>
              <a:t>04/08/2021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AAC64-0889-4130-9C8F-277562A561CE}"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9A5712D-20C3-4649-A4A8-E11E9042E51C}" type="datetimeFigureOut">
              <a:rPr lang="en-GB" smtClean="0"/>
              <a:pPr/>
              <a:t>04/08/2021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77AAC64-0889-4130-9C8F-277562A561CE}"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A9A5712D-20C3-4649-A4A8-E11E9042E51C}" type="datetimeFigureOut">
              <a:rPr lang="en-GB" smtClean="0"/>
              <a:pPr/>
              <a:t>04/08/2021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77AAC64-0889-4130-9C8F-277562A561CE}"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A9A5712D-20C3-4649-A4A8-E11E9042E51C}" type="datetimeFigureOut">
              <a:rPr lang="en-GB" smtClean="0"/>
              <a:pPr/>
              <a:t>04/08/2021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77AAC64-0889-4130-9C8F-277562A561CE}" type="slidenum">
              <a:rPr lang="en-GB" smtClean="0"/>
              <a:pPr/>
              <a:t>‹#›</a:t>
            </a:fld>
            <a:endParaRPr lang="en-GB"/>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9A5712D-20C3-4649-A4A8-E11E9042E51C}" type="datetimeFigureOut">
              <a:rPr lang="en-GB" smtClean="0"/>
              <a:pPr/>
              <a:t>04/08/2021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AAC64-0889-4130-9C8F-277562A561CE}"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A9A5712D-20C3-4649-A4A8-E11E9042E51C}" type="datetimeFigureOut">
              <a:rPr lang="en-GB" smtClean="0"/>
              <a:pPr/>
              <a:t>04/08/2021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AAC64-0889-4130-9C8F-277562A561CE}" type="slidenum">
              <a:rPr lang="en-GB" smtClean="0"/>
              <a:pPr/>
              <a:t>‹#›</a:t>
            </a:fld>
            <a:endParaRPr lang="en-GB"/>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9A5712D-20C3-4649-A4A8-E11E9042E51C}" type="datetimeFigureOut">
              <a:rPr lang="en-GB" smtClean="0"/>
              <a:pPr/>
              <a:t>04/08/2021</a:t>
            </a:fld>
            <a:endParaRPr lang="en-GB"/>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GB"/>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77AAC64-0889-4130-9C8F-277562A561CE}" type="slidenum">
              <a:rPr lang="en-GB" smtClean="0"/>
              <a:pPr/>
              <a:t>‹#›</a:t>
            </a:fld>
            <a:endParaRPr lang="en-GB"/>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Relationship Id="rId2" Type="http://schemas.openxmlformats.org/officeDocument/2006/relationships/image" Target="../media/image34.png"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608" y="1844824"/>
            <a:ext cx="7772400" cy="1728192"/>
          </a:xfrm>
        </p:spPr>
        <p:txBody>
          <a:bodyPr>
            <a:noAutofit/>
          </a:bodyPr>
          <a:lstStyle/>
          <a:p>
            <a:pPr algn="ctr"/>
            <a:r>
              <a:rPr lang="en-GB" sz="4800" dirty="0"/>
              <a:t>Introduction to Data Communications</a:t>
            </a:r>
            <a:br>
              <a:rPr lang="en-GB" sz="4800" dirty="0"/>
            </a:br>
            <a:r>
              <a:rPr lang="en-GB" sz="4800" dirty="0"/>
              <a:t>(CMP 206)</a:t>
            </a:r>
          </a:p>
        </p:txBody>
      </p:sp>
      <p:sp>
        <p:nvSpPr>
          <p:cNvPr id="3" name="Subtitle 2"/>
          <p:cNvSpPr>
            <a:spLocks noGrp="1"/>
          </p:cNvSpPr>
          <p:nvPr>
            <p:ph type="subTitle" idx="1"/>
          </p:nvPr>
        </p:nvSpPr>
        <p:spPr>
          <a:xfrm>
            <a:off x="1432560" y="4700736"/>
            <a:ext cx="7406640" cy="1752600"/>
          </a:xfrm>
        </p:spPr>
        <p:txBody>
          <a:bodyPr/>
          <a:lstStyle/>
          <a:p>
            <a:pPr algn="ctr"/>
            <a:r>
              <a:rPr lang="en-GB" dirty="0"/>
              <a:t>Compiled by </a:t>
            </a:r>
          </a:p>
          <a:p>
            <a:pPr algn="ctr"/>
            <a:r>
              <a:rPr lang="en-GB" dirty="0"/>
              <a:t>Egena Onu,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Applications</a:t>
            </a:r>
          </a:p>
        </p:txBody>
      </p:sp>
      <p:sp>
        <p:nvSpPr>
          <p:cNvPr id="3" name="Content Placeholder 2"/>
          <p:cNvSpPr>
            <a:spLocks noGrp="1"/>
          </p:cNvSpPr>
          <p:nvPr>
            <p:ph idx="1"/>
          </p:nvPr>
        </p:nvSpPr>
        <p:spPr/>
        <p:txBody>
          <a:bodyPr>
            <a:normAutofit fontScale="92500" lnSpcReduction="10000"/>
          </a:bodyPr>
          <a:lstStyle/>
          <a:p>
            <a:pPr marL="514350" indent="-514350" algn="just"/>
            <a:r>
              <a:rPr lang="en-GB" dirty="0"/>
              <a:t>Computer systems and peripherals are connected to form a network that provide numerous advantages such as:</a:t>
            </a:r>
          </a:p>
          <a:p>
            <a:pPr marL="1314450" lvl="2" indent="-514350" algn="just">
              <a:buFont typeface="+mj-lt"/>
              <a:buAutoNum type="arabicPeriod"/>
            </a:pPr>
            <a:r>
              <a:rPr lang="en-GB" dirty="0"/>
              <a:t>Resource sharing such as printers and storage devices.</a:t>
            </a:r>
          </a:p>
          <a:p>
            <a:pPr marL="1314450" lvl="2" indent="-514350" algn="just">
              <a:buFont typeface="+mj-lt"/>
              <a:buAutoNum type="arabicPeriod"/>
            </a:pPr>
            <a:r>
              <a:rPr lang="en-GB" dirty="0"/>
              <a:t>Exchange of information through e-mails and FTP.</a:t>
            </a:r>
          </a:p>
          <a:p>
            <a:pPr marL="1314450" lvl="2" indent="-514350" algn="just">
              <a:buFont typeface="+mj-lt"/>
              <a:buAutoNum type="arabicPeriod"/>
            </a:pPr>
            <a:r>
              <a:rPr lang="en-GB" dirty="0"/>
              <a:t>Interaction with other users using dynamic web pages.</a:t>
            </a:r>
          </a:p>
          <a:p>
            <a:pPr marL="1314450" lvl="2" indent="-514350" algn="just">
              <a:buFont typeface="+mj-lt"/>
              <a:buAutoNum type="arabicPeriod"/>
            </a:pPr>
            <a:r>
              <a:rPr lang="en-GB" dirty="0"/>
              <a:t>IP Phones</a:t>
            </a:r>
          </a:p>
          <a:p>
            <a:pPr marL="1314450" lvl="2" indent="-514350" algn="just">
              <a:buFont typeface="+mj-lt"/>
              <a:buAutoNum type="arabicPeriod"/>
            </a:pPr>
            <a:r>
              <a:rPr lang="en-GB" dirty="0"/>
              <a:t>Video conferencing</a:t>
            </a:r>
          </a:p>
          <a:p>
            <a:pPr marL="1314450" lvl="2" indent="-514350" algn="just">
              <a:buFont typeface="+mj-lt"/>
              <a:buAutoNum type="arabicPeriod"/>
            </a:pPr>
            <a:r>
              <a:rPr lang="en-GB" dirty="0"/>
              <a:t>Parallel computing</a:t>
            </a:r>
          </a:p>
          <a:p>
            <a:pPr marL="1314450" lvl="2" indent="-514350" algn="just">
              <a:buFont typeface="+mj-lt"/>
              <a:buAutoNum type="arabicPeriod"/>
            </a:pPr>
            <a:r>
              <a:rPr lang="en-GB" dirty="0"/>
              <a:t>Instant messaging.</a:t>
            </a:r>
          </a:p>
          <a:p>
            <a:pPr marL="914400" lvl="1" indent="-514350" algn="just">
              <a:buFont typeface="+mj-lt"/>
              <a:buAutoNum type="arabicPeriod"/>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5" name="Content Placeholder 4"/>
          <p:cNvSpPr>
            <a:spLocks noGrp="1"/>
          </p:cNvSpPr>
          <p:nvPr>
            <p:ph idx="1"/>
          </p:nvPr>
        </p:nvSpPr>
        <p:spPr/>
        <p:txBody>
          <a:bodyPr>
            <a:normAutofit lnSpcReduction="10000"/>
          </a:bodyPr>
          <a:lstStyle/>
          <a:p>
            <a:r>
              <a:rPr lang="en-GB" b="1" dirty="0"/>
              <a:t>Digital Transmission</a:t>
            </a:r>
          </a:p>
          <a:p>
            <a:pPr lvl="1"/>
            <a:r>
              <a:rPr lang="en-GB" b="1" dirty="0"/>
              <a:t>Analog-to-Digital Conversion</a:t>
            </a:r>
          </a:p>
          <a:p>
            <a:pPr lvl="2"/>
            <a:r>
              <a:rPr lang="en-GB" dirty="0"/>
              <a:t>The natural world is mostly surrounded in analog data.</a:t>
            </a:r>
          </a:p>
          <a:p>
            <a:pPr lvl="2"/>
            <a:r>
              <a:rPr lang="en-GB" dirty="0"/>
              <a:t>For example, microphones create voice and cameras produce videos which are analog data.</a:t>
            </a:r>
          </a:p>
          <a:p>
            <a:pPr lvl="2"/>
            <a:r>
              <a:rPr lang="en-GB" dirty="0"/>
              <a:t>To transmit this data over digital signals, there is need to perform analog to digital conversion.</a:t>
            </a:r>
          </a:p>
          <a:p>
            <a:pPr lvl="2"/>
            <a:r>
              <a:rPr lang="en-GB" b="1" dirty="0"/>
              <a:t>Analog Data </a:t>
            </a:r>
            <a:r>
              <a:rPr lang="en-GB" dirty="0"/>
              <a:t>is a continuous stream of data in the wave form whereas digital data is discrete.</a:t>
            </a:r>
          </a:p>
          <a:p>
            <a:pPr lvl="2"/>
            <a:r>
              <a:rPr lang="en-GB" dirty="0"/>
              <a:t>To convert analog wave into digital data, </a:t>
            </a:r>
            <a:r>
              <a:rPr lang="en-GB" b="1" dirty="0"/>
              <a:t>Pulse Code Modulation (PCM) </a:t>
            </a:r>
            <a:r>
              <a:rPr lang="en-GB" dirty="0"/>
              <a:t>is used.</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lstStyle/>
          <a:p>
            <a:r>
              <a:rPr lang="en-GB" b="1" dirty="0"/>
              <a:t>Digital Transmission</a:t>
            </a:r>
          </a:p>
          <a:p>
            <a:pPr lvl="1"/>
            <a:r>
              <a:rPr lang="en-GB" b="1" dirty="0"/>
              <a:t>Analog-to-Digital Conversion</a:t>
            </a:r>
          </a:p>
          <a:p>
            <a:pPr lvl="2"/>
            <a:r>
              <a:rPr lang="en-GB" dirty="0"/>
              <a:t>PCM is one of the most commonly used method to convert analog data into digital form.</a:t>
            </a:r>
          </a:p>
          <a:p>
            <a:pPr lvl="2"/>
            <a:r>
              <a:rPr lang="en-GB" dirty="0"/>
              <a:t>PCM uses three steps to achieve the conversion:</a:t>
            </a:r>
          </a:p>
          <a:p>
            <a:pPr marL="1828800" lvl="3" indent="-457200">
              <a:buFont typeface="+mj-lt"/>
              <a:buAutoNum type="arabicPeriod"/>
            </a:pPr>
            <a:r>
              <a:rPr lang="en-GB" dirty="0"/>
              <a:t>Sampling</a:t>
            </a:r>
          </a:p>
          <a:p>
            <a:pPr marL="1828800" lvl="3" indent="-457200">
              <a:buFont typeface="+mj-lt"/>
              <a:buAutoNum type="arabicPeriod"/>
            </a:pPr>
            <a:r>
              <a:rPr lang="en-GB" dirty="0"/>
              <a:t>Quantisation</a:t>
            </a:r>
          </a:p>
          <a:p>
            <a:pPr marL="1828800" lvl="3" indent="-457200">
              <a:buFont typeface="+mj-lt"/>
              <a:buAutoNum type="arabicPeriod"/>
            </a:pPr>
            <a:r>
              <a:rPr lang="en-GB" dirty="0"/>
              <a:t>Encoding</a:t>
            </a:r>
          </a:p>
          <a:p>
            <a:pPr marL="1828800" lvl="3" indent="-457200">
              <a:buFont typeface="+mj-lt"/>
              <a:buAutoNum type="arabicPeriod"/>
            </a:pPr>
            <a:endParaRPr lang="en-GB" dirty="0"/>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lstStyle/>
          <a:p>
            <a:r>
              <a:rPr lang="en-GB" b="1" dirty="0"/>
              <a:t>Digital Transmission</a:t>
            </a:r>
          </a:p>
          <a:p>
            <a:pPr lvl="1"/>
            <a:r>
              <a:rPr lang="en-GB" b="1" dirty="0"/>
              <a:t>Analog-to-Digital Conversion</a:t>
            </a:r>
          </a:p>
          <a:p>
            <a:pPr lvl="2"/>
            <a:r>
              <a:rPr lang="en-GB" b="1" dirty="0"/>
              <a:t>Sampling</a:t>
            </a:r>
          </a:p>
          <a:p>
            <a:pPr lvl="3"/>
            <a:r>
              <a:rPr lang="en-GB" dirty="0"/>
              <a:t>Sampling yields discrete form of continuous analog signal.</a:t>
            </a:r>
          </a:p>
          <a:p>
            <a:pPr lvl="3"/>
            <a:r>
              <a:rPr lang="en-GB" dirty="0"/>
              <a:t>The analog signal is sampled every T interval.</a:t>
            </a:r>
          </a:p>
          <a:p>
            <a:pPr lvl="3"/>
            <a:r>
              <a:rPr lang="en-GB" dirty="0"/>
              <a:t>The most important factor in sampling is the rate at which the analog signal is sampled. </a:t>
            </a:r>
          </a:p>
          <a:p>
            <a:pPr lvl="3"/>
            <a:r>
              <a:rPr lang="en-GB" dirty="0"/>
              <a:t>According to Nyquist Theorem, the sampling rate must be at least two times the highest frequency of the signal.</a:t>
            </a:r>
          </a:p>
          <a:p>
            <a:pPr lvl="3"/>
            <a:endParaRPr lang="en-GB" b="1" dirty="0"/>
          </a:p>
        </p:txBody>
      </p:sp>
      <p:pic>
        <p:nvPicPr>
          <p:cNvPr id="4" name="Picture 2"/>
          <p:cNvPicPr>
            <a:picLocks noChangeAspect="1" noChangeArrowheads="1"/>
          </p:cNvPicPr>
          <p:nvPr/>
        </p:nvPicPr>
        <p:blipFill>
          <a:blip r:embed="rId2" cstate="print"/>
          <a:srcRect/>
          <a:stretch>
            <a:fillRect/>
          </a:stretch>
        </p:blipFill>
        <p:spPr bwMode="auto">
          <a:xfrm>
            <a:off x="3419871" y="5013177"/>
            <a:ext cx="3600401" cy="15841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5" name="Content Placeholder 4"/>
          <p:cNvSpPr>
            <a:spLocks noGrp="1"/>
          </p:cNvSpPr>
          <p:nvPr>
            <p:ph idx="1"/>
          </p:nvPr>
        </p:nvSpPr>
        <p:spPr/>
        <p:txBody>
          <a:bodyPr/>
          <a:lstStyle/>
          <a:p>
            <a:r>
              <a:rPr lang="en-GB" b="1" dirty="0"/>
              <a:t>Digital Transmission</a:t>
            </a:r>
          </a:p>
          <a:p>
            <a:pPr lvl="1"/>
            <a:r>
              <a:rPr lang="en-GB" b="1" dirty="0"/>
              <a:t>Analog-to-Digital Conversion</a:t>
            </a:r>
          </a:p>
          <a:p>
            <a:pPr lvl="2"/>
            <a:r>
              <a:rPr lang="en-GB" b="1" dirty="0"/>
              <a:t>Quantisation</a:t>
            </a:r>
          </a:p>
          <a:p>
            <a:pPr lvl="3"/>
            <a:r>
              <a:rPr lang="en-GB" dirty="0"/>
              <a:t>As stated earlier, sampling yields discrete form of analog signal. </a:t>
            </a:r>
          </a:p>
          <a:p>
            <a:pPr lvl="3"/>
            <a:r>
              <a:rPr lang="en-GB" dirty="0"/>
              <a:t>Every discrete pattern shown the amplitude of the analog signal at that instance.</a:t>
            </a:r>
          </a:p>
          <a:p>
            <a:pPr lvl="3"/>
            <a:r>
              <a:rPr lang="en-GB" dirty="0"/>
              <a:t>Quantisation is done between the maximum amplitude value and the minimum amplitude value.</a:t>
            </a:r>
          </a:p>
          <a:p>
            <a:pPr lvl="3"/>
            <a:r>
              <a:rPr lang="en-GB" dirty="0"/>
              <a:t>Quantisation is an approximation of the instantaneous analog value.</a:t>
            </a:r>
          </a:p>
          <a:p>
            <a:endParaRPr lang="en-GB" dirty="0"/>
          </a:p>
        </p:txBody>
      </p:sp>
      <p:pic>
        <p:nvPicPr>
          <p:cNvPr id="6" name="Picture 2"/>
          <p:cNvPicPr>
            <a:picLocks noChangeAspect="1" noChangeArrowheads="1"/>
          </p:cNvPicPr>
          <p:nvPr/>
        </p:nvPicPr>
        <p:blipFill>
          <a:blip r:embed="rId2" cstate="print"/>
          <a:srcRect/>
          <a:stretch>
            <a:fillRect/>
          </a:stretch>
        </p:blipFill>
        <p:spPr bwMode="auto">
          <a:xfrm>
            <a:off x="4194398" y="5301208"/>
            <a:ext cx="3689970" cy="135448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5" name="Content Placeholder 4"/>
          <p:cNvSpPr>
            <a:spLocks noGrp="1"/>
          </p:cNvSpPr>
          <p:nvPr>
            <p:ph idx="1"/>
          </p:nvPr>
        </p:nvSpPr>
        <p:spPr/>
        <p:txBody>
          <a:bodyPr/>
          <a:lstStyle/>
          <a:p>
            <a:r>
              <a:rPr lang="en-GB" b="1" dirty="0"/>
              <a:t>Digital Transmission</a:t>
            </a:r>
          </a:p>
          <a:p>
            <a:pPr lvl="1"/>
            <a:r>
              <a:rPr lang="en-GB" b="1" dirty="0"/>
              <a:t>Analog-to-Digital Conversion</a:t>
            </a:r>
            <a:endParaRPr lang="en-GB" dirty="0"/>
          </a:p>
          <a:p>
            <a:pPr lvl="2"/>
            <a:r>
              <a:rPr lang="en-GB" b="1" dirty="0"/>
              <a:t>Encoding</a:t>
            </a:r>
          </a:p>
          <a:p>
            <a:pPr lvl="3"/>
            <a:r>
              <a:rPr lang="en-GB" dirty="0"/>
              <a:t>In encoding, each approximated value is then converted into binary format. </a:t>
            </a:r>
          </a:p>
          <a:p>
            <a:pPr lvl="3"/>
            <a:endParaRPr lang="en-GB" dirty="0"/>
          </a:p>
        </p:txBody>
      </p:sp>
      <p:pic>
        <p:nvPicPr>
          <p:cNvPr id="6" name="Picture 2"/>
          <p:cNvPicPr>
            <a:picLocks noChangeAspect="1" noChangeArrowheads="1"/>
          </p:cNvPicPr>
          <p:nvPr/>
        </p:nvPicPr>
        <p:blipFill>
          <a:blip r:embed="rId2" cstate="print"/>
          <a:srcRect/>
          <a:stretch>
            <a:fillRect/>
          </a:stretch>
        </p:blipFill>
        <p:spPr bwMode="auto">
          <a:xfrm>
            <a:off x="2793826" y="3964657"/>
            <a:ext cx="5594598" cy="205663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5" name="Content Placeholder 4"/>
          <p:cNvSpPr>
            <a:spLocks noGrp="1"/>
          </p:cNvSpPr>
          <p:nvPr>
            <p:ph idx="1"/>
          </p:nvPr>
        </p:nvSpPr>
        <p:spPr/>
        <p:txBody>
          <a:bodyPr/>
          <a:lstStyle/>
          <a:p>
            <a:r>
              <a:rPr lang="en-GB" b="1" dirty="0"/>
              <a:t>Digital Transmission</a:t>
            </a:r>
          </a:p>
          <a:p>
            <a:pPr lvl="1"/>
            <a:r>
              <a:rPr lang="en-GB" b="1" dirty="0"/>
              <a:t>Transmission Mode</a:t>
            </a:r>
          </a:p>
          <a:p>
            <a:pPr lvl="2"/>
            <a:r>
              <a:rPr lang="en-GB" dirty="0"/>
              <a:t>Transmission mode decides how data is transmitted between two devices.</a:t>
            </a:r>
          </a:p>
          <a:p>
            <a:pPr lvl="2"/>
            <a:r>
              <a:rPr lang="en-GB" dirty="0"/>
              <a:t>The binary data in the form of 1s and 0s can be sent in two different modes: parallel and serial transmission modes.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normAutofit fontScale="92500" lnSpcReduction="20000"/>
          </a:bodyPr>
          <a:lstStyle/>
          <a:p>
            <a:r>
              <a:rPr lang="en-GB" b="1" dirty="0"/>
              <a:t>Digital Transmission</a:t>
            </a:r>
          </a:p>
          <a:p>
            <a:pPr lvl="1"/>
            <a:r>
              <a:rPr lang="en-GB" b="1" dirty="0"/>
              <a:t>Transmission Mode</a:t>
            </a:r>
          </a:p>
          <a:p>
            <a:pPr lvl="2"/>
            <a:r>
              <a:rPr lang="en-GB" b="1" dirty="0"/>
              <a:t>Parallel Transmission</a:t>
            </a:r>
          </a:p>
          <a:p>
            <a:pPr lvl="3"/>
            <a:r>
              <a:rPr lang="en-GB" dirty="0"/>
              <a:t>In parallel transmission, the binary bits are organised into groups of fixed lengths.</a:t>
            </a:r>
          </a:p>
          <a:p>
            <a:pPr lvl="3"/>
            <a:r>
              <a:rPr lang="en-GB" dirty="0"/>
              <a:t>Both sender and receiver are connected in parallel with the equal number of data lines.</a:t>
            </a:r>
          </a:p>
          <a:p>
            <a:pPr lvl="3"/>
            <a:r>
              <a:rPr lang="en-GB" dirty="0"/>
              <a:t>Both computers distinguish between high order and low order data lines.</a:t>
            </a:r>
          </a:p>
          <a:p>
            <a:pPr lvl="3"/>
            <a:r>
              <a:rPr lang="en-GB" dirty="0"/>
              <a:t>The sender sends all the bits at once on all lines.</a:t>
            </a:r>
          </a:p>
          <a:p>
            <a:pPr lvl="3"/>
            <a:r>
              <a:rPr lang="en-GB" dirty="0"/>
              <a:t>Because the data lines are equal to the number of bits in a group, or data frame, a complete group of bits (data frame) is sent in one go.</a:t>
            </a:r>
          </a:p>
          <a:p>
            <a:pPr lvl="3"/>
            <a:r>
              <a:rPr lang="en-GB" dirty="0"/>
              <a:t>Parallel transmission has speed as an advantage.</a:t>
            </a:r>
          </a:p>
          <a:p>
            <a:pPr lvl="3"/>
            <a:r>
              <a:rPr lang="en-GB" dirty="0"/>
              <a:t>However, the disadvantage is the cost of wires, as it equals to the number of bits sent in parallel.</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b="1" dirty="0"/>
              <a:t>Digital Transmission</a:t>
            </a:r>
          </a:p>
          <a:p>
            <a:pPr lvl="1"/>
            <a:r>
              <a:rPr lang="en-GB" b="1" dirty="0"/>
              <a:t>Transmission Mode</a:t>
            </a:r>
          </a:p>
          <a:p>
            <a:pPr lvl="2"/>
            <a:r>
              <a:rPr lang="en-GB" b="1" dirty="0"/>
              <a:t>Parallel Transmission</a:t>
            </a:r>
          </a:p>
          <a:p>
            <a:endParaRPr lang="en-GB" dirty="0"/>
          </a:p>
        </p:txBody>
      </p:sp>
      <p:pic>
        <p:nvPicPr>
          <p:cNvPr id="4" name="Picture 2"/>
          <p:cNvPicPr>
            <a:picLocks noChangeAspect="1" noChangeArrowheads="1"/>
          </p:cNvPicPr>
          <p:nvPr/>
        </p:nvPicPr>
        <p:blipFill>
          <a:blip r:embed="rId2" cstate="print"/>
          <a:srcRect/>
          <a:stretch>
            <a:fillRect/>
          </a:stretch>
        </p:blipFill>
        <p:spPr bwMode="auto">
          <a:xfrm>
            <a:off x="2603500" y="3356992"/>
            <a:ext cx="5162550" cy="193890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5" name="Content Placeholder 4"/>
          <p:cNvSpPr>
            <a:spLocks noGrp="1"/>
          </p:cNvSpPr>
          <p:nvPr>
            <p:ph idx="1"/>
          </p:nvPr>
        </p:nvSpPr>
        <p:spPr/>
        <p:txBody>
          <a:bodyPr>
            <a:normAutofit/>
          </a:bodyPr>
          <a:lstStyle/>
          <a:p>
            <a:r>
              <a:rPr lang="en-GB" b="1" dirty="0"/>
              <a:t>Digital Transmission</a:t>
            </a:r>
          </a:p>
          <a:p>
            <a:pPr lvl="1"/>
            <a:r>
              <a:rPr lang="en-GB" b="1" dirty="0"/>
              <a:t>Transmission Mode</a:t>
            </a:r>
          </a:p>
          <a:p>
            <a:pPr lvl="2"/>
            <a:r>
              <a:rPr lang="en-GB" b="1" dirty="0"/>
              <a:t>Serial Transmission</a:t>
            </a:r>
          </a:p>
          <a:p>
            <a:pPr lvl="3"/>
            <a:r>
              <a:rPr lang="en-GB" dirty="0"/>
              <a:t>In serial transmission, bits are sent one after another in a queue.</a:t>
            </a:r>
          </a:p>
          <a:p>
            <a:pPr lvl="3"/>
            <a:r>
              <a:rPr lang="en-GB" dirty="0"/>
              <a:t>Serial transmission requires only one transmission line.</a:t>
            </a:r>
          </a:p>
          <a:p>
            <a:pPr lvl="3"/>
            <a:r>
              <a:rPr lang="en-GB" dirty="0"/>
              <a:t>Serial transmission can either be </a:t>
            </a:r>
            <a:r>
              <a:rPr lang="en-GB" b="1" dirty="0"/>
              <a:t>asynchronous </a:t>
            </a:r>
            <a:r>
              <a:rPr lang="en-GB" dirty="0"/>
              <a:t>or </a:t>
            </a:r>
            <a:r>
              <a:rPr lang="en-GB" b="1" dirty="0"/>
              <a:t>synchronous.</a:t>
            </a:r>
            <a:endParaRPr lang="en-GB" dirty="0"/>
          </a:p>
          <a:p>
            <a:endParaRPr lang="en-GB" dirty="0"/>
          </a:p>
        </p:txBody>
      </p:sp>
      <p:pic>
        <p:nvPicPr>
          <p:cNvPr id="7" name="Picture 2"/>
          <p:cNvPicPr>
            <a:picLocks noChangeAspect="1" noChangeArrowheads="1"/>
          </p:cNvPicPr>
          <p:nvPr/>
        </p:nvPicPr>
        <p:blipFill>
          <a:blip r:embed="rId2" cstate="print"/>
          <a:srcRect/>
          <a:stretch>
            <a:fillRect/>
          </a:stretch>
        </p:blipFill>
        <p:spPr bwMode="auto">
          <a:xfrm>
            <a:off x="2915816" y="4653136"/>
            <a:ext cx="5162550" cy="15525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5" name="Content Placeholder 4"/>
          <p:cNvSpPr>
            <a:spLocks noGrp="1"/>
          </p:cNvSpPr>
          <p:nvPr>
            <p:ph idx="1"/>
          </p:nvPr>
        </p:nvSpPr>
        <p:spPr/>
        <p:txBody>
          <a:bodyPr>
            <a:normAutofit/>
          </a:bodyPr>
          <a:lstStyle/>
          <a:p>
            <a:r>
              <a:rPr lang="en-GB" b="1" dirty="0"/>
              <a:t>Digital Transmission</a:t>
            </a:r>
          </a:p>
          <a:p>
            <a:pPr lvl="1"/>
            <a:r>
              <a:rPr lang="en-GB" b="1" dirty="0"/>
              <a:t>Transmission Mode</a:t>
            </a:r>
          </a:p>
          <a:p>
            <a:pPr lvl="2"/>
            <a:r>
              <a:rPr lang="en-GB" b="1" dirty="0"/>
              <a:t>Serial Transmission</a:t>
            </a:r>
          </a:p>
          <a:p>
            <a:pPr lvl="3"/>
            <a:r>
              <a:rPr lang="en-GB" b="1" dirty="0"/>
              <a:t>Asynchronous Serial Transmission</a:t>
            </a:r>
          </a:p>
          <a:p>
            <a:pPr lvl="4"/>
            <a:r>
              <a:rPr lang="en-GB" dirty="0"/>
              <a:t>This transmission is asynchronous because there is no importance of timing.</a:t>
            </a:r>
          </a:p>
          <a:p>
            <a:pPr lvl="4"/>
            <a:r>
              <a:rPr lang="en-GB" dirty="0"/>
              <a:t>Data bits have specific pattern and they help the receiver recognise the start and the end of the data bits.</a:t>
            </a:r>
          </a:p>
          <a:p>
            <a:pPr lvl="4"/>
            <a:r>
              <a:rPr lang="en-GB" dirty="0"/>
              <a:t>0 is prefixed on every data and 1 or more 1s are added at the end.</a:t>
            </a:r>
          </a:p>
          <a:p>
            <a:pPr lvl="4"/>
            <a:r>
              <a:rPr lang="en-GB" dirty="0"/>
              <a:t>Two continuous data frames (bytes) may have a gap between them.</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 calcmode="lin" valueType="num">
                                      <p:cBhvr additive="base">
                                        <p:cTn id="1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Computer Networks</a:t>
            </a:r>
          </a:p>
        </p:txBody>
      </p:sp>
      <p:sp>
        <p:nvSpPr>
          <p:cNvPr id="3" name="Content Placeholder 2"/>
          <p:cNvSpPr>
            <a:spLocks noGrp="1"/>
          </p:cNvSpPr>
          <p:nvPr>
            <p:ph idx="1"/>
          </p:nvPr>
        </p:nvSpPr>
        <p:spPr/>
        <p:txBody>
          <a:bodyPr/>
          <a:lstStyle/>
          <a:p>
            <a:pPr algn="just"/>
            <a:r>
              <a:rPr lang="en-GB" dirty="0"/>
              <a:t>As stated earlier, a computer network is distinguished based on the area it can cover.</a:t>
            </a:r>
          </a:p>
          <a:p>
            <a:pPr algn="just"/>
            <a:r>
              <a:rPr lang="en-GB" dirty="0"/>
              <a:t>A network may cover distance as small between the mobile phone and its Bluetooth earpiece and as large as the entire world.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normAutofit fontScale="92500" lnSpcReduction="20000"/>
          </a:bodyPr>
          <a:lstStyle/>
          <a:p>
            <a:r>
              <a:rPr lang="en-GB" b="1" dirty="0"/>
              <a:t>Digital Transmission</a:t>
            </a:r>
          </a:p>
          <a:p>
            <a:pPr lvl="1"/>
            <a:r>
              <a:rPr lang="en-GB" b="1" dirty="0"/>
              <a:t>Transmission Mode</a:t>
            </a:r>
          </a:p>
          <a:p>
            <a:pPr lvl="2"/>
            <a:r>
              <a:rPr lang="en-GB" b="1" dirty="0"/>
              <a:t>Serial Transmission</a:t>
            </a:r>
          </a:p>
          <a:p>
            <a:pPr lvl="3"/>
            <a:r>
              <a:rPr lang="en-GB" b="1" dirty="0"/>
              <a:t>Synchronous Serial Transmission</a:t>
            </a:r>
          </a:p>
          <a:p>
            <a:pPr lvl="4"/>
            <a:r>
              <a:rPr lang="en-GB" dirty="0"/>
              <a:t>This method of transmission is synchronous because timing is required since there is no mechanism to recognise the start and end data bits. </a:t>
            </a:r>
          </a:p>
          <a:p>
            <a:pPr lvl="4"/>
            <a:r>
              <a:rPr lang="en-GB" dirty="0"/>
              <a:t>There is no pattern or prefix/suffix method.</a:t>
            </a:r>
          </a:p>
          <a:p>
            <a:pPr lvl="4"/>
            <a:r>
              <a:rPr lang="en-GB" dirty="0"/>
              <a:t>Data bits are sent in burst mode without maintaining gap between bytes (8-bits).</a:t>
            </a:r>
          </a:p>
          <a:p>
            <a:pPr lvl="4"/>
            <a:r>
              <a:rPr lang="en-GB" dirty="0"/>
              <a:t> Single burst of data may contain a number of bytes which makes timing very important.</a:t>
            </a:r>
          </a:p>
          <a:p>
            <a:pPr lvl="4"/>
            <a:r>
              <a:rPr lang="en-GB" dirty="0"/>
              <a:t>It is up to the receiver to recognise and separate bits into bytes.</a:t>
            </a:r>
          </a:p>
          <a:p>
            <a:pPr lvl="4"/>
            <a:r>
              <a:rPr lang="en-GB" dirty="0"/>
              <a:t>The advantage is high speed with no overhead of extra header and footer bits.</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lstStyle/>
          <a:p>
            <a:r>
              <a:rPr lang="en-GB" b="1" dirty="0"/>
              <a:t>Analog Transmission</a:t>
            </a:r>
          </a:p>
          <a:p>
            <a:pPr lvl="1"/>
            <a:r>
              <a:rPr lang="en-GB" dirty="0"/>
              <a:t>To send digital data over an analog media, it needs to be converted into analog signal.</a:t>
            </a:r>
          </a:p>
          <a:p>
            <a:pPr lvl="1"/>
            <a:r>
              <a:rPr lang="en-GB" dirty="0"/>
              <a:t>In converting digital data into analog signal, there can be two cases:</a:t>
            </a:r>
          </a:p>
          <a:p>
            <a:pPr lvl="2"/>
            <a:r>
              <a:rPr lang="en-GB" b="1" dirty="0"/>
              <a:t>Bandpass:</a:t>
            </a:r>
            <a:r>
              <a:rPr lang="en-GB" dirty="0"/>
              <a:t> </a:t>
            </a:r>
          </a:p>
          <a:p>
            <a:pPr lvl="3"/>
            <a:r>
              <a:rPr lang="en-GB" dirty="0"/>
              <a:t>In bandpass, filters are used to filter and pass frequencies of interest.</a:t>
            </a:r>
          </a:p>
          <a:p>
            <a:pPr lvl="3"/>
            <a:r>
              <a:rPr lang="en-GB" dirty="0"/>
              <a:t>A bandpass is a band of frequencies which can pass the filter.</a:t>
            </a:r>
          </a:p>
          <a:p>
            <a:pPr lvl="2"/>
            <a:r>
              <a:rPr lang="en-GB" b="1" dirty="0"/>
              <a:t>Low-pass:</a:t>
            </a:r>
            <a:endParaRPr lang="en-GB" dirty="0"/>
          </a:p>
          <a:p>
            <a:pPr lvl="3"/>
            <a:r>
              <a:rPr lang="en-GB" dirty="0"/>
              <a:t>Low-pass is a filter that passes low frequency signals.</a:t>
            </a:r>
          </a:p>
          <a:p>
            <a:pPr lvl="2"/>
            <a:endParaRPr lang="en-GB" dirty="0"/>
          </a:p>
          <a:p>
            <a:pPr lvl="3"/>
            <a:endParaRPr lang="en-GB" dirty="0"/>
          </a:p>
          <a:p>
            <a:pPr lvl="3"/>
            <a:endParaRPr lang="en-GB" dirty="0"/>
          </a:p>
          <a:p>
            <a:endParaRPr lang="en-GB" b="1"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lstStyle/>
          <a:p>
            <a:r>
              <a:rPr lang="en-GB" b="1" dirty="0"/>
              <a:t>Analog Transmission</a:t>
            </a:r>
          </a:p>
          <a:p>
            <a:pPr lvl="1"/>
            <a:r>
              <a:rPr lang="en-GB" dirty="0"/>
              <a:t>When digital data is converted into a bandpass analog signal, is called digital-to-analog conversion.</a:t>
            </a:r>
          </a:p>
          <a:p>
            <a:pPr lvl="1"/>
            <a:r>
              <a:rPr lang="en-GB" dirty="0"/>
              <a:t>Same way, when low-pass analog signal is converted into bandpass analog signal, it is called analog-to-analog conversion.</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lstStyle/>
          <a:p>
            <a:r>
              <a:rPr lang="en-GB" b="1" dirty="0"/>
              <a:t>Analog Transmission</a:t>
            </a:r>
          </a:p>
          <a:p>
            <a:pPr lvl="1"/>
            <a:r>
              <a:rPr lang="en-GB" b="1" dirty="0"/>
              <a:t>Digital-to-Analog Conversion</a:t>
            </a:r>
          </a:p>
          <a:p>
            <a:pPr lvl="2"/>
            <a:r>
              <a:rPr lang="en-GB" dirty="0"/>
              <a:t>When data from one device is sent to another via some analog carrier, it is first converted int analog signals.</a:t>
            </a:r>
          </a:p>
          <a:p>
            <a:pPr lvl="2"/>
            <a:r>
              <a:rPr lang="en-GB" dirty="0"/>
              <a:t>Analog signals are modified to reflect digital data.</a:t>
            </a:r>
          </a:p>
          <a:p>
            <a:pPr lvl="2"/>
            <a:r>
              <a:rPr lang="en-GB" dirty="0"/>
              <a:t>An analog signal is characterised by its amplitude, frequency, and phase.</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lstStyle/>
          <a:p>
            <a:r>
              <a:rPr lang="en-GB" b="1" dirty="0"/>
              <a:t>Analog Transmission</a:t>
            </a:r>
          </a:p>
          <a:p>
            <a:pPr lvl="1"/>
            <a:r>
              <a:rPr lang="en-GB" b="1" dirty="0"/>
              <a:t>Digital-to-Analog Conversion</a:t>
            </a:r>
          </a:p>
          <a:p>
            <a:pPr lvl="2"/>
            <a:r>
              <a:rPr lang="en-GB" dirty="0"/>
              <a:t>There are three kinds of digital-to-analog conversion:</a:t>
            </a:r>
          </a:p>
          <a:p>
            <a:pPr lvl="3"/>
            <a:r>
              <a:rPr lang="en-GB" b="1" dirty="0"/>
              <a:t>Amplitude Shift Keying (ASK)</a:t>
            </a:r>
          </a:p>
          <a:p>
            <a:pPr lvl="4"/>
            <a:r>
              <a:rPr lang="en-GB" dirty="0"/>
              <a:t>In ASK conversion technique, the amplitude of the analog carrier signal is modified to reflect binary data.</a:t>
            </a:r>
          </a:p>
        </p:txBody>
      </p:sp>
      <p:pic>
        <p:nvPicPr>
          <p:cNvPr id="4" name="Picture 2"/>
          <p:cNvPicPr>
            <a:picLocks noChangeAspect="1" noChangeArrowheads="1"/>
          </p:cNvPicPr>
          <p:nvPr/>
        </p:nvPicPr>
        <p:blipFill>
          <a:blip r:embed="rId2" cstate="print"/>
          <a:srcRect/>
          <a:stretch>
            <a:fillRect/>
          </a:stretch>
        </p:blipFill>
        <p:spPr bwMode="auto">
          <a:xfrm>
            <a:off x="3624758" y="4519191"/>
            <a:ext cx="4043586" cy="1862137"/>
          </a:xfrm>
          <a:prstGeom prst="rect">
            <a:avLst/>
          </a:prstGeom>
          <a:noFill/>
          <a:ln w="9525">
            <a:noFill/>
            <a:miter lim="800000"/>
            <a:headEnd/>
            <a:tailEnd/>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5" name="Content Placeholder 4"/>
          <p:cNvSpPr>
            <a:spLocks noGrp="1"/>
          </p:cNvSpPr>
          <p:nvPr>
            <p:ph idx="1"/>
          </p:nvPr>
        </p:nvSpPr>
        <p:spPr/>
        <p:txBody>
          <a:bodyPr/>
          <a:lstStyle/>
          <a:p>
            <a:r>
              <a:rPr lang="en-GB" b="1" dirty="0"/>
              <a:t>Analog Transmission</a:t>
            </a:r>
          </a:p>
          <a:p>
            <a:pPr lvl="1"/>
            <a:r>
              <a:rPr lang="en-GB" b="1" dirty="0"/>
              <a:t>Digital-to-Analog Conversion</a:t>
            </a:r>
          </a:p>
          <a:p>
            <a:pPr lvl="3"/>
            <a:r>
              <a:rPr lang="en-GB" b="1" dirty="0"/>
              <a:t>Amplitude Shift Keying (ASK)</a:t>
            </a:r>
          </a:p>
          <a:p>
            <a:pPr lvl="4"/>
            <a:r>
              <a:rPr lang="en-GB" dirty="0"/>
              <a:t>Binary data represents digit 1, therefore the amplitude is held.</a:t>
            </a:r>
          </a:p>
          <a:p>
            <a:pPr lvl="4"/>
            <a:r>
              <a:rPr lang="en-GB"/>
              <a:t>Otherwise, it is set to 0.</a:t>
            </a:r>
            <a:endParaRPr lang="en-GB" dirty="0"/>
          </a:p>
          <a:p>
            <a:pPr lvl="4"/>
            <a:endParaRPr lang="en-GB" b="1" dirty="0"/>
          </a:p>
          <a:p>
            <a:endParaRPr lang="en-GB"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lstStyle/>
          <a:p>
            <a:r>
              <a:rPr lang="en-GB" b="1" dirty="0"/>
              <a:t>Analog Transmission</a:t>
            </a:r>
          </a:p>
          <a:p>
            <a:pPr lvl="1"/>
            <a:r>
              <a:rPr lang="en-GB" b="1" dirty="0"/>
              <a:t>Digital-to-Analog Conversion</a:t>
            </a:r>
          </a:p>
          <a:p>
            <a:endParaRPr lang="en-GB"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lstStyle/>
          <a:p>
            <a:endParaRPr lang="en-GB"/>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lstStyle/>
          <a:p>
            <a:endParaRPr lang="en-GB"/>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lstStyle/>
          <a:p>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Computer Networks</a:t>
            </a:r>
          </a:p>
        </p:txBody>
      </p:sp>
      <p:sp>
        <p:nvSpPr>
          <p:cNvPr id="3" name="Content Placeholder 2"/>
          <p:cNvSpPr>
            <a:spLocks noGrp="1"/>
          </p:cNvSpPr>
          <p:nvPr>
            <p:ph idx="1"/>
          </p:nvPr>
        </p:nvSpPr>
        <p:spPr/>
        <p:txBody>
          <a:bodyPr/>
          <a:lstStyle/>
          <a:p>
            <a:pPr algn="just"/>
            <a:r>
              <a:rPr lang="en-GB" b="1" dirty="0"/>
              <a:t>Personal Area Network (PAN): </a:t>
            </a:r>
          </a:p>
          <a:p>
            <a:pPr lvl="1" algn="just"/>
            <a:r>
              <a:rPr lang="en-GB" dirty="0"/>
              <a:t>A PAN is the smallest network and is very personal to a user.</a:t>
            </a:r>
          </a:p>
          <a:p>
            <a:pPr lvl="1" algn="just"/>
            <a:r>
              <a:rPr lang="en-GB" dirty="0"/>
              <a:t>PAN may include Bluetooth enabled devices or infra-red enabled devices.</a:t>
            </a:r>
          </a:p>
          <a:p>
            <a:pPr lvl="1" algn="just"/>
            <a:r>
              <a:rPr lang="en-GB" dirty="0"/>
              <a:t>PAN has a connectivity range of up to 10 meters.</a:t>
            </a:r>
          </a:p>
          <a:p>
            <a:pPr lvl="1" algn="just"/>
            <a:r>
              <a:rPr lang="en-GB" dirty="0"/>
              <a:t>PAN may include wireless computer keyboard and mouse, Bluetooth headphones, wireless printers and TV remotes.</a:t>
            </a:r>
          </a:p>
          <a:p>
            <a:pPr lvl="1" algn="just"/>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lstStyle/>
          <a:p>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Computer Networks</a:t>
            </a:r>
          </a:p>
        </p:txBody>
      </p:sp>
      <p:sp>
        <p:nvSpPr>
          <p:cNvPr id="3" name="Content Placeholder 2"/>
          <p:cNvSpPr>
            <a:spLocks noGrp="1"/>
          </p:cNvSpPr>
          <p:nvPr>
            <p:ph idx="1"/>
          </p:nvPr>
        </p:nvSpPr>
        <p:spPr/>
        <p:txBody>
          <a:bodyPr/>
          <a:lstStyle/>
          <a:p>
            <a:r>
              <a:rPr lang="en-GB" b="1" dirty="0"/>
              <a:t>Personal Area Network (PAN):</a:t>
            </a:r>
          </a:p>
          <a:p>
            <a:pPr lvl="1"/>
            <a:r>
              <a:rPr lang="en-GB" dirty="0"/>
              <a:t>PAN may take up eight devices in a master-slave fashion.</a:t>
            </a:r>
          </a:p>
          <a:p>
            <a:pPr lvl="1"/>
            <a:endParaRPr lang="en-GB" dirty="0"/>
          </a:p>
        </p:txBody>
      </p:sp>
      <p:pic>
        <p:nvPicPr>
          <p:cNvPr id="6" name="Picture 2"/>
          <p:cNvPicPr>
            <a:picLocks noChangeAspect="1" noChangeArrowheads="1"/>
          </p:cNvPicPr>
          <p:nvPr/>
        </p:nvPicPr>
        <p:blipFill>
          <a:blip r:embed="rId2" cstate="print"/>
          <a:srcRect/>
          <a:stretch>
            <a:fillRect/>
          </a:stretch>
        </p:blipFill>
        <p:spPr bwMode="auto">
          <a:xfrm>
            <a:off x="2699792" y="3573016"/>
            <a:ext cx="3384376" cy="208823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Computer Networks</a:t>
            </a:r>
          </a:p>
        </p:txBody>
      </p:sp>
      <p:sp>
        <p:nvSpPr>
          <p:cNvPr id="3" name="Content Placeholder 2"/>
          <p:cNvSpPr>
            <a:spLocks noGrp="1"/>
          </p:cNvSpPr>
          <p:nvPr>
            <p:ph idx="1"/>
          </p:nvPr>
        </p:nvSpPr>
        <p:spPr/>
        <p:txBody>
          <a:bodyPr/>
          <a:lstStyle/>
          <a:p>
            <a:pPr algn="just"/>
            <a:r>
              <a:rPr lang="en-GB" b="1" dirty="0"/>
              <a:t>Local Area Network (LAN):</a:t>
            </a:r>
          </a:p>
          <a:p>
            <a:pPr lvl="1" algn="just"/>
            <a:r>
              <a:rPr lang="en-GB" dirty="0"/>
              <a:t>LAN is a computer network that covers inside a building and operated under a single administrative system.</a:t>
            </a:r>
          </a:p>
          <a:p>
            <a:pPr lvl="1" algn="just"/>
            <a:r>
              <a:rPr lang="en-GB" dirty="0"/>
              <a:t>LAN covers an organisation’s offices, colleges or universities.</a:t>
            </a:r>
          </a:p>
          <a:p>
            <a:pPr lvl="1" algn="just"/>
            <a:r>
              <a:rPr lang="en-GB" dirty="0"/>
              <a:t>The number of systems connected in LAN may vary from two to as much as 16 million.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3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3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3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3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Computer Networks</a:t>
            </a:r>
          </a:p>
        </p:txBody>
      </p:sp>
      <p:sp>
        <p:nvSpPr>
          <p:cNvPr id="3" name="Content Placeholder 2"/>
          <p:cNvSpPr>
            <a:spLocks noGrp="1"/>
          </p:cNvSpPr>
          <p:nvPr>
            <p:ph idx="1"/>
          </p:nvPr>
        </p:nvSpPr>
        <p:spPr/>
        <p:txBody>
          <a:bodyPr>
            <a:normAutofit lnSpcReduction="10000"/>
          </a:bodyPr>
          <a:lstStyle/>
          <a:p>
            <a:pPr algn="just"/>
            <a:r>
              <a:rPr lang="en-GB" b="1" dirty="0"/>
              <a:t>Local Area Network (LAN):</a:t>
            </a:r>
          </a:p>
          <a:p>
            <a:pPr lvl="1" algn="just"/>
            <a:r>
              <a:rPr lang="en-GB" dirty="0"/>
              <a:t>LAN provides a useful way of sharing resources between end users.</a:t>
            </a:r>
          </a:p>
          <a:p>
            <a:pPr lvl="1" algn="just"/>
            <a:r>
              <a:rPr lang="en-GB" dirty="0"/>
              <a:t>These resources include: printers, scanners, and the internet that are sharable among computers.</a:t>
            </a:r>
          </a:p>
          <a:p>
            <a:pPr lvl="1" algn="just"/>
            <a:r>
              <a:rPr lang="en-GB" dirty="0"/>
              <a:t>LANs are composed of networking and routing equipments such as hubs, switches and routers.</a:t>
            </a:r>
          </a:p>
          <a:p>
            <a:pPr lvl="1" algn="just"/>
            <a:r>
              <a:rPr lang="en-GB" dirty="0"/>
              <a:t>A LAN may contain local servers serving file storage and other locally shared applications.</a:t>
            </a:r>
          </a:p>
          <a:p>
            <a:pPr lvl="1" algn="just"/>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3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3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3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3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up)">
                                      <p:cBhvr>
                                        <p:cTn id="27" dur="3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Computer Networks</a:t>
            </a:r>
          </a:p>
        </p:txBody>
      </p:sp>
      <p:sp>
        <p:nvSpPr>
          <p:cNvPr id="7" name="Content Placeholder 6"/>
          <p:cNvSpPr>
            <a:spLocks noGrp="1"/>
          </p:cNvSpPr>
          <p:nvPr>
            <p:ph idx="1"/>
          </p:nvPr>
        </p:nvSpPr>
        <p:spPr/>
        <p:txBody>
          <a:bodyPr>
            <a:normAutofit fontScale="92500" lnSpcReduction="10000"/>
          </a:bodyPr>
          <a:lstStyle/>
          <a:p>
            <a:r>
              <a:rPr lang="en-GB" b="1" dirty="0"/>
              <a:t>Local Area Network (LAN):</a:t>
            </a:r>
          </a:p>
          <a:p>
            <a:pPr lvl="1"/>
            <a:r>
              <a:rPr lang="en-GB" dirty="0"/>
              <a:t>A LAN mostly operates on private IP addresses and does not involve heavy routing.</a:t>
            </a:r>
          </a:p>
          <a:p>
            <a:pPr lvl="1"/>
            <a:r>
              <a:rPr lang="en-GB" dirty="0"/>
              <a:t>LAN works under a local domain and controlled centrally.</a:t>
            </a:r>
          </a:p>
          <a:p>
            <a:pPr lvl="1"/>
            <a:r>
              <a:rPr lang="en-GB" dirty="0"/>
              <a:t>LAN uses either Ethernet or Token-ring technology.</a:t>
            </a:r>
          </a:p>
          <a:p>
            <a:pPr lvl="1"/>
            <a:r>
              <a:rPr lang="en-GB" dirty="0"/>
              <a:t>Ethernet is the mostly widely employed LAN technology.</a:t>
            </a:r>
          </a:p>
          <a:p>
            <a:pPr lvl="1"/>
            <a:r>
              <a:rPr lang="en-GB" dirty="0"/>
              <a:t>A LAN can be wired, wireless or in both form at any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20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20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2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Computer Networks</a:t>
            </a:r>
          </a:p>
        </p:txBody>
      </p:sp>
      <p:pic>
        <p:nvPicPr>
          <p:cNvPr id="3074" name="Picture 2"/>
          <p:cNvPicPr>
            <a:picLocks noGrp="1" noChangeAspect="1" noChangeArrowheads="1"/>
          </p:cNvPicPr>
          <p:nvPr>
            <p:ph idx="1"/>
          </p:nvPr>
        </p:nvPicPr>
        <p:blipFill>
          <a:blip r:embed="rId2" cstate="print"/>
          <a:stretch>
            <a:fillRect/>
          </a:stretch>
        </p:blipFill>
        <p:spPr bwMode="auto">
          <a:xfrm>
            <a:off x="2517775" y="2319337"/>
            <a:ext cx="5334000" cy="3057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Computer Networks</a:t>
            </a:r>
          </a:p>
        </p:txBody>
      </p:sp>
      <p:sp>
        <p:nvSpPr>
          <p:cNvPr id="3" name="Content Placeholder 2"/>
          <p:cNvSpPr>
            <a:spLocks noGrp="1"/>
          </p:cNvSpPr>
          <p:nvPr>
            <p:ph idx="1"/>
          </p:nvPr>
        </p:nvSpPr>
        <p:spPr/>
        <p:txBody>
          <a:bodyPr>
            <a:normAutofit lnSpcReduction="10000"/>
          </a:bodyPr>
          <a:lstStyle/>
          <a:p>
            <a:pPr algn="just"/>
            <a:r>
              <a:rPr lang="en-GB" b="1" dirty="0"/>
              <a:t>Metropolitan Area Network (MAN):</a:t>
            </a:r>
            <a:endParaRPr lang="en-GB" dirty="0"/>
          </a:p>
          <a:p>
            <a:pPr lvl="1" algn="just"/>
            <a:r>
              <a:rPr lang="en-GB" dirty="0"/>
              <a:t>MAN is a computer network that covers an entire city, such as cable TV networks.</a:t>
            </a:r>
          </a:p>
          <a:p>
            <a:pPr lvl="1" algn="just"/>
            <a:r>
              <a:rPr lang="en-GB" dirty="0"/>
              <a:t>MAN can use Ethernet, Token-ring, Asynchronous Transfer Mode (ATM), or Fiber Distributed Data Interface (FDDI)</a:t>
            </a:r>
          </a:p>
          <a:p>
            <a:pPr lvl="1" algn="just"/>
            <a:r>
              <a:rPr lang="en-GB" dirty="0"/>
              <a:t>Metro Ethernet is a service provided by ISPs. </a:t>
            </a:r>
          </a:p>
          <a:p>
            <a:pPr lvl="1" algn="just"/>
            <a:r>
              <a:rPr lang="en-GB" dirty="0"/>
              <a:t>This service enables users to expand their LANs. </a:t>
            </a:r>
          </a:p>
          <a:p>
            <a:pPr lvl="1" algn="just"/>
            <a:r>
              <a:rPr lang="en-GB" dirty="0"/>
              <a:t>For example, MAN can help an organisation to connect all of its offices in a city.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up)">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up)">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Computer Networks</a:t>
            </a:r>
          </a:p>
        </p:txBody>
      </p:sp>
      <p:sp>
        <p:nvSpPr>
          <p:cNvPr id="3" name="Content Placeholder 2"/>
          <p:cNvSpPr>
            <a:spLocks noGrp="1"/>
          </p:cNvSpPr>
          <p:nvPr>
            <p:ph idx="1"/>
          </p:nvPr>
        </p:nvSpPr>
        <p:spPr/>
        <p:txBody>
          <a:bodyPr/>
          <a:lstStyle/>
          <a:p>
            <a:pPr algn="just"/>
            <a:r>
              <a:rPr lang="en-GB" b="1" dirty="0"/>
              <a:t>Metropolitan Area Network (MAN):</a:t>
            </a:r>
            <a:endParaRPr lang="en-GB" dirty="0"/>
          </a:p>
          <a:p>
            <a:pPr lvl="1" algn="just"/>
            <a:r>
              <a:rPr lang="en-GB" dirty="0"/>
              <a:t>The backbone of a MAN is a high-capacity and high-speed fiber optics. </a:t>
            </a:r>
          </a:p>
          <a:p>
            <a:pPr lvl="1" algn="just"/>
            <a:r>
              <a:rPr lang="en-GB" dirty="0"/>
              <a:t>MAN works in between LAN and Wide Area Network (WAN).</a:t>
            </a:r>
          </a:p>
          <a:p>
            <a:pPr lvl="1" algn="just"/>
            <a:r>
              <a:rPr lang="en-GB" dirty="0"/>
              <a:t>MAN provides the uplink for LANs to WANs or internet.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pPr algn="just"/>
            <a:r>
              <a:rPr lang="en-GB" dirty="0"/>
              <a:t>A system of interconnected computers and computerised peripherals such as printers is called a network.</a:t>
            </a:r>
          </a:p>
          <a:p>
            <a:pPr algn="just"/>
            <a:r>
              <a:rPr lang="en-GB" dirty="0"/>
              <a:t>The interconnection among computers facilitates information sharing.</a:t>
            </a:r>
          </a:p>
          <a:p>
            <a:pPr algn="just"/>
            <a:r>
              <a:rPr lang="en-GB" dirty="0"/>
              <a:t>Computers may connect to one another by either wired or wireless media.</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Computer Networks</a:t>
            </a:r>
          </a:p>
        </p:txBody>
      </p:sp>
      <p:pic>
        <p:nvPicPr>
          <p:cNvPr id="4098" name="Picture 2"/>
          <p:cNvPicPr>
            <a:picLocks noGrp="1" noChangeAspect="1" noChangeArrowheads="1"/>
          </p:cNvPicPr>
          <p:nvPr>
            <p:ph idx="1"/>
          </p:nvPr>
        </p:nvPicPr>
        <p:blipFill>
          <a:blip r:embed="rId2" cstate="print"/>
          <a:stretch>
            <a:fillRect/>
          </a:stretch>
        </p:blipFill>
        <p:spPr bwMode="auto">
          <a:xfrm>
            <a:off x="2517775" y="2257425"/>
            <a:ext cx="5334000" cy="31813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3000" fill="hold"/>
                                        <p:tgtEl>
                                          <p:spTgt spid="4098"/>
                                        </p:tgtEl>
                                        <p:attrNameLst>
                                          <p:attrName>ppt_x</p:attrName>
                                        </p:attrNameLst>
                                      </p:cBhvr>
                                      <p:tavLst>
                                        <p:tav tm="0">
                                          <p:val>
                                            <p:strVal val="1+#ppt_w/2"/>
                                          </p:val>
                                        </p:tav>
                                        <p:tav tm="100000">
                                          <p:val>
                                            <p:strVal val="#ppt_x"/>
                                          </p:val>
                                        </p:tav>
                                      </p:tavLst>
                                    </p:anim>
                                    <p:anim calcmode="lin" valueType="num">
                                      <p:cBhvr additive="base">
                                        <p:cTn id="8" dur="3000" fill="hold"/>
                                        <p:tgtEl>
                                          <p:spTgt spid="40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Computer Networks</a:t>
            </a:r>
          </a:p>
        </p:txBody>
      </p:sp>
      <p:sp>
        <p:nvSpPr>
          <p:cNvPr id="3" name="Content Placeholder 2"/>
          <p:cNvSpPr>
            <a:spLocks noGrp="1"/>
          </p:cNvSpPr>
          <p:nvPr>
            <p:ph idx="1"/>
          </p:nvPr>
        </p:nvSpPr>
        <p:spPr/>
        <p:txBody>
          <a:bodyPr>
            <a:normAutofit fontScale="92500" lnSpcReduction="20000"/>
          </a:bodyPr>
          <a:lstStyle/>
          <a:p>
            <a:pPr algn="just"/>
            <a:r>
              <a:rPr lang="en-GB" b="1" dirty="0"/>
              <a:t>Wide Area Network (WAN):</a:t>
            </a:r>
          </a:p>
          <a:p>
            <a:pPr lvl="1" algn="just"/>
            <a:r>
              <a:rPr lang="en-GB" dirty="0"/>
              <a:t>WAN covers a large area which may be a province or a country.</a:t>
            </a:r>
          </a:p>
          <a:p>
            <a:pPr lvl="1" algn="just"/>
            <a:r>
              <a:rPr lang="en-GB" dirty="0"/>
              <a:t>Telecommunication networks are WANs.</a:t>
            </a:r>
          </a:p>
          <a:p>
            <a:pPr lvl="1" algn="just"/>
            <a:r>
              <a:rPr lang="en-GB" dirty="0"/>
              <a:t>These networks provide connectivity to MANs and LANs.</a:t>
            </a:r>
          </a:p>
          <a:p>
            <a:pPr lvl="1" algn="just"/>
            <a:r>
              <a:rPr lang="en-GB" dirty="0"/>
              <a:t>WANS are equipped with high speed backbone.</a:t>
            </a:r>
          </a:p>
          <a:p>
            <a:pPr lvl="1" algn="just"/>
            <a:r>
              <a:rPr lang="en-GB" dirty="0"/>
              <a:t>WAN may use advanced technologies such as Asynchronous Transfer Mode (ATM), Frame Relay, and Synchronous Optical Network (SONET).</a:t>
            </a:r>
          </a:p>
          <a:p>
            <a:pPr lvl="1" algn="just"/>
            <a:r>
              <a:rPr lang="en-GB" dirty="0"/>
              <a:t>WAN may be managed by multiple administration.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3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3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3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3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3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3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3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3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3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3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30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8" dur="3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30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44" dur="3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Computer Networks</a:t>
            </a:r>
          </a:p>
        </p:txBody>
      </p:sp>
      <p:pic>
        <p:nvPicPr>
          <p:cNvPr id="5122" name="Picture 2"/>
          <p:cNvPicPr>
            <a:picLocks noGrp="1" noChangeAspect="1" noChangeArrowheads="1"/>
          </p:cNvPicPr>
          <p:nvPr>
            <p:ph idx="1"/>
          </p:nvPr>
        </p:nvPicPr>
        <p:blipFill>
          <a:blip r:embed="rId2" cstate="print"/>
          <a:stretch>
            <a:fillRect/>
          </a:stretch>
        </p:blipFill>
        <p:spPr bwMode="auto">
          <a:xfrm>
            <a:off x="2517775" y="2328862"/>
            <a:ext cx="5334000" cy="30384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2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Computer Networks</a:t>
            </a:r>
          </a:p>
        </p:txBody>
      </p:sp>
      <p:sp>
        <p:nvSpPr>
          <p:cNvPr id="3" name="Content Placeholder 2"/>
          <p:cNvSpPr>
            <a:spLocks noGrp="1"/>
          </p:cNvSpPr>
          <p:nvPr>
            <p:ph idx="1"/>
          </p:nvPr>
        </p:nvSpPr>
        <p:spPr/>
        <p:txBody>
          <a:bodyPr/>
          <a:lstStyle/>
          <a:p>
            <a:pPr algn="just"/>
            <a:r>
              <a:rPr lang="en-GB" b="1" dirty="0"/>
              <a:t>Internetwork:</a:t>
            </a:r>
          </a:p>
          <a:p>
            <a:pPr lvl="1" algn="just"/>
            <a:r>
              <a:rPr lang="en-GB" dirty="0"/>
              <a:t>Internetwork is the network of networks and simply referred to as Internet.</a:t>
            </a:r>
          </a:p>
          <a:p>
            <a:pPr lvl="1" algn="just"/>
            <a:r>
              <a:rPr lang="en-GB" dirty="0"/>
              <a:t>The internet is the largest network on the planet.</a:t>
            </a:r>
          </a:p>
          <a:p>
            <a:pPr lvl="1" algn="just"/>
            <a:r>
              <a:rPr lang="en-GB" dirty="0"/>
              <a:t>It connects all WANs thus bringing connections to homes and offices AKA LANs.</a:t>
            </a:r>
          </a:p>
          <a:p>
            <a:pPr lvl="1" algn="just"/>
            <a:r>
              <a:rPr lang="en-GB" dirty="0"/>
              <a:t>The Internet uses TCP/IP protocol suite and uses IP as the addressing protocol.</a:t>
            </a:r>
          </a:p>
          <a:p>
            <a:pPr lvl="1" algn="just"/>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Computer Networks</a:t>
            </a:r>
          </a:p>
        </p:txBody>
      </p:sp>
      <p:sp>
        <p:nvSpPr>
          <p:cNvPr id="3" name="Content Placeholder 2"/>
          <p:cNvSpPr>
            <a:spLocks noGrp="1"/>
          </p:cNvSpPr>
          <p:nvPr>
            <p:ph idx="1"/>
          </p:nvPr>
        </p:nvSpPr>
        <p:spPr/>
        <p:txBody>
          <a:bodyPr/>
          <a:lstStyle/>
          <a:p>
            <a:pPr algn="just"/>
            <a:r>
              <a:rPr lang="en-GB" b="1" dirty="0"/>
              <a:t>Internetwork:</a:t>
            </a:r>
          </a:p>
          <a:p>
            <a:pPr lvl="1" algn="just"/>
            <a:r>
              <a:rPr lang="en-GB" dirty="0"/>
              <a:t>The internet allows users to share and access enormous amount of information using World Wide Web (WWW), FTP,  email services, audio and video streaming services and a host of others.</a:t>
            </a:r>
          </a:p>
          <a:p>
            <a:pPr lvl="1" algn="just"/>
            <a:r>
              <a:rPr lang="en-GB" dirty="0"/>
              <a:t>The internet is based on </a:t>
            </a:r>
            <a:r>
              <a:rPr lang="en-GB"/>
              <a:t>the client-server </a:t>
            </a:r>
            <a:r>
              <a:rPr lang="en-GB" dirty="0"/>
              <a:t>architecture.</a:t>
            </a:r>
          </a:p>
          <a:p>
            <a:pPr lvl="1" algn="just"/>
            <a:r>
              <a:rPr lang="en-GB" dirty="0"/>
              <a:t>Internet uses high speed fiber optics backbone as the medium of transmission.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Computer Networks</a:t>
            </a:r>
          </a:p>
        </p:txBody>
      </p:sp>
      <p:sp>
        <p:nvSpPr>
          <p:cNvPr id="3" name="Content Placeholder 2"/>
          <p:cNvSpPr>
            <a:spLocks noGrp="1"/>
          </p:cNvSpPr>
          <p:nvPr>
            <p:ph idx="1"/>
          </p:nvPr>
        </p:nvSpPr>
        <p:spPr/>
        <p:txBody>
          <a:bodyPr/>
          <a:lstStyle/>
          <a:p>
            <a:pPr algn="just"/>
            <a:r>
              <a:rPr lang="en-GB" b="1" dirty="0"/>
              <a:t>Internetwork:</a:t>
            </a:r>
          </a:p>
          <a:p>
            <a:pPr lvl="1" algn="just"/>
            <a:r>
              <a:rPr lang="en-GB" dirty="0"/>
              <a:t>To inter-connect the various continents, fiber optic cables are laid under the sea and referred to as “submarine communication cables”.</a:t>
            </a:r>
          </a:p>
          <a:p>
            <a:pPr lvl="1" algn="just"/>
            <a:r>
              <a:rPr lang="en-GB" dirty="0"/>
              <a:t>Internet is widely deployed on the WWW services using HTML linked pages and accessible by client software known as the Web Browsers.</a:t>
            </a:r>
          </a:p>
          <a:p>
            <a:pPr lvl="1" algn="just"/>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Computer Networks</a:t>
            </a:r>
          </a:p>
        </p:txBody>
      </p:sp>
      <p:sp>
        <p:nvSpPr>
          <p:cNvPr id="3" name="Content Placeholder 2"/>
          <p:cNvSpPr>
            <a:spLocks noGrp="1"/>
          </p:cNvSpPr>
          <p:nvPr>
            <p:ph idx="1"/>
          </p:nvPr>
        </p:nvSpPr>
        <p:spPr/>
        <p:txBody>
          <a:bodyPr>
            <a:normAutofit fontScale="92500" lnSpcReduction="10000"/>
          </a:bodyPr>
          <a:lstStyle/>
          <a:p>
            <a:pPr algn="just"/>
            <a:r>
              <a:rPr lang="en-GB" b="1" dirty="0"/>
              <a:t>Internetwork:</a:t>
            </a:r>
          </a:p>
          <a:p>
            <a:pPr lvl="1" algn="just"/>
            <a:r>
              <a:rPr lang="en-GB" dirty="0"/>
              <a:t>The internet serves many purposes and is involved in many aspects of our lives such as:</a:t>
            </a:r>
          </a:p>
          <a:p>
            <a:pPr marL="1371600" lvl="2" indent="-457200" algn="just">
              <a:buFont typeface="+mj-lt"/>
              <a:buAutoNum type="arabicPeriod"/>
            </a:pPr>
            <a:r>
              <a:rPr lang="en-GB" dirty="0"/>
              <a:t>Web sites</a:t>
            </a:r>
          </a:p>
          <a:p>
            <a:pPr marL="1371600" lvl="2" indent="-457200" algn="just">
              <a:buFont typeface="+mj-lt"/>
              <a:buAutoNum type="arabicPeriod"/>
            </a:pPr>
            <a:r>
              <a:rPr lang="en-GB" dirty="0"/>
              <a:t>E-mail</a:t>
            </a:r>
          </a:p>
          <a:p>
            <a:pPr marL="1371600" lvl="2" indent="-457200" algn="just">
              <a:buFont typeface="+mj-lt"/>
              <a:buAutoNum type="arabicPeriod"/>
            </a:pPr>
            <a:r>
              <a:rPr lang="en-GB" dirty="0"/>
              <a:t>Instant messaging</a:t>
            </a:r>
          </a:p>
          <a:p>
            <a:pPr marL="1371600" lvl="2" indent="-457200" algn="just">
              <a:buFont typeface="+mj-lt"/>
              <a:buAutoNum type="arabicPeriod"/>
            </a:pPr>
            <a:r>
              <a:rPr lang="en-GB" dirty="0"/>
              <a:t>Blogging</a:t>
            </a:r>
          </a:p>
          <a:p>
            <a:pPr marL="1371600" lvl="2" indent="-457200" algn="just">
              <a:buFont typeface="+mj-lt"/>
              <a:buAutoNum type="arabicPeriod"/>
            </a:pPr>
            <a:r>
              <a:rPr lang="en-GB" dirty="0"/>
              <a:t>Social Media</a:t>
            </a:r>
          </a:p>
          <a:p>
            <a:pPr marL="1371600" lvl="2" indent="-457200" algn="just">
              <a:buFont typeface="+mj-lt"/>
              <a:buAutoNum type="arabicPeriod"/>
            </a:pPr>
            <a:r>
              <a:rPr lang="en-GB" dirty="0"/>
              <a:t>Marketing</a:t>
            </a:r>
          </a:p>
          <a:p>
            <a:pPr marL="1371600" lvl="2" indent="-457200" algn="just">
              <a:buFont typeface="+mj-lt"/>
              <a:buAutoNum type="arabicPeriod"/>
            </a:pPr>
            <a:r>
              <a:rPr lang="en-GB" dirty="0"/>
              <a:t>Networking</a:t>
            </a:r>
          </a:p>
          <a:p>
            <a:pPr marL="1371600" lvl="2" indent="-457200" algn="just">
              <a:buFont typeface="+mj-lt"/>
              <a:buAutoNum type="arabicPeriod"/>
            </a:pPr>
            <a:r>
              <a:rPr lang="en-GB" dirty="0"/>
              <a:t>Resource sharing</a:t>
            </a:r>
          </a:p>
          <a:p>
            <a:pPr marL="1371600" lvl="2" indent="-457200" algn="just">
              <a:buFont typeface="+mj-lt"/>
              <a:buAutoNum type="arabicPeriod"/>
            </a:pPr>
            <a:r>
              <a:rPr lang="en-GB" dirty="0"/>
              <a:t>Audio and Video streaming.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LAN Technologies</a:t>
            </a:r>
          </a:p>
        </p:txBody>
      </p:sp>
      <p:sp>
        <p:nvSpPr>
          <p:cNvPr id="3" name="Content Placeholder 2"/>
          <p:cNvSpPr>
            <a:spLocks noGrp="1"/>
          </p:cNvSpPr>
          <p:nvPr>
            <p:ph idx="1"/>
          </p:nvPr>
        </p:nvSpPr>
        <p:spPr/>
        <p:txBody>
          <a:bodyPr>
            <a:normAutofit fontScale="85000" lnSpcReduction="10000"/>
          </a:bodyPr>
          <a:lstStyle/>
          <a:p>
            <a:pPr algn="just"/>
            <a:r>
              <a:rPr lang="en-GB" b="1" dirty="0"/>
              <a:t>Ethernet:</a:t>
            </a:r>
          </a:p>
          <a:p>
            <a:pPr algn="just"/>
            <a:r>
              <a:rPr lang="en-GB" dirty="0"/>
              <a:t>Ethernet is a standard networking architecture that defines the physical layout, lengths, and types of media that can be used.  There are many variations of Ethernet but the most used is the CSMA/CD network access method.</a:t>
            </a:r>
          </a:p>
          <a:p>
            <a:pPr lvl="1" algn="just"/>
            <a:r>
              <a:rPr lang="en-GB" dirty="0"/>
              <a:t>The Ethernet technology is a widely deployed LAN.</a:t>
            </a:r>
          </a:p>
          <a:p>
            <a:pPr lvl="1" algn="just"/>
            <a:r>
              <a:rPr lang="en-GB" dirty="0"/>
              <a:t>Ethernet was invented in 1970 by Bob Metcalfe and D. R. Boggs.</a:t>
            </a:r>
          </a:p>
          <a:p>
            <a:pPr lvl="1" algn="just"/>
            <a:r>
              <a:rPr lang="en-GB" dirty="0"/>
              <a:t>It was then standardised in the IEEE 802.3 in 1980. This is why it mostly known as the 802.3 LAN.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LAN Technologies</a:t>
            </a:r>
          </a:p>
        </p:txBody>
      </p:sp>
      <p:sp>
        <p:nvSpPr>
          <p:cNvPr id="3" name="Content Placeholder 2"/>
          <p:cNvSpPr>
            <a:spLocks noGrp="1"/>
          </p:cNvSpPr>
          <p:nvPr>
            <p:ph idx="1"/>
          </p:nvPr>
        </p:nvSpPr>
        <p:spPr/>
        <p:txBody>
          <a:bodyPr/>
          <a:lstStyle/>
          <a:p>
            <a:pPr algn="just"/>
            <a:r>
              <a:rPr lang="en-GB" b="1" dirty="0"/>
              <a:t>Ethernet:</a:t>
            </a:r>
          </a:p>
          <a:p>
            <a:pPr algn="just"/>
            <a:r>
              <a:rPr lang="en-GB" dirty="0"/>
              <a:t>Ethernet uses the 10BASE-T specification.</a:t>
            </a:r>
          </a:p>
          <a:p>
            <a:pPr algn="just"/>
            <a:r>
              <a:rPr lang="en-GB" dirty="0"/>
              <a:t>Here, 10 stands for 10Mbps, BASE translates to baseband and T is for Thick Ethernet.</a:t>
            </a:r>
          </a:p>
          <a:p>
            <a:pPr algn="just"/>
            <a:r>
              <a:rPr lang="en-GB" dirty="0"/>
              <a:t>Ethernet technologies provide speed up to 10Mbps using Cat-5 cable.</a:t>
            </a:r>
          </a:p>
          <a:p>
            <a:pPr algn="just"/>
            <a:r>
              <a:rPr lang="en-GB" dirty="0"/>
              <a:t>Some of these technologies include:</a:t>
            </a:r>
          </a:p>
          <a:p>
            <a:pPr algn="just"/>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LAN Technologies</a:t>
            </a:r>
          </a:p>
        </p:txBody>
      </p:sp>
      <p:sp>
        <p:nvSpPr>
          <p:cNvPr id="3" name="Content Placeholder 2"/>
          <p:cNvSpPr>
            <a:spLocks noGrp="1"/>
          </p:cNvSpPr>
          <p:nvPr>
            <p:ph idx="1"/>
          </p:nvPr>
        </p:nvSpPr>
        <p:spPr/>
        <p:txBody>
          <a:bodyPr>
            <a:normAutofit fontScale="92500" lnSpcReduction="20000"/>
          </a:bodyPr>
          <a:lstStyle/>
          <a:p>
            <a:pPr algn="just"/>
            <a:r>
              <a:rPr lang="en-GB" b="1" dirty="0"/>
              <a:t>Ethernet:</a:t>
            </a:r>
          </a:p>
          <a:p>
            <a:pPr lvl="1" algn="just"/>
            <a:r>
              <a:rPr lang="en-GB" b="1" dirty="0"/>
              <a:t>Fast-Ethernet</a:t>
            </a:r>
          </a:p>
          <a:p>
            <a:pPr lvl="2" algn="just"/>
            <a:r>
              <a:rPr lang="en-GB" dirty="0"/>
              <a:t>Fast-Ethernet emerged as a result of the growth in emerging technologies.</a:t>
            </a:r>
          </a:p>
          <a:p>
            <a:pPr lvl="2" algn="just"/>
            <a:r>
              <a:rPr lang="en-GB" dirty="0"/>
              <a:t>The technology was introduced in 1995.</a:t>
            </a:r>
          </a:p>
          <a:p>
            <a:pPr lvl="2" algn="just"/>
            <a:r>
              <a:rPr lang="en-GB" dirty="0"/>
              <a:t>This technology runs on UTP, optical fiber and wireless medium.</a:t>
            </a:r>
          </a:p>
          <a:p>
            <a:pPr lvl="2" algn="just"/>
            <a:r>
              <a:rPr lang="en-GB" dirty="0"/>
              <a:t>Fast-Ethernet offers speed up to 100Mbps.</a:t>
            </a:r>
          </a:p>
          <a:p>
            <a:pPr lvl="2" algn="just"/>
            <a:r>
              <a:rPr lang="en-GB" dirty="0"/>
              <a:t>By standardisation, the technology is referred to as the 100BASE-T in the IEEE 803.2 and uses mostly twisted pair cables.</a:t>
            </a:r>
          </a:p>
          <a:p>
            <a:pPr lvl="2" algn="just"/>
            <a:r>
              <a:rPr lang="en-GB" dirty="0"/>
              <a:t>On fiber optics cables, fast Ethernet goes up to 100 meters in half duplex mode and a maximum of 2000 meters in full-duplex multimode </a:t>
            </a:r>
            <a:r>
              <a:rPr lang="en-GB" dirty="0" err="1"/>
              <a:t>fibers</a:t>
            </a:r>
            <a:r>
              <a:rPr lang="en-GB" dirty="0"/>
              <a:t>.</a:t>
            </a:r>
          </a:p>
          <a:p>
            <a:pPr lvl="2" algn="just"/>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Classification of Computer Networks</a:t>
            </a:r>
          </a:p>
        </p:txBody>
      </p:sp>
      <p:sp>
        <p:nvSpPr>
          <p:cNvPr id="3" name="Content Placeholder 2"/>
          <p:cNvSpPr>
            <a:spLocks noGrp="1"/>
          </p:cNvSpPr>
          <p:nvPr>
            <p:ph idx="1"/>
          </p:nvPr>
        </p:nvSpPr>
        <p:spPr/>
        <p:txBody>
          <a:bodyPr/>
          <a:lstStyle/>
          <a:p>
            <a:pPr algn="just"/>
            <a:r>
              <a:rPr lang="en-GB" dirty="0"/>
              <a:t>Computer networks are classified based on various factors:</a:t>
            </a:r>
          </a:p>
          <a:p>
            <a:pPr algn="just"/>
            <a:r>
              <a:rPr lang="en-GB" dirty="0"/>
              <a:t>Geographical span.</a:t>
            </a:r>
          </a:p>
          <a:p>
            <a:pPr algn="just"/>
            <a:r>
              <a:rPr lang="en-GB" dirty="0"/>
              <a:t>Inter-connectivity</a:t>
            </a:r>
          </a:p>
          <a:p>
            <a:pPr algn="just"/>
            <a:r>
              <a:rPr lang="en-GB" dirty="0"/>
              <a:t>Administration</a:t>
            </a:r>
          </a:p>
          <a:p>
            <a:pPr algn="just"/>
            <a:r>
              <a:rPr lang="en-GB" dirty="0"/>
              <a:t>Architecture</a:t>
            </a:r>
          </a:p>
          <a:p>
            <a:pPr algn="just">
              <a:buNone/>
            </a:pPr>
            <a:endParaRPr lang="en-GB" dirty="0"/>
          </a:p>
        </p:txBody>
      </p:sp>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3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3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3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3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3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3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3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3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3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3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LAN Technologies</a:t>
            </a:r>
          </a:p>
        </p:txBody>
      </p:sp>
      <p:sp>
        <p:nvSpPr>
          <p:cNvPr id="3" name="Content Placeholder 2"/>
          <p:cNvSpPr>
            <a:spLocks noGrp="1"/>
          </p:cNvSpPr>
          <p:nvPr>
            <p:ph idx="1"/>
          </p:nvPr>
        </p:nvSpPr>
        <p:spPr/>
        <p:txBody>
          <a:bodyPr/>
          <a:lstStyle/>
          <a:p>
            <a:pPr algn="just"/>
            <a:r>
              <a:rPr lang="en-GB" b="1" dirty="0"/>
              <a:t>Ethernet:</a:t>
            </a:r>
          </a:p>
          <a:p>
            <a:pPr lvl="1" algn="just"/>
            <a:r>
              <a:rPr lang="en-GB" b="1" dirty="0"/>
              <a:t>Giga-Ethernet</a:t>
            </a:r>
          </a:p>
          <a:p>
            <a:pPr lvl="2" algn="just"/>
            <a:r>
              <a:rPr lang="en-GB" dirty="0"/>
              <a:t>Giga-Ethernet provides speed up to 1000 Mbps.</a:t>
            </a:r>
          </a:p>
          <a:p>
            <a:pPr lvl="2" algn="just"/>
            <a:r>
              <a:rPr lang="en-GB" dirty="0"/>
              <a:t>In the IEEE standard, it is known as the IEEE802.3ab using Cat-5 UTP while IEEE802.3ah represents Giga-Ethernet over fiber.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Topologies</a:t>
            </a:r>
          </a:p>
        </p:txBody>
      </p:sp>
      <p:sp>
        <p:nvSpPr>
          <p:cNvPr id="3" name="Content Placeholder 2"/>
          <p:cNvSpPr>
            <a:spLocks noGrp="1"/>
          </p:cNvSpPr>
          <p:nvPr>
            <p:ph idx="1"/>
          </p:nvPr>
        </p:nvSpPr>
        <p:spPr/>
        <p:txBody>
          <a:bodyPr/>
          <a:lstStyle/>
          <a:p>
            <a:pPr algn="just"/>
            <a:r>
              <a:rPr lang="en-GB" dirty="0"/>
              <a:t>A network topology is the arrangement in which network devices and user devices are connected.</a:t>
            </a:r>
          </a:p>
          <a:p>
            <a:pPr algn="just"/>
            <a:r>
              <a:rPr lang="en-GB" dirty="0"/>
              <a:t>Topology may define both physical and logical aspect of the network.</a:t>
            </a:r>
          </a:p>
          <a:p>
            <a:pPr algn="just"/>
            <a:r>
              <a:rPr lang="en-GB" dirty="0"/>
              <a:t>Both logical and physical topologies could be same or different in the same network.</a:t>
            </a:r>
          </a:p>
          <a:p>
            <a:pPr algn="just"/>
            <a:r>
              <a:rPr lang="en-GB" dirty="0"/>
              <a:t>Network topologies include:</a:t>
            </a:r>
          </a:p>
          <a:p>
            <a:pPr algn="just"/>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Topologies</a:t>
            </a:r>
          </a:p>
        </p:txBody>
      </p:sp>
      <p:sp>
        <p:nvSpPr>
          <p:cNvPr id="3" name="Content Placeholder 2"/>
          <p:cNvSpPr>
            <a:spLocks noGrp="1"/>
          </p:cNvSpPr>
          <p:nvPr>
            <p:ph idx="1"/>
          </p:nvPr>
        </p:nvSpPr>
        <p:spPr/>
        <p:txBody>
          <a:bodyPr>
            <a:normAutofit fontScale="92500" lnSpcReduction="20000"/>
          </a:bodyPr>
          <a:lstStyle/>
          <a:p>
            <a:pPr algn="just"/>
            <a:r>
              <a:rPr lang="en-GB" b="1" dirty="0"/>
              <a:t>Point-to-Point</a:t>
            </a:r>
          </a:p>
          <a:p>
            <a:pPr lvl="1" algn="just"/>
            <a:r>
              <a:rPr lang="en-GB" dirty="0"/>
              <a:t>In point-to-point networks, two host are directly connected to each other.</a:t>
            </a:r>
          </a:p>
          <a:p>
            <a:pPr lvl="1" algn="just"/>
            <a:r>
              <a:rPr lang="en-GB" dirty="0"/>
              <a:t>These host could be computers, switches, routers, or servers that are connected back to back using a single cable.</a:t>
            </a:r>
          </a:p>
          <a:p>
            <a:pPr lvl="1" algn="just"/>
            <a:r>
              <a:rPr lang="en-GB" dirty="0"/>
              <a:t>In any case, the receiving end is connected to the sending end or vice versa. If the he hosts are connected point-to-point logically, then they may have multiple intermediate devices.</a:t>
            </a:r>
          </a:p>
          <a:p>
            <a:pPr lvl="1" algn="just"/>
            <a:r>
              <a:rPr lang="en-GB" dirty="0"/>
              <a:t>In logical connections, the end hosts are unaware of the underlying network and see each other as though they are directly connected.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Topologies</a:t>
            </a:r>
          </a:p>
        </p:txBody>
      </p:sp>
      <p:sp>
        <p:nvSpPr>
          <p:cNvPr id="10" name="Content Placeholder 9"/>
          <p:cNvSpPr>
            <a:spLocks noGrp="1"/>
          </p:cNvSpPr>
          <p:nvPr>
            <p:ph idx="1"/>
          </p:nvPr>
        </p:nvSpPr>
        <p:spPr/>
        <p:txBody>
          <a:bodyPr/>
          <a:lstStyle/>
          <a:p>
            <a:r>
              <a:rPr lang="en-GB" b="1" dirty="0"/>
              <a:t>Point-to-Point</a:t>
            </a:r>
            <a:endParaRPr lang="en-GB" dirty="0"/>
          </a:p>
        </p:txBody>
      </p:sp>
      <p:pic>
        <p:nvPicPr>
          <p:cNvPr id="9" name="Picture 3"/>
          <p:cNvPicPr>
            <a:picLocks noChangeAspect="1" noChangeArrowheads="1"/>
          </p:cNvPicPr>
          <p:nvPr/>
        </p:nvPicPr>
        <p:blipFill>
          <a:blip r:embed="rId2" cstate="print"/>
          <a:srcRect/>
          <a:stretch>
            <a:fillRect/>
          </a:stretch>
        </p:blipFill>
        <p:spPr bwMode="auto">
          <a:xfrm>
            <a:off x="1907704" y="3068960"/>
            <a:ext cx="5334000" cy="962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20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Topologies</a:t>
            </a:r>
          </a:p>
        </p:txBody>
      </p:sp>
      <p:sp>
        <p:nvSpPr>
          <p:cNvPr id="5" name="Content Placeholder 4"/>
          <p:cNvSpPr>
            <a:spLocks noGrp="1"/>
          </p:cNvSpPr>
          <p:nvPr>
            <p:ph idx="1"/>
          </p:nvPr>
        </p:nvSpPr>
        <p:spPr/>
        <p:txBody>
          <a:bodyPr>
            <a:normAutofit fontScale="77500" lnSpcReduction="20000"/>
          </a:bodyPr>
          <a:lstStyle/>
          <a:p>
            <a:pPr algn="just"/>
            <a:r>
              <a:rPr lang="en-GB" b="1" dirty="0"/>
              <a:t>Bus Topology</a:t>
            </a:r>
          </a:p>
          <a:p>
            <a:pPr lvl="1" algn="just"/>
            <a:r>
              <a:rPr lang="en-GB" dirty="0"/>
              <a:t>In bus topology, all the devices share a single communication line/cable.</a:t>
            </a:r>
          </a:p>
          <a:p>
            <a:pPr lvl="1" algn="just"/>
            <a:r>
              <a:rPr lang="en-GB" dirty="0"/>
              <a:t>CSMA/CD technology is essential to bus topology because multiple hosts may send data at the same time.</a:t>
            </a:r>
          </a:p>
          <a:p>
            <a:pPr lvl="1" algn="just"/>
            <a:r>
              <a:rPr lang="en-GB" dirty="0"/>
              <a:t>Other than CSMA/CD, the hosts on the network may recognise one host as the bus master.</a:t>
            </a:r>
          </a:p>
          <a:p>
            <a:pPr lvl="1" algn="just"/>
            <a:r>
              <a:rPr lang="en-GB" dirty="0"/>
              <a:t>This topology is a simple form of networking in which the failure of a device does not affect the others.</a:t>
            </a:r>
          </a:p>
          <a:p>
            <a:pPr lvl="1" algn="just"/>
            <a:r>
              <a:rPr lang="en-GB" dirty="0"/>
              <a:t>However, failure of the shared medium affects the all the devices.</a:t>
            </a:r>
          </a:p>
          <a:p>
            <a:pPr lvl="1" algn="just"/>
            <a:r>
              <a:rPr lang="en-GB" dirty="0"/>
              <a:t>Both ends of the shared medium have a line terminator.</a:t>
            </a:r>
          </a:p>
          <a:p>
            <a:pPr lvl="1" algn="just"/>
            <a:r>
              <a:rPr lang="en-GB" dirty="0"/>
              <a:t>Data sent in only one direction and gets terminated when it reaches the extreme 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2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20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20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Topologies</a:t>
            </a:r>
          </a:p>
        </p:txBody>
      </p:sp>
      <p:sp>
        <p:nvSpPr>
          <p:cNvPr id="3" name="Content Placeholder 2"/>
          <p:cNvSpPr>
            <a:spLocks noGrp="1"/>
          </p:cNvSpPr>
          <p:nvPr>
            <p:ph idx="1"/>
          </p:nvPr>
        </p:nvSpPr>
        <p:spPr/>
        <p:txBody>
          <a:bodyPr/>
          <a:lstStyle/>
          <a:p>
            <a:r>
              <a:rPr lang="en-GB" b="1" dirty="0"/>
              <a:t>Bus Topology</a:t>
            </a:r>
            <a:endParaRPr lang="en-GB" dirty="0"/>
          </a:p>
          <a:p>
            <a:endParaRPr lang="en-GB" b="1" dirty="0"/>
          </a:p>
        </p:txBody>
      </p:sp>
      <p:pic>
        <p:nvPicPr>
          <p:cNvPr id="4" name="Picture 2"/>
          <p:cNvPicPr>
            <a:picLocks noChangeAspect="1" noChangeArrowheads="1"/>
          </p:cNvPicPr>
          <p:nvPr/>
        </p:nvPicPr>
        <p:blipFill>
          <a:blip r:embed="rId2" cstate="print"/>
          <a:srcRect/>
          <a:stretch>
            <a:fillRect/>
          </a:stretch>
        </p:blipFill>
        <p:spPr bwMode="auto">
          <a:xfrm>
            <a:off x="1905000" y="2639219"/>
            <a:ext cx="5334000" cy="24479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Topologies</a:t>
            </a:r>
          </a:p>
        </p:txBody>
      </p:sp>
      <p:sp>
        <p:nvSpPr>
          <p:cNvPr id="3" name="Content Placeholder 2"/>
          <p:cNvSpPr>
            <a:spLocks noGrp="1"/>
          </p:cNvSpPr>
          <p:nvPr>
            <p:ph idx="1"/>
          </p:nvPr>
        </p:nvSpPr>
        <p:spPr/>
        <p:txBody>
          <a:bodyPr/>
          <a:lstStyle/>
          <a:p>
            <a:pPr algn="just"/>
            <a:r>
              <a:rPr lang="en-GB" b="1" dirty="0"/>
              <a:t>Star Topology</a:t>
            </a:r>
          </a:p>
          <a:p>
            <a:pPr lvl="1" algn="just"/>
            <a:r>
              <a:rPr lang="en-GB" dirty="0"/>
              <a:t>In this topology, all the hosts are connected to a central device known as the hub.</a:t>
            </a:r>
          </a:p>
          <a:p>
            <a:pPr lvl="1" algn="just"/>
            <a:r>
              <a:rPr lang="en-GB" dirty="0"/>
              <a:t>Host to hub connection is achieved using a point-to-connection.</a:t>
            </a:r>
          </a:p>
          <a:p>
            <a:pPr lvl="1" algn="just"/>
            <a:r>
              <a:rPr lang="en-GB" dirty="0"/>
              <a:t>The hub device can be a:</a:t>
            </a:r>
          </a:p>
          <a:p>
            <a:pPr lvl="2" algn="just"/>
            <a:r>
              <a:rPr lang="en-GB" dirty="0"/>
              <a:t>Layer 1 device such as a hub or a repeater.</a:t>
            </a:r>
          </a:p>
          <a:p>
            <a:pPr lvl="2" algn="just"/>
            <a:r>
              <a:rPr lang="en-GB" dirty="0"/>
              <a:t>Layer-2 device such as a switch or a bridge.</a:t>
            </a:r>
          </a:p>
          <a:p>
            <a:pPr lvl="2" algn="just"/>
            <a:r>
              <a:rPr lang="en-GB" dirty="0"/>
              <a:t>Layer-3 device such as a router or a gateway.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Topologies</a:t>
            </a:r>
          </a:p>
        </p:txBody>
      </p:sp>
      <p:sp>
        <p:nvSpPr>
          <p:cNvPr id="3" name="Content Placeholder 2"/>
          <p:cNvSpPr>
            <a:spLocks noGrp="1"/>
          </p:cNvSpPr>
          <p:nvPr>
            <p:ph idx="1"/>
          </p:nvPr>
        </p:nvSpPr>
        <p:spPr/>
        <p:txBody>
          <a:bodyPr/>
          <a:lstStyle/>
          <a:p>
            <a:pPr algn="just"/>
            <a:r>
              <a:rPr lang="en-GB" b="1" dirty="0"/>
              <a:t>Star Topology</a:t>
            </a:r>
          </a:p>
          <a:p>
            <a:pPr lvl="1" algn="just"/>
            <a:r>
              <a:rPr lang="en-GB" dirty="0"/>
              <a:t>In this topology, the hub is a single point of failure.</a:t>
            </a:r>
          </a:p>
          <a:p>
            <a:pPr lvl="1" algn="just"/>
            <a:r>
              <a:rPr lang="en-GB" dirty="0"/>
              <a:t>If the hub fails, connectivity fails, consequentially. </a:t>
            </a:r>
          </a:p>
          <a:p>
            <a:pPr lvl="1" algn="just"/>
            <a:r>
              <a:rPr lang="en-GB" dirty="0"/>
              <a:t>Communication between hosts takes place through the hub.</a:t>
            </a:r>
          </a:p>
          <a:p>
            <a:pPr lvl="1" algn="just"/>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Topologies</a:t>
            </a:r>
          </a:p>
        </p:txBody>
      </p:sp>
      <p:sp>
        <p:nvSpPr>
          <p:cNvPr id="3" name="Content Placeholder 2"/>
          <p:cNvSpPr>
            <a:spLocks noGrp="1"/>
          </p:cNvSpPr>
          <p:nvPr>
            <p:ph idx="1"/>
          </p:nvPr>
        </p:nvSpPr>
        <p:spPr/>
        <p:txBody>
          <a:bodyPr/>
          <a:lstStyle/>
          <a:p>
            <a:r>
              <a:rPr lang="en-GB" b="1" dirty="0"/>
              <a:t>Star Topology</a:t>
            </a:r>
          </a:p>
          <a:p>
            <a:endParaRPr lang="en-GB" dirty="0"/>
          </a:p>
        </p:txBody>
      </p:sp>
      <p:pic>
        <p:nvPicPr>
          <p:cNvPr id="4" name="Picture 2"/>
          <p:cNvPicPr>
            <a:picLocks noChangeAspect="1" noChangeArrowheads="1"/>
          </p:cNvPicPr>
          <p:nvPr/>
        </p:nvPicPr>
        <p:blipFill>
          <a:blip r:embed="rId2" cstate="print"/>
          <a:srcRect/>
          <a:stretch>
            <a:fillRect/>
          </a:stretch>
        </p:blipFill>
        <p:spPr bwMode="auto">
          <a:xfrm>
            <a:off x="2555777" y="2492896"/>
            <a:ext cx="4320480" cy="352839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Topologies</a:t>
            </a:r>
          </a:p>
        </p:txBody>
      </p:sp>
      <p:sp>
        <p:nvSpPr>
          <p:cNvPr id="3" name="Content Placeholder 2"/>
          <p:cNvSpPr>
            <a:spLocks noGrp="1"/>
          </p:cNvSpPr>
          <p:nvPr>
            <p:ph idx="1"/>
          </p:nvPr>
        </p:nvSpPr>
        <p:spPr/>
        <p:txBody>
          <a:bodyPr>
            <a:normAutofit fontScale="85000" lnSpcReduction="10000"/>
          </a:bodyPr>
          <a:lstStyle/>
          <a:p>
            <a:pPr algn="just"/>
            <a:r>
              <a:rPr lang="en-GB" b="1" dirty="0"/>
              <a:t>Ring Topology</a:t>
            </a:r>
          </a:p>
          <a:p>
            <a:pPr algn="just"/>
            <a:r>
              <a:rPr lang="en-GB" dirty="0"/>
              <a:t>In this topology, each system connects exactly to other system to create a circular structure.</a:t>
            </a:r>
          </a:p>
          <a:p>
            <a:pPr algn="just"/>
            <a:r>
              <a:rPr lang="en-GB" dirty="0"/>
              <a:t>When a system communicates to another, the data goes through all intermediate systems.</a:t>
            </a:r>
          </a:p>
          <a:p>
            <a:pPr algn="just"/>
            <a:r>
              <a:rPr lang="en-GB" dirty="0"/>
              <a:t>Connecting a new system in this topology requires just one cable.</a:t>
            </a:r>
          </a:p>
          <a:p>
            <a:pPr algn="just"/>
            <a:r>
              <a:rPr lang="en-GB" dirty="0"/>
              <a:t>A failure of one host results in the failure of the entire network.</a:t>
            </a:r>
          </a:p>
          <a:p>
            <a:pPr algn="just"/>
            <a:r>
              <a:rPr lang="en-GB" dirty="0"/>
              <a:t>However, a backup ring may be implemented to counter such failure.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Geographical Span		</a:t>
            </a:r>
          </a:p>
        </p:txBody>
      </p:sp>
      <p:sp>
        <p:nvSpPr>
          <p:cNvPr id="3" name="Content Placeholder 2"/>
          <p:cNvSpPr>
            <a:spLocks noGrp="1"/>
          </p:cNvSpPr>
          <p:nvPr>
            <p:ph idx="1"/>
          </p:nvPr>
        </p:nvSpPr>
        <p:spPr/>
        <p:txBody>
          <a:bodyPr>
            <a:normAutofit lnSpcReduction="10000"/>
          </a:bodyPr>
          <a:lstStyle/>
          <a:p>
            <a:pPr algn="just"/>
            <a:r>
              <a:rPr lang="en-GB" dirty="0"/>
              <a:t>Geographically, a network can be viewed in the following categories:</a:t>
            </a:r>
          </a:p>
          <a:p>
            <a:pPr lvl="1" algn="just"/>
            <a:r>
              <a:rPr lang="en-GB" dirty="0"/>
              <a:t>It may be spanned across a table, among Bluetooth enabled devices covering a few meters</a:t>
            </a:r>
          </a:p>
          <a:p>
            <a:pPr lvl="1" algn="just"/>
            <a:r>
              <a:rPr lang="en-GB" dirty="0"/>
              <a:t>It may be spanned across an entire building, including intermediate devices to connect all floors.</a:t>
            </a:r>
          </a:p>
          <a:p>
            <a:pPr lvl="1" algn="just"/>
            <a:r>
              <a:rPr lang="en-GB" dirty="0"/>
              <a:t>It may be spanned to cover a city.</a:t>
            </a:r>
          </a:p>
          <a:p>
            <a:pPr lvl="1" algn="just"/>
            <a:r>
              <a:rPr lang="en-GB" dirty="0"/>
              <a:t>It may be one network covering the whole world.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3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3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3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3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3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Topologies</a:t>
            </a:r>
          </a:p>
        </p:txBody>
      </p:sp>
      <p:sp>
        <p:nvSpPr>
          <p:cNvPr id="5" name="Content Placeholder 4"/>
          <p:cNvSpPr>
            <a:spLocks noGrp="1"/>
          </p:cNvSpPr>
          <p:nvPr>
            <p:ph idx="1"/>
          </p:nvPr>
        </p:nvSpPr>
        <p:spPr/>
        <p:txBody>
          <a:bodyPr/>
          <a:lstStyle/>
          <a:p>
            <a:r>
              <a:rPr lang="en-GB" b="1" dirty="0"/>
              <a:t>Ring Topology</a:t>
            </a:r>
          </a:p>
          <a:p>
            <a:endParaRPr lang="en-GB" b="1" dirty="0"/>
          </a:p>
        </p:txBody>
      </p:sp>
      <p:pic>
        <p:nvPicPr>
          <p:cNvPr id="6" name="Picture 2"/>
          <p:cNvPicPr>
            <a:picLocks noChangeAspect="1" noChangeArrowheads="1"/>
          </p:cNvPicPr>
          <p:nvPr/>
        </p:nvPicPr>
        <p:blipFill>
          <a:blip r:embed="rId2" cstate="print"/>
          <a:srcRect/>
          <a:stretch>
            <a:fillRect/>
          </a:stretch>
        </p:blipFill>
        <p:spPr bwMode="auto">
          <a:xfrm>
            <a:off x="1914525" y="2780928"/>
            <a:ext cx="5314950" cy="283009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Topologies</a:t>
            </a:r>
          </a:p>
        </p:txBody>
      </p:sp>
      <p:sp>
        <p:nvSpPr>
          <p:cNvPr id="3" name="Content Placeholder 2"/>
          <p:cNvSpPr>
            <a:spLocks noGrp="1"/>
          </p:cNvSpPr>
          <p:nvPr>
            <p:ph idx="1"/>
          </p:nvPr>
        </p:nvSpPr>
        <p:spPr/>
        <p:txBody>
          <a:bodyPr>
            <a:normAutofit fontScale="85000" lnSpcReduction="10000"/>
          </a:bodyPr>
          <a:lstStyle/>
          <a:p>
            <a:pPr algn="just"/>
            <a:r>
              <a:rPr lang="en-GB" b="1" dirty="0"/>
              <a:t>Mesh Topology</a:t>
            </a:r>
          </a:p>
          <a:p>
            <a:pPr lvl="1" algn="just"/>
            <a:r>
              <a:rPr lang="en-GB" dirty="0"/>
              <a:t>In mesh topology, a host is connected to one or multiple hosts.</a:t>
            </a:r>
          </a:p>
          <a:p>
            <a:pPr lvl="1" algn="just"/>
            <a:r>
              <a:rPr lang="en-GB" dirty="0"/>
              <a:t>The topology utilises point-to-point connection to connect hosts.</a:t>
            </a:r>
          </a:p>
          <a:p>
            <a:pPr lvl="1" algn="just"/>
            <a:r>
              <a:rPr lang="en-GB" dirty="0"/>
              <a:t>Hosts in mesh topology may work as relay for other hosts which do not have direct point-to-point links.</a:t>
            </a:r>
          </a:p>
          <a:p>
            <a:pPr lvl="1" algn="just"/>
            <a:r>
              <a:rPr lang="en-GB" dirty="0"/>
              <a:t>Mesh topology includes:</a:t>
            </a:r>
          </a:p>
          <a:p>
            <a:pPr lvl="2" algn="just"/>
            <a:r>
              <a:rPr lang="en-GB" b="1" dirty="0"/>
              <a:t>Full Mesh: </a:t>
            </a:r>
          </a:p>
          <a:p>
            <a:pPr lvl="3" algn="just"/>
            <a:r>
              <a:rPr lang="en-GB" dirty="0"/>
              <a:t>All hosts have a point-to-point connection to every other host in the network.</a:t>
            </a:r>
          </a:p>
          <a:p>
            <a:pPr lvl="3" algn="just"/>
            <a:r>
              <a:rPr lang="en-GB" dirty="0"/>
              <a:t>For every new host, n(n-1)/2 connections are required.</a:t>
            </a:r>
          </a:p>
          <a:p>
            <a:pPr lvl="3" algn="just"/>
            <a:r>
              <a:rPr lang="en-GB" dirty="0"/>
              <a:t>This topology provides the most reliable network structure among all network topologies.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Topologies</a:t>
            </a:r>
          </a:p>
        </p:txBody>
      </p:sp>
      <p:sp>
        <p:nvSpPr>
          <p:cNvPr id="3" name="Content Placeholder 2"/>
          <p:cNvSpPr>
            <a:spLocks noGrp="1"/>
          </p:cNvSpPr>
          <p:nvPr>
            <p:ph idx="1"/>
          </p:nvPr>
        </p:nvSpPr>
        <p:spPr/>
        <p:txBody>
          <a:bodyPr/>
          <a:lstStyle/>
          <a:p>
            <a:pPr algn="just"/>
            <a:r>
              <a:rPr lang="en-GB" b="1" dirty="0"/>
              <a:t>Mesh Topology</a:t>
            </a:r>
          </a:p>
          <a:p>
            <a:pPr lvl="2" algn="just"/>
            <a:r>
              <a:rPr lang="en-GB" b="1" dirty="0"/>
              <a:t>Partially Mesh:</a:t>
            </a:r>
          </a:p>
          <a:p>
            <a:pPr lvl="3" algn="just"/>
            <a:r>
              <a:rPr lang="en-GB" dirty="0"/>
              <a:t>In partially mesh topology, some hosts do not have a point-to-point connection to every other host.</a:t>
            </a:r>
          </a:p>
          <a:p>
            <a:pPr lvl="3" algn="just"/>
            <a:r>
              <a:rPr lang="en-GB" dirty="0"/>
              <a:t>Hosts connect to each other in some arbitrarily fashion.</a:t>
            </a:r>
          </a:p>
          <a:p>
            <a:pPr lvl="3" algn="just"/>
            <a:r>
              <a:rPr lang="en-GB" dirty="0"/>
              <a:t>This topology exists where there is need to provide reliability to some hosts out of 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Topologies</a:t>
            </a:r>
          </a:p>
        </p:txBody>
      </p:sp>
      <p:sp>
        <p:nvSpPr>
          <p:cNvPr id="5" name="Content Placeholder 4"/>
          <p:cNvSpPr>
            <a:spLocks noGrp="1"/>
          </p:cNvSpPr>
          <p:nvPr>
            <p:ph idx="1"/>
          </p:nvPr>
        </p:nvSpPr>
        <p:spPr/>
        <p:txBody>
          <a:bodyPr/>
          <a:lstStyle/>
          <a:p>
            <a:r>
              <a:rPr lang="en-GB" b="1" dirty="0"/>
              <a:t>Mesh Topology</a:t>
            </a:r>
          </a:p>
          <a:p>
            <a:endParaRPr lang="en-GB" b="1" dirty="0"/>
          </a:p>
        </p:txBody>
      </p:sp>
      <p:pic>
        <p:nvPicPr>
          <p:cNvPr id="6" name="Picture 2"/>
          <p:cNvPicPr>
            <a:picLocks noChangeAspect="1" noChangeArrowheads="1"/>
          </p:cNvPicPr>
          <p:nvPr/>
        </p:nvPicPr>
        <p:blipFill>
          <a:blip r:embed="rId2" cstate="print"/>
          <a:srcRect/>
          <a:stretch>
            <a:fillRect/>
          </a:stretch>
        </p:blipFill>
        <p:spPr bwMode="auto">
          <a:xfrm>
            <a:off x="2195736" y="2348880"/>
            <a:ext cx="4464496" cy="325261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Topologies</a:t>
            </a:r>
          </a:p>
        </p:txBody>
      </p:sp>
      <p:sp>
        <p:nvSpPr>
          <p:cNvPr id="3" name="Content Placeholder 2"/>
          <p:cNvSpPr>
            <a:spLocks noGrp="1"/>
          </p:cNvSpPr>
          <p:nvPr>
            <p:ph idx="1"/>
          </p:nvPr>
        </p:nvSpPr>
        <p:spPr/>
        <p:txBody>
          <a:bodyPr>
            <a:normAutofit fontScale="85000" lnSpcReduction="20000"/>
          </a:bodyPr>
          <a:lstStyle/>
          <a:p>
            <a:pPr algn="just"/>
            <a:r>
              <a:rPr lang="en-GB" b="1" dirty="0"/>
              <a:t>Tree/Hierarchical Topology</a:t>
            </a:r>
          </a:p>
          <a:p>
            <a:pPr lvl="1" algn="just"/>
            <a:r>
              <a:rPr lang="en-GB" dirty="0"/>
              <a:t>This is the most common form of network today.</a:t>
            </a:r>
          </a:p>
          <a:p>
            <a:pPr lvl="1" algn="just"/>
            <a:r>
              <a:rPr lang="en-GB" dirty="0"/>
              <a:t>The topology imitates as extended star topology with inherited properties of the bus topology.</a:t>
            </a:r>
          </a:p>
          <a:p>
            <a:pPr lvl="1" algn="just"/>
            <a:r>
              <a:rPr lang="en-GB" dirty="0"/>
              <a:t>This topology divides the network into multiple levels/layers of network.</a:t>
            </a:r>
          </a:p>
          <a:p>
            <a:pPr lvl="1" algn="just"/>
            <a:r>
              <a:rPr lang="en-GB" dirty="0"/>
              <a:t>In LANs, this topology categorises network devices into three types:</a:t>
            </a:r>
          </a:p>
          <a:p>
            <a:pPr lvl="2" algn="just"/>
            <a:r>
              <a:rPr lang="en-GB" dirty="0"/>
              <a:t>The lowermost is the access layer where computers are attached.</a:t>
            </a:r>
          </a:p>
          <a:p>
            <a:pPr lvl="2" algn="just"/>
            <a:r>
              <a:rPr lang="en-GB" dirty="0"/>
              <a:t>The middle layer is referred to as the distribution layer and works the mediator between the upper and lower layers.</a:t>
            </a:r>
          </a:p>
          <a:p>
            <a:pPr lvl="2" algn="just"/>
            <a:r>
              <a:rPr lang="en-GB" dirty="0"/>
              <a:t>The topmost layer is the core layer, and the central point of the network, i.e. root of the three from which all nodes forks out.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Topologies</a:t>
            </a:r>
          </a:p>
        </p:txBody>
      </p:sp>
      <p:sp>
        <p:nvSpPr>
          <p:cNvPr id="3" name="Content Placeholder 2"/>
          <p:cNvSpPr>
            <a:spLocks noGrp="1"/>
          </p:cNvSpPr>
          <p:nvPr>
            <p:ph idx="1"/>
          </p:nvPr>
        </p:nvSpPr>
        <p:spPr/>
        <p:txBody>
          <a:bodyPr/>
          <a:lstStyle/>
          <a:p>
            <a:pPr algn="just"/>
            <a:r>
              <a:rPr lang="en-GB" b="1" dirty="0"/>
              <a:t>Tree/Hierarchical Topology</a:t>
            </a:r>
          </a:p>
          <a:p>
            <a:pPr lvl="1" algn="just"/>
            <a:r>
              <a:rPr lang="en-GB" dirty="0"/>
              <a:t>In this topology, all </a:t>
            </a:r>
            <a:r>
              <a:rPr lang="en-GB" dirty="0" err="1"/>
              <a:t>neighboring</a:t>
            </a:r>
            <a:r>
              <a:rPr lang="en-GB" dirty="0"/>
              <a:t> hosts have a point-to-point connection between them.</a:t>
            </a:r>
          </a:p>
          <a:p>
            <a:pPr lvl="1" algn="just"/>
            <a:r>
              <a:rPr lang="en-GB" dirty="0"/>
              <a:t>Just as in bus topology, if the root goes down, the entire network suffers even though it is not a single point of failure.</a:t>
            </a:r>
          </a:p>
          <a:p>
            <a:pPr lvl="1" algn="just"/>
            <a:r>
              <a:rPr lang="en-GB" dirty="0"/>
              <a:t>Every connection serves as a point of failure. If the connection fails, it divides the network into unreachable segments.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Topologies</a:t>
            </a:r>
          </a:p>
        </p:txBody>
      </p:sp>
      <p:sp>
        <p:nvSpPr>
          <p:cNvPr id="5" name="Content Placeholder 4"/>
          <p:cNvSpPr>
            <a:spLocks noGrp="1"/>
          </p:cNvSpPr>
          <p:nvPr>
            <p:ph idx="1"/>
          </p:nvPr>
        </p:nvSpPr>
        <p:spPr/>
        <p:txBody>
          <a:bodyPr/>
          <a:lstStyle/>
          <a:p>
            <a:r>
              <a:rPr lang="en-GB" b="1" dirty="0"/>
              <a:t>Tree/Hierarchical Topology</a:t>
            </a:r>
          </a:p>
          <a:p>
            <a:endParaRPr lang="en-GB" dirty="0"/>
          </a:p>
        </p:txBody>
      </p:sp>
      <p:pic>
        <p:nvPicPr>
          <p:cNvPr id="6" name="Picture 2"/>
          <p:cNvPicPr>
            <a:picLocks noChangeAspect="1" noChangeArrowheads="1"/>
          </p:cNvPicPr>
          <p:nvPr/>
        </p:nvPicPr>
        <p:blipFill>
          <a:blip r:embed="rId2" cstate="print"/>
          <a:srcRect/>
          <a:stretch>
            <a:fillRect/>
          </a:stretch>
        </p:blipFill>
        <p:spPr bwMode="auto">
          <a:xfrm>
            <a:off x="1905000" y="2372519"/>
            <a:ext cx="5334000" cy="298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Topologies</a:t>
            </a:r>
          </a:p>
        </p:txBody>
      </p:sp>
      <p:sp>
        <p:nvSpPr>
          <p:cNvPr id="5" name="Content Placeholder 4"/>
          <p:cNvSpPr>
            <a:spLocks noGrp="1"/>
          </p:cNvSpPr>
          <p:nvPr>
            <p:ph idx="1"/>
          </p:nvPr>
        </p:nvSpPr>
        <p:spPr/>
        <p:txBody>
          <a:bodyPr>
            <a:normAutofit lnSpcReduction="10000"/>
          </a:bodyPr>
          <a:lstStyle/>
          <a:p>
            <a:pPr algn="just"/>
            <a:r>
              <a:rPr lang="en-GB" b="1" dirty="0"/>
              <a:t>Daisy Chain Topology</a:t>
            </a:r>
          </a:p>
          <a:p>
            <a:pPr lvl="1" algn="just"/>
            <a:r>
              <a:rPr lang="en-GB" dirty="0"/>
              <a:t>Daisy chain topology connects all the host in a linear fashion.</a:t>
            </a:r>
          </a:p>
          <a:p>
            <a:pPr lvl="1" algn="just"/>
            <a:r>
              <a:rPr lang="en-GB" dirty="0"/>
              <a:t>Just like in ring topology, all hosts are connected to two hosts only except the end hosts. </a:t>
            </a:r>
          </a:p>
          <a:p>
            <a:pPr lvl="1" algn="just"/>
            <a:r>
              <a:rPr lang="en-GB" dirty="0"/>
              <a:t>Each link represents a single point of failure.</a:t>
            </a:r>
          </a:p>
          <a:p>
            <a:pPr lvl="1" algn="just"/>
            <a:r>
              <a:rPr lang="en-GB" dirty="0"/>
              <a:t>Every link failure splits the network into two segments. </a:t>
            </a:r>
          </a:p>
          <a:p>
            <a:pPr lvl="1" algn="just"/>
            <a:r>
              <a:rPr lang="en-GB" dirty="0"/>
              <a:t>An intermediate host works as relay for its immediate hosts.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Topologies</a:t>
            </a:r>
          </a:p>
        </p:txBody>
      </p:sp>
      <p:sp>
        <p:nvSpPr>
          <p:cNvPr id="5" name="Content Placeholder 4"/>
          <p:cNvSpPr>
            <a:spLocks noGrp="1"/>
          </p:cNvSpPr>
          <p:nvPr>
            <p:ph idx="1"/>
          </p:nvPr>
        </p:nvSpPr>
        <p:spPr/>
        <p:txBody>
          <a:bodyPr/>
          <a:lstStyle/>
          <a:p>
            <a:r>
              <a:rPr lang="en-GB" b="1" dirty="0"/>
              <a:t>Daisy Chain Topology</a:t>
            </a:r>
          </a:p>
          <a:p>
            <a:endParaRPr lang="en-GB" b="1" dirty="0"/>
          </a:p>
        </p:txBody>
      </p:sp>
      <p:pic>
        <p:nvPicPr>
          <p:cNvPr id="6" name="Picture 2"/>
          <p:cNvPicPr>
            <a:picLocks noChangeAspect="1" noChangeArrowheads="1"/>
          </p:cNvPicPr>
          <p:nvPr/>
        </p:nvPicPr>
        <p:blipFill>
          <a:blip r:embed="rId2" cstate="print"/>
          <a:srcRect/>
          <a:stretch>
            <a:fillRect/>
          </a:stretch>
        </p:blipFill>
        <p:spPr bwMode="auto">
          <a:xfrm>
            <a:off x="1905000" y="2996952"/>
            <a:ext cx="5334000" cy="819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Topologies</a:t>
            </a:r>
          </a:p>
        </p:txBody>
      </p:sp>
      <p:sp>
        <p:nvSpPr>
          <p:cNvPr id="3" name="Content Placeholder 2"/>
          <p:cNvSpPr>
            <a:spLocks noGrp="1"/>
          </p:cNvSpPr>
          <p:nvPr>
            <p:ph idx="1"/>
          </p:nvPr>
        </p:nvSpPr>
        <p:spPr/>
        <p:txBody>
          <a:bodyPr>
            <a:normAutofit fontScale="92500" lnSpcReduction="20000"/>
          </a:bodyPr>
          <a:lstStyle/>
          <a:p>
            <a:pPr algn="just"/>
            <a:r>
              <a:rPr lang="en-GB" b="1" dirty="0"/>
              <a:t>Hybrid Topology</a:t>
            </a:r>
          </a:p>
          <a:p>
            <a:pPr lvl="1" algn="just"/>
            <a:r>
              <a:rPr lang="en-GB" dirty="0"/>
              <a:t>Hybrid is a network whose design contains more than one topology.</a:t>
            </a:r>
          </a:p>
          <a:p>
            <a:pPr lvl="1" algn="just"/>
            <a:r>
              <a:rPr lang="en-GB" dirty="0"/>
              <a:t>It inherits the merits and demerits of all the incorporating topologies.</a:t>
            </a:r>
          </a:p>
          <a:p>
            <a:pPr lvl="1" algn="just"/>
            <a:r>
              <a:rPr lang="en-GB" dirty="0"/>
              <a:t>The combining topologies may contain attributes of the different topologies.</a:t>
            </a:r>
          </a:p>
          <a:p>
            <a:pPr lvl="1" algn="just"/>
            <a:r>
              <a:rPr lang="en-GB" dirty="0"/>
              <a:t>Most WANs are connected by means of dual-Ring topology and networks connected to them are star topology networks. </a:t>
            </a:r>
          </a:p>
          <a:p>
            <a:pPr lvl="1" algn="just"/>
            <a:r>
              <a:rPr lang="en-GB" dirty="0"/>
              <a:t>The entire Internet depicts the largest hybrid topology.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Inter-Connectivity</a:t>
            </a:r>
          </a:p>
        </p:txBody>
      </p:sp>
      <p:sp>
        <p:nvSpPr>
          <p:cNvPr id="3" name="Content Placeholder 2"/>
          <p:cNvSpPr>
            <a:spLocks noGrp="1"/>
          </p:cNvSpPr>
          <p:nvPr>
            <p:ph idx="1"/>
          </p:nvPr>
        </p:nvSpPr>
        <p:spPr/>
        <p:txBody>
          <a:bodyPr>
            <a:normAutofit fontScale="92500"/>
          </a:bodyPr>
          <a:lstStyle/>
          <a:p>
            <a:pPr algn="just"/>
            <a:r>
              <a:rPr lang="en-GB" dirty="0"/>
              <a:t>Components of a network can be connected to each other differently in some fashion. </a:t>
            </a:r>
          </a:p>
          <a:p>
            <a:pPr algn="just"/>
            <a:r>
              <a:rPr lang="en-GB" dirty="0"/>
              <a:t>Connected means either logically, physically, or both ways.</a:t>
            </a:r>
          </a:p>
          <a:p>
            <a:pPr lvl="1" algn="just"/>
            <a:r>
              <a:rPr lang="en-GB" dirty="0"/>
              <a:t>Every single device can be connected to every other device on the network to create a mesh.</a:t>
            </a:r>
          </a:p>
          <a:p>
            <a:pPr lvl="1" algn="just"/>
            <a:r>
              <a:rPr lang="en-GB" dirty="0"/>
              <a:t>All devices can be connected to a single medium but geographically disconnected to create a bus-like structure.</a:t>
            </a:r>
          </a:p>
          <a:p>
            <a:pPr lvl="1" algn="just"/>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3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Topologies</a:t>
            </a:r>
          </a:p>
        </p:txBody>
      </p:sp>
      <p:sp>
        <p:nvSpPr>
          <p:cNvPr id="3" name="Content Placeholder 2"/>
          <p:cNvSpPr>
            <a:spLocks noGrp="1"/>
          </p:cNvSpPr>
          <p:nvPr>
            <p:ph idx="1"/>
          </p:nvPr>
        </p:nvSpPr>
        <p:spPr/>
        <p:txBody>
          <a:bodyPr/>
          <a:lstStyle/>
          <a:p>
            <a:r>
              <a:rPr lang="en-GB" b="1" dirty="0"/>
              <a:t>Hybrid Topology</a:t>
            </a:r>
          </a:p>
          <a:p>
            <a:endParaRPr lang="en-GB" dirty="0"/>
          </a:p>
        </p:txBody>
      </p:sp>
      <p:pic>
        <p:nvPicPr>
          <p:cNvPr id="5" name="Picture 2"/>
          <p:cNvPicPr>
            <a:picLocks noChangeAspect="1" noChangeArrowheads="1"/>
          </p:cNvPicPr>
          <p:nvPr/>
        </p:nvPicPr>
        <p:blipFill>
          <a:blip r:embed="rId2" cstate="print"/>
          <a:srcRect/>
          <a:stretch>
            <a:fillRect/>
          </a:stretch>
        </p:blipFill>
        <p:spPr bwMode="auto">
          <a:xfrm>
            <a:off x="1905000" y="2708919"/>
            <a:ext cx="5334000" cy="307831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Models</a:t>
            </a:r>
          </a:p>
        </p:txBody>
      </p:sp>
      <p:sp>
        <p:nvSpPr>
          <p:cNvPr id="3" name="Content Placeholder 2"/>
          <p:cNvSpPr>
            <a:spLocks noGrp="1"/>
          </p:cNvSpPr>
          <p:nvPr>
            <p:ph idx="1"/>
          </p:nvPr>
        </p:nvSpPr>
        <p:spPr/>
        <p:txBody>
          <a:bodyPr>
            <a:normAutofit fontScale="70000" lnSpcReduction="20000"/>
          </a:bodyPr>
          <a:lstStyle/>
          <a:p>
            <a:pPr algn="just"/>
            <a:r>
              <a:rPr lang="en-GB" dirty="0"/>
              <a:t>Network engineering is a complicated task that involves software, firmware, chip level engineering, hardware and electric pulses.</a:t>
            </a:r>
          </a:p>
          <a:p>
            <a:pPr algn="just"/>
            <a:r>
              <a:rPr lang="en-GB" dirty="0"/>
              <a:t>To ease network engineering, the whole networking concept is divided into multiple layers.</a:t>
            </a:r>
          </a:p>
          <a:p>
            <a:pPr algn="just"/>
            <a:r>
              <a:rPr lang="en-GB" dirty="0"/>
              <a:t>Each layer is involved in some particular task and is independent of all other layers.</a:t>
            </a:r>
          </a:p>
          <a:p>
            <a:pPr algn="just"/>
            <a:r>
              <a:rPr lang="en-GB" dirty="0"/>
              <a:t>However, almost all networking tasks depend on all layers.</a:t>
            </a:r>
          </a:p>
          <a:p>
            <a:pPr algn="just"/>
            <a:r>
              <a:rPr lang="en-GB" dirty="0"/>
              <a:t>Layers share data between them and the depend on each other only to take input and send output.</a:t>
            </a:r>
          </a:p>
          <a:p>
            <a:pPr algn="just"/>
            <a:r>
              <a:rPr lang="en-GB" dirty="0"/>
              <a:t>In layered architecture of network model, one whole network process is divided into small tasks.</a:t>
            </a:r>
          </a:p>
          <a:p>
            <a:pPr algn="just"/>
            <a:r>
              <a:rPr lang="en-GB" dirty="0"/>
              <a:t>Each small task is then assigned to a particular layer which works dedicatedly to process the task.</a:t>
            </a:r>
          </a:p>
          <a:p>
            <a:pPr algn="just"/>
            <a:r>
              <a:rPr lang="en-GB" dirty="0"/>
              <a:t>Every layer  does only specific work.</a:t>
            </a: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Models</a:t>
            </a:r>
          </a:p>
        </p:txBody>
      </p:sp>
      <p:sp>
        <p:nvSpPr>
          <p:cNvPr id="3" name="Content Placeholder 2"/>
          <p:cNvSpPr>
            <a:spLocks noGrp="1"/>
          </p:cNvSpPr>
          <p:nvPr>
            <p:ph idx="1"/>
          </p:nvPr>
        </p:nvSpPr>
        <p:spPr/>
        <p:txBody>
          <a:bodyPr>
            <a:normAutofit fontScale="77500" lnSpcReduction="20000"/>
          </a:bodyPr>
          <a:lstStyle/>
          <a:p>
            <a:pPr algn="just"/>
            <a:r>
              <a:rPr lang="en-GB" dirty="0"/>
              <a:t>In a layered communication system, one layer of a host deals with the task done by or to be done by its peer layer at the same level on the remote host.</a:t>
            </a:r>
          </a:p>
          <a:p>
            <a:pPr algn="just"/>
            <a:r>
              <a:rPr lang="en-GB" dirty="0"/>
              <a:t>The task is either initiated by layer at the lowest level or the one at the top most level.</a:t>
            </a:r>
          </a:p>
          <a:p>
            <a:pPr algn="just"/>
            <a:r>
              <a:rPr lang="en-GB" dirty="0"/>
              <a:t>If the task is initiated by the topmost layer, it is passed on to the layer below it for further processing.</a:t>
            </a:r>
          </a:p>
          <a:p>
            <a:pPr algn="just"/>
            <a:r>
              <a:rPr lang="en-GB" dirty="0"/>
              <a:t>The lower layer does the same thing. It processes the task and passes on to lower layer.</a:t>
            </a:r>
          </a:p>
          <a:p>
            <a:pPr algn="just"/>
            <a:r>
              <a:rPr lang="en-GB" dirty="0"/>
              <a:t>Every layer clubs together all procedures, protocols, and methods which it requires to execute its piece of task.</a:t>
            </a:r>
          </a:p>
          <a:p>
            <a:pPr algn="just"/>
            <a:r>
              <a:rPr lang="en-GB" dirty="0"/>
              <a:t>All layers identify their counterparts by means of encapsulation header and tail.</a:t>
            </a:r>
          </a:p>
          <a:p>
            <a:pPr algn="just"/>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Models</a:t>
            </a:r>
          </a:p>
        </p:txBody>
      </p:sp>
      <p:sp>
        <p:nvSpPr>
          <p:cNvPr id="3" name="Content Placeholder 2"/>
          <p:cNvSpPr>
            <a:spLocks noGrp="1"/>
          </p:cNvSpPr>
          <p:nvPr>
            <p:ph idx="1"/>
          </p:nvPr>
        </p:nvSpPr>
        <p:spPr/>
        <p:txBody>
          <a:bodyPr/>
          <a:lstStyle/>
          <a:p>
            <a:pPr algn="just"/>
            <a:r>
              <a:rPr lang="en-GB" b="1" dirty="0"/>
              <a:t>Open System Interconnect (OSI) Model</a:t>
            </a:r>
          </a:p>
          <a:p>
            <a:pPr lvl="1" algn="just"/>
            <a:r>
              <a:rPr lang="en-GB" dirty="0"/>
              <a:t>The OSI is an open standard for all communications systems.</a:t>
            </a:r>
          </a:p>
          <a:p>
            <a:pPr lvl="1" algn="just"/>
            <a:r>
              <a:rPr lang="en-GB" dirty="0"/>
              <a:t>OSI model is established by the International Standard Organisation.</a:t>
            </a:r>
          </a:p>
          <a:p>
            <a:pPr lvl="1" algn="just"/>
            <a:r>
              <a:rPr lang="en-GB" dirty="0"/>
              <a:t>The OSI model has seven layers:</a:t>
            </a:r>
          </a:p>
          <a:p>
            <a:pPr lvl="1" algn="just"/>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Models</a:t>
            </a:r>
          </a:p>
        </p:txBody>
      </p:sp>
      <p:sp>
        <p:nvSpPr>
          <p:cNvPr id="3" name="Content Placeholder 2"/>
          <p:cNvSpPr>
            <a:spLocks noGrp="1"/>
          </p:cNvSpPr>
          <p:nvPr>
            <p:ph idx="1"/>
          </p:nvPr>
        </p:nvSpPr>
        <p:spPr/>
        <p:txBody>
          <a:bodyPr/>
          <a:lstStyle/>
          <a:p>
            <a:r>
              <a:rPr lang="en-GB" b="1" dirty="0"/>
              <a:t>Open System Interconnect (OSI) Model</a:t>
            </a:r>
          </a:p>
          <a:p>
            <a:endParaRPr lang="en-GB" b="1" dirty="0"/>
          </a:p>
        </p:txBody>
      </p:sp>
      <p:pic>
        <p:nvPicPr>
          <p:cNvPr id="4" name="Picture 2"/>
          <p:cNvPicPr>
            <a:picLocks noChangeAspect="1" noChangeArrowheads="1"/>
          </p:cNvPicPr>
          <p:nvPr/>
        </p:nvPicPr>
        <p:blipFill>
          <a:blip r:embed="rId2" cstate="print"/>
          <a:srcRect/>
          <a:stretch>
            <a:fillRect/>
          </a:stretch>
        </p:blipFill>
        <p:spPr bwMode="auto">
          <a:xfrm>
            <a:off x="3624262" y="2291556"/>
            <a:ext cx="1895475" cy="3143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Models</a:t>
            </a:r>
          </a:p>
        </p:txBody>
      </p:sp>
      <p:sp>
        <p:nvSpPr>
          <p:cNvPr id="5" name="Content Placeholder 4"/>
          <p:cNvSpPr>
            <a:spLocks noGrp="1"/>
          </p:cNvSpPr>
          <p:nvPr>
            <p:ph idx="1"/>
          </p:nvPr>
        </p:nvSpPr>
        <p:spPr/>
        <p:txBody>
          <a:bodyPr>
            <a:normAutofit lnSpcReduction="10000"/>
          </a:bodyPr>
          <a:lstStyle/>
          <a:p>
            <a:pPr algn="just"/>
            <a:r>
              <a:rPr lang="en-GB" b="1" dirty="0"/>
              <a:t>Open System Interconnect (OSI) Model</a:t>
            </a:r>
          </a:p>
          <a:p>
            <a:pPr lvl="1" algn="just"/>
            <a:r>
              <a:rPr lang="en-GB" b="1" dirty="0"/>
              <a:t>Application Layer:</a:t>
            </a:r>
          </a:p>
          <a:p>
            <a:pPr lvl="2" algn="just"/>
            <a:r>
              <a:rPr lang="en-GB" dirty="0"/>
              <a:t>This layer is responsible for providing interface to the application user.</a:t>
            </a:r>
          </a:p>
          <a:p>
            <a:pPr lvl="2" algn="just"/>
            <a:r>
              <a:rPr lang="en-GB" dirty="0"/>
              <a:t>The layer encompasses protocols which directly interact with the user.</a:t>
            </a:r>
          </a:p>
          <a:p>
            <a:pPr lvl="1" algn="just"/>
            <a:r>
              <a:rPr lang="en-GB" b="1" dirty="0"/>
              <a:t>Presentation Layer:</a:t>
            </a:r>
          </a:p>
          <a:p>
            <a:pPr lvl="2" algn="just"/>
            <a:r>
              <a:rPr lang="en-GB" dirty="0"/>
              <a:t>This layer defines how data in the native format of a remote host should be presented in the format of the receiving host.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20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Models</a:t>
            </a:r>
          </a:p>
        </p:txBody>
      </p:sp>
      <p:sp>
        <p:nvSpPr>
          <p:cNvPr id="3" name="Content Placeholder 2"/>
          <p:cNvSpPr>
            <a:spLocks noGrp="1"/>
          </p:cNvSpPr>
          <p:nvPr>
            <p:ph idx="1"/>
          </p:nvPr>
        </p:nvSpPr>
        <p:spPr/>
        <p:txBody>
          <a:bodyPr>
            <a:normAutofit fontScale="92500" lnSpcReduction="20000"/>
          </a:bodyPr>
          <a:lstStyle/>
          <a:p>
            <a:pPr algn="just"/>
            <a:r>
              <a:rPr lang="en-GB" b="1" dirty="0"/>
              <a:t>Open System Interconnect (OSI) Model</a:t>
            </a:r>
          </a:p>
          <a:p>
            <a:pPr lvl="1" algn="just"/>
            <a:r>
              <a:rPr lang="en-GB" b="1" dirty="0"/>
              <a:t>Session Layer:</a:t>
            </a:r>
          </a:p>
          <a:p>
            <a:pPr lvl="2" algn="just"/>
            <a:r>
              <a:rPr lang="en-GB" dirty="0"/>
              <a:t>The session layer maintains sessions between remote hosts.</a:t>
            </a:r>
          </a:p>
          <a:p>
            <a:pPr lvl="2" algn="just"/>
            <a:r>
              <a:rPr lang="en-GB" dirty="0"/>
              <a:t>For example, once user/password authentication is done, the remote host maintain this session for a while and does not ask for authentication again in that time span.</a:t>
            </a:r>
            <a:endParaRPr lang="en-GB" b="1" dirty="0"/>
          </a:p>
          <a:p>
            <a:pPr lvl="1" algn="just"/>
            <a:r>
              <a:rPr lang="en-GB" b="1" dirty="0"/>
              <a:t>Transport Layer:</a:t>
            </a:r>
          </a:p>
          <a:p>
            <a:pPr lvl="2" algn="just"/>
            <a:r>
              <a:rPr lang="en-GB" dirty="0"/>
              <a:t>The transport layer is responsible for end-to-end delivery between hosts.</a:t>
            </a:r>
          </a:p>
          <a:p>
            <a:pPr lvl="1" algn="just"/>
            <a:r>
              <a:rPr lang="en-GB" b="1" dirty="0"/>
              <a:t>Network Layer:</a:t>
            </a:r>
          </a:p>
          <a:p>
            <a:pPr lvl="2" algn="just"/>
            <a:r>
              <a:rPr lang="en-GB" dirty="0"/>
              <a:t>Network layer performs address assignment and uniquely addressing hosts in a network.</a:t>
            </a:r>
          </a:p>
          <a:p>
            <a:pPr lvl="1" algn="just"/>
            <a:endParaRPr lang="en-GB"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Models</a:t>
            </a:r>
          </a:p>
        </p:txBody>
      </p:sp>
      <p:sp>
        <p:nvSpPr>
          <p:cNvPr id="3" name="Content Placeholder 2"/>
          <p:cNvSpPr>
            <a:spLocks noGrp="1"/>
          </p:cNvSpPr>
          <p:nvPr>
            <p:ph idx="1"/>
          </p:nvPr>
        </p:nvSpPr>
        <p:spPr/>
        <p:txBody>
          <a:bodyPr/>
          <a:lstStyle/>
          <a:p>
            <a:pPr algn="just"/>
            <a:r>
              <a:rPr lang="en-GB" b="1" dirty="0"/>
              <a:t>Open System Interconnect (OSI) Model</a:t>
            </a:r>
          </a:p>
          <a:p>
            <a:pPr lvl="1" algn="just"/>
            <a:r>
              <a:rPr lang="en-GB" b="1" dirty="0"/>
              <a:t>Data Link Layer:</a:t>
            </a:r>
          </a:p>
          <a:p>
            <a:pPr lvl="2" algn="just"/>
            <a:r>
              <a:rPr lang="en-GB" dirty="0"/>
              <a:t>The data link layer is responsible for reading and writing data from and onto the line.</a:t>
            </a:r>
          </a:p>
          <a:p>
            <a:pPr lvl="2" algn="just"/>
            <a:r>
              <a:rPr lang="en-GB" dirty="0"/>
              <a:t>Link errors are also detected on this layer.</a:t>
            </a:r>
          </a:p>
          <a:p>
            <a:pPr lvl="1" algn="just"/>
            <a:r>
              <a:rPr lang="en-GB" b="1" dirty="0"/>
              <a:t>Physical Layer:</a:t>
            </a:r>
          </a:p>
          <a:p>
            <a:pPr lvl="2" algn="just"/>
            <a:r>
              <a:rPr lang="en-GB" dirty="0"/>
              <a:t>This layer defines the hardware, cabling, wiring, power output, pulse rate,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Models</a:t>
            </a:r>
          </a:p>
        </p:txBody>
      </p:sp>
      <p:sp>
        <p:nvSpPr>
          <p:cNvPr id="3" name="Content Placeholder 2"/>
          <p:cNvSpPr>
            <a:spLocks noGrp="1"/>
          </p:cNvSpPr>
          <p:nvPr>
            <p:ph idx="1"/>
          </p:nvPr>
        </p:nvSpPr>
        <p:spPr/>
        <p:txBody>
          <a:bodyPr>
            <a:normAutofit fontScale="85000" lnSpcReduction="10000"/>
          </a:bodyPr>
          <a:lstStyle/>
          <a:p>
            <a:pPr algn="just"/>
            <a:r>
              <a:rPr lang="en-GB" b="1" dirty="0"/>
              <a:t>Internet Model:</a:t>
            </a:r>
          </a:p>
          <a:p>
            <a:pPr algn="just"/>
            <a:r>
              <a:rPr lang="en-GB" dirty="0"/>
              <a:t>The Internet uses Transmission Control Protocol (TCP) and Internet Protocol (IP) protocol suite also known as the Internet suite.</a:t>
            </a:r>
          </a:p>
          <a:p>
            <a:pPr algn="just"/>
            <a:r>
              <a:rPr lang="en-GB" dirty="0"/>
              <a:t> The TCP/IP protocol suite defines the Internet Model which contains four layered architecture.</a:t>
            </a:r>
          </a:p>
          <a:p>
            <a:pPr algn="just"/>
            <a:r>
              <a:rPr lang="en-GB" dirty="0"/>
              <a:t>In spite of the OSI model, the Internet Model is model used for communications on the internet.</a:t>
            </a:r>
          </a:p>
          <a:p>
            <a:pPr algn="just"/>
            <a:r>
              <a:rPr lang="en-GB" dirty="0"/>
              <a:t>The internet is independent of its underlying network architecture just like its model. </a:t>
            </a:r>
          </a:p>
          <a:p>
            <a:pPr algn="just"/>
            <a:r>
              <a:rPr lang="en-GB"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Models</a:t>
            </a:r>
          </a:p>
        </p:txBody>
      </p:sp>
      <p:sp>
        <p:nvSpPr>
          <p:cNvPr id="7" name="Content Placeholder 6"/>
          <p:cNvSpPr>
            <a:spLocks noGrp="1"/>
          </p:cNvSpPr>
          <p:nvPr>
            <p:ph idx="1"/>
          </p:nvPr>
        </p:nvSpPr>
        <p:spPr/>
        <p:txBody>
          <a:bodyPr/>
          <a:lstStyle/>
          <a:p>
            <a:r>
              <a:rPr lang="en-GB" b="1" dirty="0"/>
              <a:t>Internet Model:</a:t>
            </a:r>
          </a:p>
          <a:p>
            <a:endParaRPr lang="en-GB" b="1" dirty="0"/>
          </a:p>
        </p:txBody>
      </p:sp>
      <p:pic>
        <p:nvPicPr>
          <p:cNvPr id="8" name="Picture 2"/>
          <p:cNvPicPr>
            <a:picLocks noChangeAspect="1" noChangeArrowheads="1"/>
          </p:cNvPicPr>
          <p:nvPr/>
        </p:nvPicPr>
        <p:blipFill>
          <a:blip r:embed="rId2" cstate="print"/>
          <a:srcRect/>
          <a:stretch>
            <a:fillRect/>
          </a:stretch>
        </p:blipFill>
        <p:spPr bwMode="auto">
          <a:xfrm>
            <a:off x="3563888" y="2420889"/>
            <a:ext cx="1905000" cy="374441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Inter-Connectivity</a:t>
            </a:r>
          </a:p>
        </p:txBody>
      </p:sp>
      <p:sp>
        <p:nvSpPr>
          <p:cNvPr id="3" name="Content Placeholder 2"/>
          <p:cNvSpPr>
            <a:spLocks noGrp="1"/>
          </p:cNvSpPr>
          <p:nvPr>
            <p:ph idx="1"/>
          </p:nvPr>
        </p:nvSpPr>
        <p:spPr/>
        <p:txBody>
          <a:bodyPr/>
          <a:lstStyle/>
          <a:p>
            <a:pPr algn="just"/>
            <a:r>
              <a:rPr lang="en-GB" dirty="0"/>
              <a:t>All devices are connected together to create a star-like structure.</a:t>
            </a:r>
          </a:p>
          <a:p>
            <a:pPr algn="just"/>
            <a:r>
              <a:rPr lang="en-GB" dirty="0"/>
              <a:t>All devices connected arbitrarily using all previous ways to connect each other thereby resulting in a hybrid structure.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3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3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Models</a:t>
            </a:r>
          </a:p>
        </p:txBody>
      </p:sp>
      <p:sp>
        <p:nvSpPr>
          <p:cNvPr id="3" name="Content Placeholder 2"/>
          <p:cNvSpPr>
            <a:spLocks noGrp="1"/>
          </p:cNvSpPr>
          <p:nvPr>
            <p:ph idx="1"/>
          </p:nvPr>
        </p:nvSpPr>
        <p:spPr/>
        <p:txBody>
          <a:bodyPr>
            <a:normAutofit fontScale="92500" lnSpcReduction="20000"/>
          </a:bodyPr>
          <a:lstStyle/>
          <a:p>
            <a:pPr algn="just"/>
            <a:r>
              <a:rPr lang="en-GB" b="1" dirty="0"/>
              <a:t>Internet Model:</a:t>
            </a:r>
          </a:p>
          <a:p>
            <a:pPr algn="just"/>
            <a:r>
              <a:rPr lang="en-GB" b="1" dirty="0"/>
              <a:t>Application Layer</a:t>
            </a:r>
            <a:r>
              <a:rPr lang="en-GB" dirty="0"/>
              <a:t> </a:t>
            </a:r>
          </a:p>
          <a:p>
            <a:pPr lvl="1" algn="just"/>
            <a:r>
              <a:rPr lang="en-GB" dirty="0"/>
              <a:t>This layer defines the protocols which enables users to interact with the network. </a:t>
            </a:r>
          </a:p>
          <a:p>
            <a:pPr lvl="1" algn="just"/>
            <a:r>
              <a:rPr lang="en-GB" dirty="0"/>
              <a:t>These protocols include FTP, HTTP, etc.</a:t>
            </a:r>
          </a:p>
          <a:p>
            <a:pPr algn="just"/>
            <a:r>
              <a:rPr lang="en-GB" b="1" dirty="0"/>
              <a:t>Transport Layer</a:t>
            </a:r>
            <a:r>
              <a:rPr lang="en-GB" dirty="0"/>
              <a:t> </a:t>
            </a:r>
          </a:p>
          <a:p>
            <a:pPr lvl="1" algn="just"/>
            <a:r>
              <a:rPr lang="en-GB" dirty="0"/>
              <a:t>This layer ensures data flow between hosts. </a:t>
            </a:r>
          </a:p>
          <a:p>
            <a:pPr lvl="1" algn="just"/>
            <a:r>
              <a:rPr lang="en-GB" dirty="0"/>
              <a:t>The major protocol on this layer is the TCP.</a:t>
            </a:r>
          </a:p>
          <a:p>
            <a:pPr lvl="1" algn="just"/>
            <a:r>
              <a:rPr lang="en-GB" dirty="0"/>
              <a:t>This layer ensures that data delivered between hosts are in order.</a:t>
            </a:r>
          </a:p>
          <a:p>
            <a:pPr lvl="1" algn="just"/>
            <a:r>
              <a:rPr lang="en-GB" dirty="0"/>
              <a:t>The transport layer is responsible for end-to-end delivery.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Models</a:t>
            </a:r>
          </a:p>
        </p:txBody>
      </p:sp>
      <p:sp>
        <p:nvSpPr>
          <p:cNvPr id="3" name="Content Placeholder 2"/>
          <p:cNvSpPr>
            <a:spLocks noGrp="1"/>
          </p:cNvSpPr>
          <p:nvPr>
            <p:ph idx="1"/>
          </p:nvPr>
        </p:nvSpPr>
        <p:spPr/>
        <p:txBody>
          <a:bodyPr>
            <a:normAutofit fontScale="77500" lnSpcReduction="20000"/>
          </a:bodyPr>
          <a:lstStyle/>
          <a:p>
            <a:pPr algn="just"/>
            <a:r>
              <a:rPr lang="en-GB" b="1" dirty="0"/>
              <a:t>Internet Model:</a:t>
            </a:r>
          </a:p>
          <a:p>
            <a:pPr algn="just"/>
            <a:r>
              <a:rPr lang="en-GB" b="1" dirty="0"/>
              <a:t>Internet Layer</a:t>
            </a:r>
          </a:p>
          <a:p>
            <a:pPr lvl="1" algn="just"/>
            <a:r>
              <a:rPr lang="en-GB" dirty="0"/>
              <a:t>This is originally the network layer of the OSI model and sometimes referred to as the Layer Three.</a:t>
            </a:r>
          </a:p>
          <a:p>
            <a:pPr lvl="1" algn="just"/>
            <a:r>
              <a:rPr lang="en-GB" dirty="0"/>
              <a:t>This layer facilitates host addressing and recognition.</a:t>
            </a:r>
          </a:p>
          <a:p>
            <a:pPr lvl="1" algn="just"/>
            <a:r>
              <a:rPr lang="en-GB" dirty="0"/>
              <a:t> The IP protocol works on this layer.</a:t>
            </a:r>
          </a:p>
          <a:p>
            <a:pPr lvl="1" algn="just"/>
            <a:r>
              <a:rPr lang="en-GB" dirty="0"/>
              <a:t>The Internet layer defines routing in the throughout the entire network.</a:t>
            </a:r>
            <a:endParaRPr lang="en-GB" b="1" dirty="0"/>
          </a:p>
          <a:p>
            <a:pPr algn="just"/>
            <a:r>
              <a:rPr lang="en-GB" b="1" dirty="0"/>
              <a:t>Link Layer</a:t>
            </a:r>
          </a:p>
          <a:p>
            <a:pPr lvl="1" algn="just"/>
            <a:r>
              <a:rPr lang="en-GB" dirty="0"/>
              <a:t>The link layer provides the mechanism for sending and receiving data on the network.</a:t>
            </a:r>
          </a:p>
          <a:p>
            <a:pPr lvl="1" algn="just"/>
            <a:r>
              <a:rPr lang="en-GB" dirty="0"/>
              <a:t>Unlike its counterpart in the OSI model, this layer is independent of the underlying network architecture and hardware.</a:t>
            </a:r>
          </a:p>
          <a:p>
            <a:pPr marL="350838" lvl="1" algn="just">
              <a:buNone/>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normAutofit fontScale="85000" lnSpcReduction="20000"/>
          </a:bodyPr>
          <a:lstStyle/>
          <a:p>
            <a:pPr algn="just"/>
            <a:r>
              <a:rPr lang="en-GB" dirty="0"/>
              <a:t>The physical layer interfaces the hardware and the signalling mechanism.</a:t>
            </a:r>
          </a:p>
          <a:p>
            <a:pPr algn="just"/>
            <a:r>
              <a:rPr lang="en-GB" dirty="0"/>
              <a:t>This is the only layer of the OSI model that handles connectivity for all connected devices,</a:t>
            </a:r>
          </a:p>
          <a:p>
            <a:pPr algn="just"/>
            <a:r>
              <a:rPr lang="en-GB" dirty="0"/>
              <a:t>The physical layer defines the hardware equipment, cabling, wiring, frequencies, pulses used to binary signals, etc.</a:t>
            </a:r>
          </a:p>
          <a:p>
            <a:pPr algn="just"/>
            <a:r>
              <a:rPr lang="en-GB" dirty="0"/>
              <a:t>This layer provides services to the data-link layer.</a:t>
            </a:r>
          </a:p>
          <a:p>
            <a:pPr algn="just"/>
            <a:r>
              <a:rPr lang="en-GB" dirty="0"/>
              <a:t>The physical layer converts frames from the data-link layer into electrical pulses (binary data).</a:t>
            </a:r>
          </a:p>
          <a:p>
            <a:pPr algn="just"/>
            <a:r>
              <a:rPr lang="en-GB" dirty="0"/>
              <a:t>The binary data is then sent over the wired or wireless media.</a:t>
            </a:r>
          </a:p>
        </p:txBody>
      </p:sp>
    </p:spTree>
  </p:cSld>
  <p:clrMapOvr>
    <a:masterClrMapping/>
  </p:clrMapOvr>
  <p:transition spd="slow">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normAutofit fontScale="77500" lnSpcReduction="20000"/>
          </a:bodyPr>
          <a:lstStyle/>
          <a:p>
            <a:pPr algn="just"/>
            <a:r>
              <a:rPr lang="en-GB" b="1" dirty="0"/>
              <a:t>Signals</a:t>
            </a:r>
          </a:p>
          <a:p>
            <a:pPr lvl="1" algn="just"/>
            <a:r>
              <a:rPr lang="en-GB" dirty="0"/>
              <a:t>Signal is an electrical pulse that moves through a wire in the form of voltage.</a:t>
            </a:r>
          </a:p>
          <a:p>
            <a:pPr lvl="1" algn="just"/>
            <a:r>
              <a:rPr lang="en-GB" dirty="0"/>
              <a:t>When data is sent over a physical medium, it is first converted into electromagnetic signals.</a:t>
            </a:r>
          </a:p>
          <a:p>
            <a:pPr lvl="1" algn="just"/>
            <a:r>
              <a:rPr lang="en-GB" dirty="0"/>
              <a:t>The data itself can be analog such as the human voice, or digital such as a file on a computer.</a:t>
            </a:r>
          </a:p>
          <a:p>
            <a:pPr lvl="1" algn="just"/>
            <a:r>
              <a:rPr lang="en-GB" dirty="0"/>
              <a:t>Both analog and digital data can be represented in digital or analog signals.</a:t>
            </a:r>
          </a:p>
          <a:p>
            <a:pPr lvl="1" algn="just"/>
            <a:r>
              <a:rPr lang="en-GB" dirty="0"/>
              <a:t>Digital signals are discrete in nature and represent a sequence of voltage pulses.</a:t>
            </a:r>
          </a:p>
          <a:p>
            <a:pPr lvl="1" algn="just"/>
            <a:r>
              <a:rPr lang="en-GB" dirty="0"/>
              <a:t>Digital signals are used within the circuitry of the computer.</a:t>
            </a:r>
          </a:p>
          <a:p>
            <a:pPr lvl="1" algn="just"/>
            <a:r>
              <a:rPr lang="en-GB" dirty="0"/>
              <a:t>Analog signals are in continuous wave form in nature and represented by continuous electromagnetic waves.</a:t>
            </a:r>
          </a:p>
          <a:p>
            <a:pPr lvl="1" algn="just"/>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normAutofit fontScale="85000" lnSpcReduction="20000"/>
          </a:bodyPr>
          <a:lstStyle/>
          <a:p>
            <a:pPr algn="just"/>
            <a:r>
              <a:rPr lang="en-GB" b="1" dirty="0"/>
              <a:t>Signal</a:t>
            </a:r>
          </a:p>
          <a:p>
            <a:pPr lvl="1" algn="just"/>
            <a:r>
              <a:rPr lang="en-GB" dirty="0"/>
              <a:t>When a signal travels through the medium, it tends to deteriorate. This may be as a result of factors such as:</a:t>
            </a:r>
          </a:p>
          <a:p>
            <a:pPr lvl="2" algn="just"/>
            <a:r>
              <a:rPr lang="en-GB" b="1" dirty="0"/>
              <a:t>Attenuation</a:t>
            </a:r>
          </a:p>
          <a:p>
            <a:pPr lvl="3" algn="just"/>
            <a:r>
              <a:rPr lang="en-GB" dirty="0"/>
              <a:t>For a receiver to interpret the data accurately, the signal must be sufficiently strong.</a:t>
            </a:r>
          </a:p>
          <a:p>
            <a:pPr lvl="3" algn="just"/>
            <a:r>
              <a:rPr lang="en-GB" dirty="0"/>
              <a:t>When the signal passes through the medium, it tends to get weaker.</a:t>
            </a:r>
          </a:p>
          <a:p>
            <a:pPr lvl="3" algn="just"/>
            <a:r>
              <a:rPr lang="en-GB" dirty="0"/>
              <a:t>As it covers longer distance, it loses strength.</a:t>
            </a:r>
          </a:p>
          <a:p>
            <a:pPr lvl="2" algn="just"/>
            <a:r>
              <a:rPr lang="en-GB" b="1" dirty="0"/>
              <a:t>Dispersion</a:t>
            </a:r>
          </a:p>
          <a:p>
            <a:pPr lvl="3" algn="just"/>
            <a:r>
              <a:rPr lang="en-GB" dirty="0"/>
              <a:t>As signal travels through the media, it tends to spread and overlap.</a:t>
            </a:r>
          </a:p>
          <a:p>
            <a:pPr lvl="3" algn="just"/>
            <a:r>
              <a:rPr lang="en-GB" dirty="0"/>
              <a:t>The amount of dispersion depends on the frequency been used.</a:t>
            </a:r>
          </a:p>
          <a:p>
            <a:pPr lvl="2" algn="just"/>
            <a:r>
              <a:rPr lang="en-GB" b="1" dirty="0"/>
              <a:t>Delay Distortion</a:t>
            </a:r>
          </a:p>
          <a:p>
            <a:pPr lvl="3" algn="just"/>
            <a:r>
              <a:rPr lang="en-GB" dirty="0"/>
              <a:t>Signals are sent on a medium with predefined speed and frequency.</a:t>
            </a:r>
          </a:p>
          <a:p>
            <a:pPr lvl="3" algn="just"/>
            <a:r>
              <a:rPr lang="en-GB" dirty="0"/>
              <a:t>If the signal speed and frequency do not match, there are possibilities that the signal reaches destination in arbitrary fashion.</a:t>
            </a:r>
          </a:p>
          <a:p>
            <a:pPr lvl="3" algn="just"/>
            <a:r>
              <a:rPr lang="en-GB" dirty="0"/>
              <a:t>In digital media, it is very critical that some bits reach earlier than the previously sent ones.</a:t>
            </a:r>
          </a:p>
          <a:p>
            <a:pPr lvl="2" algn="just"/>
            <a:endParaRPr lang="en-GB"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normAutofit fontScale="70000" lnSpcReduction="20000"/>
          </a:bodyPr>
          <a:lstStyle/>
          <a:p>
            <a:pPr algn="just"/>
            <a:r>
              <a:rPr lang="en-GB" b="1" dirty="0"/>
              <a:t>Signal</a:t>
            </a:r>
          </a:p>
          <a:p>
            <a:pPr lvl="2" algn="just"/>
            <a:r>
              <a:rPr lang="en-GB" b="1" dirty="0"/>
              <a:t>Noise</a:t>
            </a:r>
          </a:p>
          <a:p>
            <a:pPr lvl="2" algn="just"/>
            <a:r>
              <a:rPr lang="en-GB" dirty="0"/>
              <a:t>Noise is a random disturbance or fluctuation in analog or digital signal.</a:t>
            </a:r>
          </a:p>
          <a:p>
            <a:pPr lvl="2" algn="just"/>
            <a:r>
              <a:rPr lang="en-GB"/>
              <a:t>Noise may </a:t>
            </a:r>
            <a:r>
              <a:rPr lang="en-GB" dirty="0"/>
              <a:t>distort the original information in transmission.</a:t>
            </a:r>
          </a:p>
          <a:p>
            <a:pPr lvl="2" algn="just"/>
            <a:r>
              <a:rPr lang="en-GB" dirty="0"/>
              <a:t>Noise is characterised as follows:</a:t>
            </a:r>
          </a:p>
          <a:p>
            <a:pPr lvl="3" algn="just"/>
            <a:r>
              <a:rPr lang="en-GB" b="1" dirty="0"/>
              <a:t>Thermal Noise</a:t>
            </a:r>
          </a:p>
          <a:p>
            <a:pPr lvl="4" algn="just"/>
            <a:r>
              <a:rPr lang="en-GB" dirty="0"/>
              <a:t>heat agitates the electronic conductors of a medium thereby introducing noise to the media.</a:t>
            </a:r>
          </a:p>
          <a:p>
            <a:pPr lvl="4" algn="just"/>
            <a:r>
              <a:rPr lang="en-GB" dirty="0"/>
              <a:t>To a great extent, thermal noise is unavoidable.</a:t>
            </a:r>
          </a:p>
          <a:p>
            <a:pPr lvl="3" algn="just"/>
            <a:r>
              <a:rPr lang="en-GB" b="1" dirty="0"/>
              <a:t>Intermodulation</a:t>
            </a:r>
          </a:p>
          <a:p>
            <a:pPr lvl="4" algn="just"/>
            <a:r>
              <a:rPr lang="en-GB" dirty="0"/>
              <a:t>When multiple frequencies share a medium, their interference can cause noise in the medium.</a:t>
            </a:r>
          </a:p>
          <a:p>
            <a:pPr lvl="4" algn="just"/>
            <a:r>
              <a:rPr lang="en-GB" dirty="0"/>
              <a:t>Intermodulation noise occurs if two different frequencies share a medium and one of them has excessive strength or the component itself is not functioning properly, then the resultant frequency may not be delivered as expected.</a:t>
            </a:r>
          </a:p>
          <a:p>
            <a:pPr lvl="3" algn="just"/>
            <a:r>
              <a:rPr lang="en-GB" b="1" dirty="0"/>
              <a:t>Crosstalk </a:t>
            </a:r>
          </a:p>
          <a:p>
            <a:pPr lvl="4" algn="just"/>
            <a:r>
              <a:rPr lang="en-GB" dirty="0"/>
              <a:t>Crosstalk happens when a foreign signal enters into the media.</a:t>
            </a:r>
          </a:p>
          <a:p>
            <a:pPr lvl="4" algn="just"/>
            <a:r>
              <a:rPr lang="en-GB" dirty="0"/>
              <a:t>This is because the signal in one medium affects the signal of the second medium.</a:t>
            </a:r>
          </a:p>
          <a:p>
            <a:pPr lvl="3" algn="just"/>
            <a:r>
              <a:rPr lang="en-GB" b="1" dirty="0"/>
              <a:t>Impulse</a:t>
            </a:r>
          </a:p>
          <a:p>
            <a:pPr lvl="4" algn="just"/>
            <a:r>
              <a:rPr lang="en-GB" dirty="0"/>
              <a:t>This occurs because of irregular disturbances such lightening, electricity, short-circuit or faulty component.</a:t>
            </a:r>
          </a:p>
          <a:p>
            <a:pPr lvl="2" algn="just"/>
            <a:endParaRPr lang="en-GB"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normAutofit fontScale="85000" lnSpcReduction="10000"/>
          </a:bodyPr>
          <a:lstStyle/>
          <a:p>
            <a:pPr algn="just"/>
            <a:r>
              <a:rPr lang="en-GB" b="1" dirty="0"/>
              <a:t>Transmission Media</a:t>
            </a:r>
          </a:p>
          <a:p>
            <a:pPr lvl="1" algn="just"/>
            <a:r>
              <a:rPr lang="en-GB" dirty="0"/>
              <a:t>This is the physical media over which information is sent between two connected devices. </a:t>
            </a:r>
          </a:p>
          <a:p>
            <a:pPr lvl="1" algn="just"/>
            <a:r>
              <a:rPr lang="en-GB" dirty="0"/>
              <a:t>There are two forms of transmission media:</a:t>
            </a:r>
          </a:p>
          <a:p>
            <a:pPr lvl="2" algn="just"/>
            <a:r>
              <a:rPr lang="en-GB" b="1" dirty="0"/>
              <a:t>Guided Media</a:t>
            </a:r>
          </a:p>
          <a:p>
            <a:pPr lvl="3" algn="just"/>
            <a:r>
              <a:rPr lang="en-GB" dirty="0"/>
              <a:t>In guided media, the sender and the receiver are directly connected and the information is sent (guided) through the media.</a:t>
            </a:r>
          </a:p>
          <a:p>
            <a:pPr lvl="3" algn="just"/>
            <a:r>
              <a:rPr lang="en-GB" dirty="0"/>
              <a:t>All communication wires/cables such as UTP, coaxial cables, and fiber optics are guided media.</a:t>
            </a:r>
          </a:p>
          <a:p>
            <a:pPr lvl="2" algn="just"/>
            <a:r>
              <a:rPr lang="en-GB" b="1" dirty="0"/>
              <a:t>Unguided Media</a:t>
            </a:r>
          </a:p>
          <a:p>
            <a:pPr lvl="3" algn="just"/>
            <a:r>
              <a:rPr lang="en-GB" dirty="0"/>
              <a:t>In unguided media, there is no connectivity between the sender an the receiver.</a:t>
            </a:r>
          </a:p>
          <a:p>
            <a:pPr lvl="3" algn="just"/>
            <a:r>
              <a:rPr lang="en-GB" dirty="0"/>
              <a:t>Information is spread the air and anyone including the recipient may collect the information.</a:t>
            </a:r>
          </a:p>
          <a:p>
            <a:pPr lvl="3" algn="just"/>
            <a:r>
              <a:rPr lang="en-GB" dirty="0"/>
              <a:t>Wireless/open air space is an unguided media.</a:t>
            </a:r>
          </a:p>
          <a:p>
            <a:pPr lvl="2" algn="just"/>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normAutofit fontScale="85000" lnSpcReduction="20000"/>
          </a:bodyPr>
          <a:lstStyle/>
          <a:p>
            <a:pPr algn="just"/>
            <a:r>
              <a:rPr lang="en-GB" b="1" dirty="0"/>
              <a:t>Transmission Media</a:t>
            </a:r>
          </a:p>
          <a:p>
            <a:pPr lvl="1" algn="just"/>
            <a:r>
              <a:rPr lang="en-GB" dirty="0"/>
              <a:t>There are different types transmission media:</a:t>
            </a:r>
          </a:p>
          <a:p>
            <a:pPr lvl="2" algn="just"/>
            <a:r>
              <a:rPr lang="en-GB" b="1" dirty="0"/>
              <a:t>Magnetic Media</a:t>
            </a:r>
          </a:p>
          <a:p>
            <a:pPr lvl="3" algn="just"/>
            <a:r>
              <a:rPr lang="en-GB" dirty="0"/>
              <a:t>This form of transmission existed long before the concept of networking but it now old fashion.</a:t>
            </a:r>
          </a:p>
          <a:p>
            <a:pPr lvl="3" algn="just"/>
            <a:r>
              <a:rPr lang="en-GB" dirty="0"/>
              <a:t>Information is saved on a physical media then physically moved from one station to another.</a:t>
            </a:r>
          </a:p>
          <a:p>
            <a:pPr lvl="3" algn="just"/>
            <a:r>
              <a:rPr lang="en-GB" dirty="0"/>
              <a:t>Even though it is old fashion, it still plays huge role in data backup in the business communities today.</a:t>
            </a:r>
          </a:p>
          <a:p>
            <a:pPr lvl="3" algn="just"/>
            <a:r>
              <a:rPr lang="en-GB" dirty="0"/>
              <a:t>It saves money when huge amount of data needs to be transferred.</a:t>
            </a:r>
          </a:p>
          <a:p>
            <a:pPr lvl="2" algn="just"/>
            <a:r>
              <a:rPr lang="en-GB" b="1" dirty="0"/>
              <a:t>Twisted Pair Cable</a:t>
            </a:r>
          </a:p>
          <a:p>
            <a:pPr lvl="3" algn="just"/>
            <a:r>
              <a:rPr lang="en-GB" dirty="0"/>
              <a:t>A twisted pair cable is made of two plastic insulated copper wires twisted together to form a single media.</a:t>
            </a:r>
          </a:p>
          <a:p>
            <a:pPr lvl="3" algn="just"/>
            <a:r>
              <a:rPr lang="en-GB" dirty="0"/>
              <a:t>One of the two wires only carries the actual signal while the other is used for ground reference.</a:t>
            </a:r>
          </a:p>
          <a:p>
            <a:pPr lvl="3" algn="just"/>
            <a:r>
              <a:rPr lang="en-GB" dirty="0"/>
              <a:t>The twists between wires help to reduce noise (electromagnetic interference) and crosstalk.</a:t>
            </a:r>
          </a:p>
          <a:p>
            <a:pPr lvl="3" algn="just"/>
            <a:endParaRPr lang="en-GB" dirty="0"/>
          </a:p>
          <a:p>
            <a:pPr lvl="3" algn="just"/>
            <a:endParaRPr lang="en-GB" dirty="0"/>
          </a:p>
          <a:p>
            <a:pPr lvl="3" algn="just"/>
            <a:endParaRPr lang="en-GB" dirty="0"/>
          </a:p>
          <a:p>
            <a:pPr lvl="3" algn="just"/>
            <a:endParaRPr lang="en-GB" dirty="0"/>
          </a:p>
          <a:p>
            <a:pPr lvl="2" algn="just"/>
            <a:endParaRPr lang="en-GB" b="1" dirty="0"/>
          </a:p>
          <a:p>
            <a:pPr lvl="2" algn="just"/>
            <a:endParaRPr lang="en-GB" b="1" dirty="0"/>
          </a:p>
          <a:p>
            <a:pPr lvl="2" algn="just"/>
            <a:endParaRPr lang="en-GB" b="1" dirty="0"/>
          </a:p>
          <a:p>
            <a:pPr lvl="2" algn="just"/>
            <a:endParaRPr lang="en-GB" b="1" dirty="0"/>
          </a:p>
          <a:p>
            <a:pPr lvl="2" algn="just"/>
            <a:endParaRPr lang="en-GB" b="1" dirty="0"/>
          </a:p>
          <a:p>
            <a:pPr lvl="2" algn="just"/>
            <a:endParaRPr lang="en-GB" b="1" dirty="0"/>
          </a:p>
          <a:p>
            <a:pPr lvl="2" algn="just"/>
            <a:endParaRPr lang="en-GB"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5" name="Content Placeholder 4"/>
          <p:cNvSpPr>
            <a:spLocks noGrp="1"/>
          </p:cNvSpPr>
          <p:nvPr>
            <p:ph idx="1"/>
          </p:nvPr>
        </p:nvSpPr>
        <p:spPr/>
        <p:txBody>
          <a:bodyPr>
            <a:normAutofit fontScale="70000" lnSpcReduction="20000"/>
          </a:bodyPr>
          <a:lstStyle/>
          <a:p>
            <a:pPr algn="just"/>
            <a:r>
              <a:rPr lang="en-GB" b="1" dirty="0"/>
              <a:t>Transmission Media</a:t>
            </a:r>
          </a:p>
          <a:p>
            <a:pPr lvl="2" algn="just"/>
            <a:r>
              <a:rPr lang="en-GB" b="1" dirty="0"/>
              <a:t>Twisted Pair Cable</a:t>
            </a:r>
          </a:p>
          <a:p>
            <a:pPr lvl="2" algn="just"/>
            <a:endParaRPr lang="en-GB" b="1" dirty="0"/>
          </a:p>
          <a:p>
            <a:pPr lvl="2" algn="just"/>
            <a:endParaRPr lang="en-GB" b="1" dirty="0"/>
          </a:p>
          <a:p>
            <a:pPr lvl="2" algn="just"/>
            <a:endParaRPr lang="en-GB" b="1" dirty="0"/>
          </a:p>
          <a:p>
            <a:pPr lvl="2" algn="just"/>
            <a:endParaRPr lang="en-GB" b="1" dirty="0"/>
          </a:p>
          <a:p>
            <a:pPr lvl="3" algn="just"/>
            <a:endParaRPr lang="en-GB" dirty="0"/>
          </a:p>
          <a:p>
            <a:pPr lvl="3" algn="just"/>
            <a:endParaRPr lang="en-GB" dirty="0"/>
          </a:p>
          <a:p>
            <a:pPr lvl="3" algn="just"/>
            <a:endParaRPr lang="en-GB" dirty="0"/>
          </a:p>
          <a:p>
            <a:pPr lvl="3" algn="just"/>
            <a:endParaRPr lang="en-GB" dirty="0"/>
          </a:p>
          <a:p>
            <a:pPr lvl="3" algn="just"/>
            <a:r>
              <a:rPr lang="en-GB" dirty="0"/>
              <a:t>There are two types of twisted pair cables:</a:t>
            </a:r>
          </a:p>
          <a:p>
            <a:pPr lvl="4" algn="just"/>
            <a:r>
              <a:rPr lang="en-GB" b="1" dirty="0"/>
              <a:t>Shielded Twisted Pair (STP) Cables</a:t>
            </a:r>
          </a:p>
          <a:p>
            <a:pPr lvl="5" algn="just"/>
            <a:r>
              <a:rPr lang="en-GB" dirty="0"/>
              <a:t>These cables are covered in metal foil therefore indifferent to noise and crosstalk. </a:t>
            </a:r>
          </a:p>
          <a:p>
            <a:pPr lvl="4" algn="just"/>
            <a:r>
              <a:rPr lang="en-GB" b="1" dirty="0"/>
              <a:t>Unshielded Twisted Pair (UTP) Cables</a:t>
            </a:r>
          </a:p>
          <a:p>
            <a:pPr lvl="5" algn="just"/>
            <a:r>
              <a:rPr lang="en-GB" dirty="0"/>
              <a:t>These are unlike the STP.</a:t>
            </a:r>
          </a:p>
          <a:p>
            <a:pPr lvl="5" algn="just"/>
            <a:r>
              <a:rPr lang="en-GB" dirty="0"/>
              <a:t>UTP cables are most used twisted pair in computer networks.</a:t>
            </a:r>
          </a:p>
          <a:p>
            <a:pPr lvl="5" algn="just"/>
            <a:r>
              <a:rPr lang="en-GB" dirty="0"/>
              <a:t>UTP has seven categories, each suitable for specific use: Cat-5, Cat-5e and Cat-6 are mostly used today to render a high speed internet.</a:t>
            </a:r>
          </a:p>
          <a:p>
            <a:pPr lvl="5" algn="just"/>
            <a:r>
              <a:rPr lang="en-GB" dirty="0"/>
              <a:t>UTP cables are connected using RJ45.</a:t>
            </a:r>
          </a:p>
          <a:p>
            <a:pPr algn="just"/>
            <a:endParaRPr lang="en-GB" dirty="0"/>
          </a:p>
        </p:txBody>
      </p:sp>
      <p:pic>
        <p:nvPicPr>
          <p:cNvPr id="6" name="Picture 2"/>
          <p:cNvPicPr>
            <a:picLocks noChangeAspect="1" noChangeArrowheads="1"/>
          </p:cNvPicPr>
          <p:nvPr/>
        </p:nvPicPr>
        <p:blipFill>
          <a:blip r:embed="rId2" cstate="print"/>
          <a:srcRect/>
          <a:stretch>
            <a:fillRect/>
          </a:stretch>
        </p:blipFill>
        <p:spPr bwMode="auto">
          <a:xfrm>
            <a:off x="2771800" y="2420888"/>
            <a:ext cx="2664296" cy="136815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anim calcmode="lin" valueType="num">
                                      <p:cBhvr additive="base">
                                        <p:cTn id="19"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anim calcmode="lin" valueType="num">
                                      <p:cBhvr additive="base">
                                        <p:cTn id="25"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anim calcmode="lin" valueType="num">
                                      <p:cBhvr additive="base">
                                        <p:cTn id="31"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13" end="13"/>
                                            </p:txEl>
                                          </p:spTgt>
                                        </p:tgtEl>
                                        <p:attrNameLst>
                                          <p:attrName>style.visibility</p:attrName>
                                        </p:attrNameLst>
                                      </p:cBhvr>
                                      <p:to>
                                        <p:strVal val="visible"/>
                                      </p:to>
                                    </p:set>
                                    <p:anim calcmode="lin" valueType="num">
                                      <p:cBhvr additive="base">
                                        <p:cTn id="37"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14" end="14"/>
                                            </p:txEl>
                                          </p:spTgt>
                                        </p:tgtEl>
                                        <p:attrNameLst>
                                          <p:attrName>style.visibility</p:attrName>
                                        </p:attrNameLst>
                                      </p:cBhvr>
                                      <p:to>
                                        <p:strVal val="visible"/>
                                      </p:to>
                                    </p:set>
                                    <p:anim calcmode="lin" valueType="num">
                                      <p:cBhvr additive="base">
                                        <p:cTn id="43"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15" end="15"/>
                                            </p:txEl>
                                          </p:spTgt>
                                        </p:tgtEl>
                                        <p:attrNameLst>
                                          <p:attrName>style.visibility</p:attrName>
                                        </p:attrNameLst>
                                      </p:cBhvr>
                                      <p:to>
                                        <p:strVal val="visible"/>
                                      </p:to>
                                    </p:set>
                                    <p:anim calcmode="lin" valueType="num">
                                      <p:cBhvr additive="base">
                                        <p:cTn id="49"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16" end="16"/>
                                            </p:txEl>
                                          </p:spTgt>
                                        </p:tgtEl>
                                        <p:attrNameLst>
                                          <p:attrName>style.visibility</p:attrName>
                                        </p:attrNameLst>
                                      </p:cBhvr>
                                      <p:to>
                                        <p:strVal val="visible"/>
                                      </p:to>
                                    </p:set>
                                    <p:anim calcmode="lin" valueType="num">
                                      <p:cBhvr additive="base">
                                        <p:cTn id="55"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17" end="17"/>
                                            </p:txEl>
                                          </p:spTgt>
                                        </p:tgtEl>
                                        <p:attrNameLst>
                                          <p:attrName>style.visibility</p:attrName>
                                        </p:attrNameLst>
                                      </p:cBhvr>
                                      <p:to>
                                        <p:strVal val="visible"/>
                                      </p:to>
                                    </p:set>
                                    <p:anim calcmode="lin" valueType="num">
                                      <p:cBhvr additive="base">
                                        <p:cTn id="61" dur="500" fill="hold"/>
                                        <p:tgtEl>
                                          <p:spTgt spid="5">
                                            <p:txEl>
                                              <p:pRg st="17" end="1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normAutofit fontScale="70000" lnSpcReduction="20000"/>
          </a:bodyPr>
          <a:lstStyle/>
          <a:p>
            <a:pPr algn="just"/>
            <a:r>
              <a:rPr lang="en-GB" b="1" dirty="0"/>
              <a:t>Transmission Media</a:t>
            </a:r>
          </a:p>
          <a:p>
            <a:pPr lvl="2" algn="just"/>
            <a:r>
              <a:rPr lang="en-GB" b="1" dirty="0"/>
              <a:t>Coaxial Cable</a:t>
            </a:r>
          </a:p>
          <a:p>
            <a:pPr lvl="3" algn="just"/>
            <a:r>
              <a:rPr lang="en-GB" dirty="0"/>
              <a:t>Coaxial cables has two wires of copper.</a:t>
            </a:r>
          </a:p>
          <a:p>
            <a:pPr lvl="3" algn="just"/>
            <a:r>
              <a:rPr lang="en-GB" dirty="0"/>
              <a:t>The core wire lies in the </a:t>
            </a:r>
            <a:r>
              <a:rPr lang="en-GB" dirty="0" err="1"/>
              <a:t>center</a:t>
            </a:r>
            <a:r>
              <a:rPr lang="en-GB" dirty="0"/>
              <a:t> and it is made of solid conductor.</a:t>
            </a:r>
          </a:p>
          <a:p>
            <a:pPr lvl="3" algn="just"/>
            <a:r>
              <a:rPr lang="en-GB" dirty="0"/>
              <a:t>The core is enclosed in an insulating sheath.</a:t>
            </a:r>
          </a:p>
          <a:p>
            <a:pPr lvl="3" algn="just"/>
            <a:r>
              <a:rPr lang="en-GB" dirty="0"/>
              <a:t>The second wire is wrapped around over the sheath and also encased by an insulator sheath.</a:t>
            </a:r>
          </a:p>
          <a:p>
            <a:pPr lvl="3" algn="just"/>
            <a:r>
              <a:rPr lang="en-GB" dirty="0"/>
              <a:t>All of these are then covered by plastic cover.</a:t>
            </a:r>
          </a:p>
          <a:p>
            <a:pPr lvl="3" algn="just"/>
            <a:r>
              <a:rPr lang="en-GB" dirty="0"/>
              <a:t>Due to its strength, the coaxial cable is capable of carrying high frequency signals than the twisted pair cables.</a:t>
            </a:r>
          </a:p>
          <a:p>
            <a:pPr lvl="3" algn="just"/>
            <a:r>
              <a:rPr lang="en-GB" dirty="0"/>
              <a:t>The wrapped structure provides it a good shield against noise and crosstalk.</a:t>
            </a:r>
          </a:p>
          <a:p>
            <a:pPr lvl="3" algn="just"/>
            <a:r>
              <a:rPr lang="en-GB" dirty="0"/>
              <a:t>Coaxial cables provide bandwidth rates up to 450Mbps.</a:t>
            </a:r>
          </a:p>
          <a:p>
            <a:pPr lvl="3" algn="just"/>
            <a:r>
              <a:rPr lang="en-GB" dirty="0"/>
              <a:t>Coaxial cables are connected using BNC and BNC-T connector.</a:t>
            </a:r>
          </a:p>
          <a:p>
            <a:pPr lvl="3" algn="just"/>
            <a:r>
              <a:rPr lang="en-GB" dirty="0"/>
              <a:t>A BNC terminator is used to terminate the wire at the far end.</a:t>
            </a:r>
          </a:p>
          <a:p>
            <a:pPr lvl="3" algn="just"/>
            <a:r>
              <a:rPr lang="en-GB" dirty="0"/>
              <a:t>Coaxial Cables are categorised into three:</a:t>
            </a:r>
          </a:p>
          <a:p>
            <a:pPr lvl="4" algn="just"/>
            <a:r>
              <a:rPr lang="en-GB" dirty="0"/>
              <a:t>RG-59 used for TV transmission.</a:t>
            </a:r>
          </a:p>
          <a:p>
            <a:pPr lvl="4" algn="just"/>
            <a:r>
              <a:rPr lang="en-GB" dirty="0"/>
              <a:t>RG-58 used in Thin Ethernet.</a:t>
            </a:r>
          </a:p>
          <a:p>
            <a:pPr lvl="4" algn="just"/>
            <a:r>
              <a:rPr lang="en-GB" dirty="0"/>
              <a:t>RG-11 used in Thick Ethernet.</a:t>
            </a:r>
          </a:p>
          <a:p>
            <a:pPr lvl="4" algn="just"/>
            <a:r>
              <a:rPr lang="en-GB" dirty="0"/>
              <a:t>RG stands for Radio Government.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Administration</a:t>
            </a:r>
          </a:p>
        </p:txBody>
      </p:sp>
      <p:sp>
        <p:nvSpPr>
          <p:cNvPr id="3" name="Content Placeholder 2"/>
          <p:cNvSpPr>
            <a:spLocks noGrp="1"/>
          </p:cNvSpPr>
          <p:nvPr>
            <p:ph idx="1"/>
          </p:nvPr>
        </p:nvSpPr>
        <p:spPr/>
        <p:txBody>
          <a:bodyPr/>
          <a:lstStyle/>
          <a:p>
            <a:pPr algn="just"/>
            <a:r>
              <a:rPr lang="en-GB" dirty="0"/>
              <a:t>From an administrator’s point of view, a network can be private or public.</a:t>
            </a:r>
          </a:p>
          <a:p>
            <a:pPr lvl="1" algn="just"/>
            <a:r>
              <a:rPr lang="en-GB" dirty="0"/>
              <a:t>A private network is a network that belongs to a single autonomous system and cannot be accessed outside its physical or logical domain.</a:t>
            </a:r>
          </a:p>
          <a:p>
            <a:pPr lvl="1" algn="just"/>
            <a:r>
              <a:rPr lang="en-GB" dirty="0"/>
              <a:t>A public network is one which is accessible to everyone.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3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3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3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pic>
        <p:nvPicPr>
          <p:cNvPr id="2050" name="Picture 2"/>
          <p:cNvPicPr>
            <a:picLocks noGrp="1" noChangeAspect="1" noChangeArrowheads="1"/>
          </p:cNvPicPr>
          <p:nvPr>
            <p:ph idx="1"/>
          </p:nvPr>
        </p:nvPicPr>
        <p:blipFill>
          <a:blip r:embed="rId2" cstate="print"/>
          <a:stretch>
            <a:fillRect/>
          </a:stretch>
        </p:blipFill>
        <p:spPr bwMode="auto">
          <a:xfrm>
            <a:off x="2517775" y="1847850"/>
            <a:ext cx="5334000" cy="4000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normAutofit fontScale="85000" lnSpcReduction="20000"/>
          </a:bodyPr>
          <a:lstStyle/>
          <a:p>
            <a:pPr algn="just"/>
            <a:r>
              <a:rPr lang="en-GB" b="1" dirty="0"/>
              <a:t>Transmission Media</a:t>
            </a:r>
          </a:p>
          <a:p>
            <a:pPr lvl="2" algn="just"/>
            <a:r>
              <a:rPr lang="en-GB" b="1" dirty="0"/>
              <a:t>Power Lines</a:t>
            </a:r>
          </a:p>
          <a:p>
            <a:pPr lvl="3" algn="just"/>
            <a:r>
              <a:rPr lang="en-GB" dirty="0"/>
              <a:t>Power Line Communication (PLC) is a Layer-1 technology which uses power cables to transmit data signals.</a:t>
            </a:r>
          </a:p>
          <a:p>
            <a:pPr lvl="3" algn="just"/>
            <a:r>
              <a:rPr lang="en-GB" dirty="0"/>
              <a:t>In PLC, modulated data is sent over the cables.</a:t>
            </a:r>
          </a:p>
          <a:p>
            <a:pPr lvl="3" algn="just"/>
            <a:r>
              <a:rPr lang="en-GB" dirty="0"/>
              <a:t>The receiver on the other end demodulates and interprets the data.</a:t>
            </a:r>
          </a:p>
          <a:p>
            <a:pPr lvl="3" algn="just"/>
            <a:r>
              <a:rPr lang="en-GB" dirty="0"/>
              <a:t>Because power lines are widely deployed, PLC can make all powered devices controlled and monitored.</a:t>
            </a:r>
          </a:p>
          <a:p>
            <a:pPr lvl="3" algn="just"/>
            <a:r>
              <a:rPr lang="en-GB" dirty="0"/>
              <a:t>PLC works in half duplex.</a:t>
            </a:r>
          </a:p>
          <a:p>
            <a:pPr lvl="3" algn="just"/>
            <a:r>
              <a:rPr lang="en-GB" dirty="0"/>
              <a:t>There are two types of PLC:</a:t>
            </a:r>
          </a:p>
          <a:p>
            <a:pPr lvl="3" algn="just"/>
            <a:r>
              <a:rPr lang="en-GB" dirty="0"/>
              <a:t>Narrow band PLC</a:t>
            </a:r>
          </a:p>
          <a:p>
            <a:pPr lvl="4" algn="just"/>
            <a:r>
              <a:rPr lang="en-GB" dirty="0"/>
              <a:t>Narrow band PLC provides lower data rates up to 100s of kbps because they work in lower frequencies.</a:t>
            </a:r>
          </a:p>
          <a:p>
            <a:pPr lvl="4" algn="just"/>
            <a:r>
              <a:rPr lang="en-GB" dirty="0"/>
              <a:t>Narrow band PLC can be spread over several kilometres.</a:t>
            </a:r>
          </a:p>
          <a:p>
            <a:pPr lvl="3" algn="just"/>
            <a:r>
              <a:rPr lang="en-GB" dirty="0"/>
              <a:t>Broad band PLC</a:t>
            </a:r>
          </a:p>
          <a:p>
            <a:pPr lvl="4" algn="just"/>
            <a:r>
              <a:rPr lang="en-GB" dirty="0"/>
              <a:t>Broad band PLC provides higher data rates up to 100s of Mbps.</a:t>
            </a:r>
          </a:p>
          <a:p>
            <a:pPr lvl="4" algn="just"/>
            <a:r>
              <a:rPr lang="en-GB" dirty="0"/>
              <a:t>Broad band PLC work at higher frequencies (1.8 – 250 MHz).</a:t>
            </a:r>
          </a:p>
          <a:p>
            <a:pPr algn="just"/>
            <a:endParaRPr lang="en-GB" b="1" dirty="0"/>
          </a:p>
          <a:p>
            <a:pPr algn="just"/>
            <a:endParaRPr lang="en-GB"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	</a:t>
            </a:r>
          </a:p>
        </p:txBody>
      </p:sp>
      <p:sp>
        <p:nvSpPr>
          <p:cNvPr id="3" name="Content Placeholder 2"/>
          <p:cNvSpPr>
            <a:spLocks noGrp="1"/>
          </p:cNvSpPr>
          <p:nvPr>
            <p:ph idx="1"/>
          </p:nvPr>
        </p:nvSpPr>
        <p:spPr/>
        <p:txBody>
          <a:bodyPr>
            <a:normAutofit fontScale="85000" lnSpcReduction="20000"/>
          </a:bodyPr>
          <a:lstStyle/>
          <a:p>
            <a:pPr algn="just"/>
            <a:r>
              <a:rPr lang="en-GB" b="1" dirty="0"/>
              <a:t>Transmission Media</a:t>
            </a:r>
          </a:p>
          <a:p>
            <a:pPr lvl="2" algn="just"/>
            <a:r>
              <a:rPr lang="en-GB" b="1" dirty="0"/>
              <a:t>Fiber Optics</a:t>
            </a:r>
          </a:p>
          <a:p>
            <a:pPr lvl="3" algn="just"/>
            <a:r>
              <a:rPr lang="en-GB" dirty="0"/>
              <a:t>Fiber optics works on the properties of light. </a:t>
            </a:r>
          </a:p>
          <a:p>
            <a:pPr lvl="3" algn="just"/>
            <a:r>
              <a:rPr lang="en-GB" dirty="0"/>
              <a:t>When light ray hits at the critical angle, it tends to refract at 90 degrees.</a:t>
            </a:r>
          </a:p>
          <a:p>
            <a:pPr lvl="3" algn="just"/>
            <a:r>
              <a:rPr lang="en-GB" dirty="0"/>
              <a:t>This property is what fiber optics employs.</a:t>
            </a:r>
          </a:p>
          <a:p>
            <a:pPr lvl="3" algn="just"/>
            <a:r>
              <a:rPr lang="en-GB" dirty="0"/>
              <a:t>From one end, light is emitted and travels through it then it is detected at the other end using light detector.</a:t>
            </a:r>
          </a:p>
          <a:p>
            <a:pPr lvl="3" algn="just"/>
            <a:r>
              <a:rPr lang="en-GB" dirty="0"/>
              <a:t>The light detector detects light stream and converts them into to electrical data.</a:t>
            </a:r>
          </a:p>
          <a:p>
            <a:pPr lvl="3" algn="just"/>
            <a:r>
              <a:rPr lang="en-GB" dirty="0"/>
              <a:t>Fiber optics provides the highest mode of speed.</a:t>
            </a:r>
          </a:p>
          <a:p>
            <a:pPr lvl="3" algn="just"/>
            <a:r>
              <a:rPr lang="en-GB" dirty="0"/>
              <a:t>Fiber optics comes in two modes: single and multi mode.</a:t>
            </a:r>
          </a:p>
          <a:p>
            <a:pPr lvl="3" algn="just"/>
            <a:r>
              <a:rPr lang="en-GB" dirty="0"/>
              <a:t>Single mode carries a single ray of light whereas the multimode carries multiple beams of light.</a:t>
            </a:r>
          </a:p>
          <a:p>
            <a:pPr lvl="3" algn="just"/>
            <a:r>
              <a:rPr lang="en-GB" dirty="0"/>
              <a:t>Fiber optics also comes in unidirectional and bidirectional capabilities.</a:t>
            </a:r>
          </a:p>
          <a:p>
            <a:pPr lvl="3" algn="just"/>
            <a:r>
              <a:rPr lang="en-GB" dirty="0"/>
              <a:t>Fiber optic cables are connected using special connectors: Subscriber Channel (SC), Straight Tip (ST) or MT-RJ</a:t>
            </a:r>
          </a:p>
          <a:p>
            <a:pPr algn="just"/>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pic>
        <p:nvPicPr>
          <p:cNvPr id="3074" name="Picture 2"/>
          <p:cNvPicPr>
            <a:picLocks noGrp="1" noChangeAspect="1" noChangeArrowheads="1"/>
          </p:cNvPicPr>
          <p:nvPr>
            <p:ph idx="1"/>
          </p:nvPr>
        </p:nvPicPr>
        <p:blipFill>
          <a:blip r:embed="rId2" cstate="print"/>
          <a:stretch>
            <a:fillRect/>
          </a:stretch>
        </p:blipFill>
        <p:spPr bwMode="auto">
          <a:xfrm>
            <a:off x="2517775" y="1728787"/>
            <a:ext cx="5334000" cy="4238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normAutofit fontScale="92500" lnSpcReduction="10000"/>
          </a:bodyPr>
          <a:lstStyle/>
          <a:p>
            <a:pPr algn="just"/>
            <a:r>
              <a:rPr lang="en-GB" b="1" dirty="0"/>
              <a:t>Transmission Media</a:t>
            </a:r>
          </a:p>
          <a:p>
            <a:pPr lvl="1" algn="just"/>
            <a:r>
              <a:rPr lang="en-GB" b="1" dirty="0"/>
              <a:t>Wireless</a:t>
            </a:r>
          </a:p>
          <a:p>
            <a:pPr lvl="2" algn="just"/>
            <a:r>
              <a:rPr lang="en-GB" dirty="0"/>
              <a:t>Wireless transmission is a form of unguided media.</a:t>
            </a:r>
          </a:p>
          <a:p>
            <a:pPr lvl="2" algn="just"/>
            <a:r>
              <a:rPr lang="en-GB" dirty="0"/>
              <a:t>In the wireless environment, communication involves no physical link established between two or more devices.</a:t>
            </a:r>
          </a:p>
          <a:p>
            <a:pPr lvl="2" algn="just"/>
            <a:r>
              <a:rPr lang="en-GB" dirty="0"/>
              <a:t>Wireless signals are spread over the air and are received and interpreted by appropriate antenna.</a:t>
            </a:r>
          </a:p>
          <a:p>
            <a:pPr lvl="2" algn="just"/>
            <a:r>
              <a:rPr lang="en-GB" dirty="0"/>
              <a:t>When an antenna is attached to electrical circuit of a computer or wireless device, it converts the digital data into wireless signals and spread all over within its frequency range.</a:t>
            </a:r>
          </a:p>
          <a:p>
            <a:pPr lvl="2" algn="just"/>
            <a:r>
              <a:rPr lang="en-GB" dirty="0"/>
              <a:t>The receiver on the other end receives these signals and converts them back to digital data.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lstStyle/>
          <a:p>
            <a:pPr algn="just"/>
            <a:r>
              <a:rPr lang="en-GB" b="1" dirty="0"/>
              <a:t>Transmission Media</a:t>
            </a:r>
          </a:p>
          <a:p>
            <a:pPr lvl="1" algn="just"/>
            <a:r>
              <a:rPr lang="en-GB" b="1" dirty="0"/>
              <a:t>Wireless</a:t>
            </a:r>
          </a:p>
          <a:p>
            <a:pPr lvl="2" algn="just"/>
            <a:r>
              <a:rPr lang="en-GB" dirty="0"/>
              <a:t>A little part of electromagnetic spectrum is used for wireless transmission.</a:t>
            </a:r>
          </a:p>
          <a:p>
            <a:pPr lvl="2" algn="just"/>
            <a:endParaRPr lang="en-GB" b="1" dirty="0"/>
          </a:p>
        </p:txBody>
      </p:sp>
      <p:pic>
        <p:nvPicPr>
          <p:cNvPr id="4" name="Picture 2"/>
          <p:cNvPicPr>
            <a:picLocks noChangeAspect="1" noChangeArrowheads="1"/>
          </p:cNvPicPr>
          <p:nvPr/>
        </p:nvPicPr>
        <p:blipFill>
          <a:blip r:embed="rId2" cstate="print"/>
          <a:srcRect/>
          <a:stretch>
            <a:fillRect/>
          </a:stretch>
        </p:blipFill>
        <p:spPr bwMode="auto">
          <a:xfrm>
            <a:off x="2033587" y="4094584"/>
            <a:ext cx="5076825" cy="990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5" name="Content Placeholder 4"/>
          <p:cNvSpPr>
            <a:spLocks noGrp="1"/>
          </p:cNvSpPr>
          <p:nvPr>
            <p:ph idx="1"/>
          </p:nvPr>
        </p:nvSpPr>
        <p:spPr/>
        <p:txBody>
          <a:bodyPr>
            <a:normAutofit/>
          </a:bodyPr>
          <a:lstStyle/>
          <a:p>
            <a:pPr algn="just"/>
            <a:r>
              <a:rPr lang="en-GB" b="1" dirty="0"/>
              <a:t>Transmission Media</a:t>
            </a:r>
          </a:p>
          <a:p>
            <a:pPr lvl="1" algn="just"/>
            <a:r>
              <a:rPr lang="en-GB" b="1" dirty="0"/>
              <a:t>Wireless</a:t>
            </a:r>
          </a:p>
          <a:p>
            <a:pPr lvl="2" algn="just"/>
            <a:r>
              <a:rPr lang="en-GB" dirty="0"/>
              <a:t>The different wireless transmission media include:</a:t>
            </a:r>
          </a:p>
          <a:p>
            <a:pPr lvl="3" algn="just"/>
            <a:r>
              <a:rPr lang="en-GB" dirty="0"/>
              <a:t>Radio Transmission</a:t>
            </a:r>
          </a:p>
          <a:p>
            <a:pPr lvl="3" algn="just"/>
            <a:r>
              <a:rPr lang="en-GB" dirty="0"/>
              <a:t>Microwave Transmission</a:t>
            </a:r>
          </a:p>
          <a:p>
            <a:pPr lvl="3" algn="just"/>
            <a:r>
              <a:rPr lang="en-GB" dirty="0"/>
              <a:t>Infrared Transmission</a:t>
            </a:r>
          </a:p>
          <a:p>
            <a:pPr lvl="3" algn="just"/>
            <a:r>
              <a:rPr lang="en-GB" dirty="0"/>
              <a:t>Light Transmission</a:t>
            </a:r>
          </a:p>
          <a:p>
            <a:pPr lvl="3" algn="just"/>
            <a:endParaRPr lang="en-GB" dirty="0"/>
          </a:p>
          <a:p>
            <a:pPr lvl="4" algn="just"/>
            <a:endParaRPr lang="en-GB" dirty="0"/>
          </a:p>
          <a:p>
            <a:pPr lvl="3" algn="just"/>
            <a:endParaRPr lang="en-GB"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lstStyle/>
          <a:p>
            <a:pPr algn="just"/>
            <a:r>
              <a:rPr lang="en-GB" b="1" dirty="0"/>
              <a:t>Transmission Media</a:t>
            </a:r>
          </a:p>
          <a:p>
            <a:pPr lvl="1" algn="just"/>
            <a:r>
              <a:rPr lang="en-GB" b="1" dirty="0"/>
              <a:t>Wireless</a:t>
            </a:r>
          </a:p>
          <a:p>
            <a:pPr lvl="3" algn="just"/>
            <a:r>
              <a:rPr lang="en-GB" b="1" dirty="0"/>
              <a:t>Radio Transmission</a:t>
            </a:r>
          </a:p>
          <a:p>
            <a:pPr lvl="4" algn="just"/>
            <a:r>
              <a:rPr lang="en-GB" dirty="0"/>
              <a:t>Lower frequencies such as VLF, LF and MF bands can travel on the ground up to 1000 </a:t>
            </a:r>
            <a:r>
              <a:rPr lang="en-GB" dirty="0" err="1"/>
              <a:t>kilometers</a:t>
            </a:r>
            <a:r>
              <a:rPr lang="en-GB" dirty="0"/>
              <a:t> over the earth surface. </a:t>
            </a:r>
          </a:p>
          <a:p>
            <a:pPr lvl="4" algn="just"/>
            <a:endParaRPr lang="en-GB" dirty="0"/>
          </a:p>
          <a:p>
            <a:pPr lvl="4" algn="just"/>
            <a:endParaRPr lang="en-GB" dirty="0"/>
          </a:p>
          <a:p>
            <a:pPr lvl="4" algn="just"/>
            <a:endParaRPr lang="en-GB" dirty="0"/>
          </a:p>
          <a:p>
            <a:pPr lvl="3" algn="just"/>
            <a:endParaRPr lang="en-GB" dirty="0"/>
          </a:p>
        </p:txBody>
      </p:sp>
      <p:pic>
        <p:nvPicPr>
          <p:cNvPr id="4" name="Picture 2"/>
          <p:cNvPicPr>
            <a:picLocks noChangeAspect="1" noChangeArrowheads="1"/>
          </p:cNvPicPr>
          <p:nvPr/>
        </p:nvPicPr>
        <p:blipFill>
          <a:blip r:embed="rId2" cstate="print"/>
          <a:srcRect/>
          <a:stretch>
            <a:fillRect/>
          </a:stretch>
        </p:blipFill>
        <p:spPr bwMode="auto">
          <a:xfrm>
            <a:off x="2692871" y="4293096"/>
            <a:ext cx="4543425" cy="1581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20000"/>
          </a:bodyPr>
          <a:lstStyle/>
          <a:p>
            <a:pPr algn="just"/>
            <a:r>
              <a:rPr lang="en-GB" b="1" dirty="0"/>
              <a:t>Transmission Media</a:t>
            </a:r>
          </a:p>
          <a:p>
            <a:pPr lvl="1" algn="just"/>
            <a:r>
              <a:rPr lang="en-GB" b="1" dirty="0"/>
              <a:t>Wireless</a:t>
            </a:r>
          </a:p>
          <a:p>
            <a:pPr lvl="3" algn="just"/>
            <a:r>
              <a:rPr lang="en-GB" b="1" dirty="0"/>
              <a:t>Radio Transmission</a:t>
            </a:r>
          </a:p>
          <a:p>
            <a:pPr lvl="4" algn="just"/>
            <a:r>
              <a:rPr lang="en-GB" dirty="0"/>
              <a:t>Radio frequency is easier to generate and because of its large wavelength it can penetrate through walls and structures alike.</a:t>
            </a:r>
          </a:p>
          <a:p>
            <a:pPr lvl="4" algn="just"/>
            <a:r>
              <a:rPr lang="en-GB" dirty="0"/>
              <a:t>Radio waves can have wavelength from 1mm to 100,000km.</a:t>
            </a:r>
          </a:p>
          <a:p>
            <a:pPr lvl="4" algn="just"/>
            <a:r>
              <a:rPr lang="en-GB" dirty="0"/>
              <a:t>Radio waves also have frequency ranging from 3Hz (extremely low frequency) to 300GHz (extremely high frequency).</a:t>
            </a:r>
          </a:p>
          <a:p>
            <a:pPr lvl="4" algn="just"/>
            <a:r>
              <a:rPr lang="en-GB" dirty="0"/>
              <a:t>Radio frequencies are sub-divided into six bands</a:t>
            </a:r>
          </a:p>
          <a:p>
            <a:pPr lvl="4" algn="just"/>
            <a:r>
              <a:rPr lang="en-GB" dirty="0"/>
              <a:t>Radio waves lower frequencies can travel through walls where higher RF can  travel in straight line and bounce back.</a:t>
            </a:r>
          </a:p>
          <a:p>
            <a:pPr lvl="4" algn="just"/>
            <a:r>
              <a:rPr lang="en-GB" dirty="0"/>
              <a:t>High frequency radio waves have more power.</a:t>
            </a:r>
          </a:p>
          <a:p>
            <a:pPr lvl="4" algn="just"/>
            <a:r>
              <a:rPr lang="en-GB" dirty="0"/>
              <a:t>The power of low frequency waves decreases sharply as they cover long distances.</a:t>
            </a:r>
          </a:p>
          <a:p>
            <a:pPr lvl="3" algn="just"/>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5" name="Content Placeholder 4"/>
          <p:cNvSpPr>
            <a:spLocks noGrp="1"/>
          </p:cNvSpPr>
          <p:nvPr>
            <p:ph idx="1"/>
          </p:nvPr>
        </p:nvSpPr>
        <p:spPr/>
        <p:txBody>
          <a:bodyPr/>
          <a:lstStyle/>
          <a:p>
            <a:pPr algn="just"/>
            <a:r>
              <a:rPr lang="en-GB" b="1" dirty="0"/>
              <a:t>Transmission Media</a:t>
            </a:r>
          </a:p>
          <a:p>
            <a:pPr lvl="1" algn="just"/>
            <a:r>
              <a:rPr lang="en-GB" b="1" dirty="0"/>
              <a:t>Wireless</a:t>
            </a:r>
          </a:p>
          <a:p>
            <a:pPr lvl="3" algn="just"/>
            <a:r>
              <a:rPr lang="en-GB" b="1" dirty="0"/>
              <a:t>Radio Transmission</a:t>
            </a:r>
            <a:endParaRPr lang="en-GB" dirty="0"/>
          </a:p>
          <a:p>
            <a:pPr lvl="4" algn="just"/>
            <a:r>
              <a:rPr lang="en-GB" dirty="0"/>
              <a:t>Radio waves of high frequencies are open to be absorbed by rain and other obstacles.</a:t>
            </a:r>
          </a:p>
          <a:p>
            <a:pPr lvl="4" algn="just"/>
            <a:r>
              <a:rPr lang="en-GB" dirty="0"/>
              <a:t>These radio waves use Ionosphere of the earth’s atmosphere.</a:t>
            </a:r>
          </a:p>
          <a:p>
            <a:pPr lvl="4" algn="just"/>
            <a:r>
              <a:rPr lang="en-GB" dirty="0"/>
              <a:t>High frequency radio waves such as HF and VHF bands are spread upwards.</a:t>
            </a:r>
          </a:p>
          <a:p>
            <a:pPr lvl="4" algn="just"/>
            <a:r>
              <a:rPr lang="en-GB" dirty="0"/>
              <a:t>When they reach the Ionosphere, they are refracted back to earth.</a:t>
            </a:r>
          </a:p>
          <a:p>
            <a:pPr algn="just"/>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 calcmode="lin" valueType="num">
                                      <p:cBhvr additive="base">
                                        <p:cTn id="1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Architecture</a:t>
            </a:r>
          </a:p>
        </p:txBody>
      </p:sp>
      <p:sp>
        <p:nvSpPr>
          <p:cNvPr id="3" name="Content Placeholder 2"/>
          <p:cNvSpPr>
            <a:spLocks noGrp="1"/>
          </p:cNvSpPr>
          <p:nvPr>
            <p:ph idx="1"/>
          </p:nvPr>
        </p:nvSpPr>
        <p:spPr/>
        <p:txBody>
          <a:bodyPr/>
          <a:lstStyle/>
          <a:p>
            <a:pPr algn="just"/>
            <a:r>
              <a:rPr lang="en-GB" dirty="0"/>
              <a:t>Computer networks can be defined based on different architectures such as client-server, point-to-point  and hybrid.</a:t>
            </a:r>
          </a:p>
          <a:p>
            <a:pPr lvl="1" algn="just"/>
            <a:r>
              <a:rPr lang="en-GB" b="1" dirty="0"/>
              <a:t>Client-Server</a:t>
            </a:r>
            <a:r>
              <a:rPr lang="en-GB" dirty="0"/>
              <a:t>: is one in which two or more computers are connected with one being the client and the other acts as the sever. The clients request services from the server who in response, provide such services if they are available,</a:t>
            </a:r>
            <a:endParaRPr lang="en-GB"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3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3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lstStyle/>
          <a:p>
            <a:pPr algn="just"/>
            <a:r>
              <a:rPr lang="en-GB" b="1" dirty="0"/>
              <a:t>Transmission Media</a:t>
            </a:r>
          </a:p>
          <a:p>
            <a:pPr lvl="1" algn="just"/>
            <a:r>
              <a:rPr lang="en-GB" b="1" dirty="0"/>
              <a:t>Wireless</a:t>
            </a:r>
          </a:p>
          <a:p>
            <a:pPr lvl="3" algn="just"/>
            <a:r>
              <a:rPr lang="en-GB" b="1" dirty="0"/>
              <a:t>Radio Transmission</a:t>
            </a:r>
          </a:p>
          <a:p>
            <a:pPr lvl="4" algn="just">
              <a:buNone/>
            </a:pPr>
            <a:endParaRPr lang="en-GB" dirty="0"/>
          </a:p>
          <a:p>
            <a:pPr algn="just"/>
            <a:endParaRPr lang="en-GB" dirty="0"/>
          </a:p>
        </p:txBody>
      </p:sp>
      <p:pic>
        <p:nvPicPr>
          <p:cNvPr id="4" name="Picture 2"/>
          <p:cNvPicPr>
            <a:picLocks noChangeAspect="1" noChangeArrowheads="1"/>
          </p:cNvPicPr>
          <p:nvPr/>
        </p:nvPicPr>
        <p:blipFill>
          <a:blip r:embed="rId2" cstate="print"/>
          <a:srcRect/>
          <a:stretch>
            <a:fillRect/>
          </a:stretch>
        </p:blipFill>
        <p:spPr bwMode="auto">
          <a:xfrm>
            <a:off x="2295525" y="3382094"/>
            <a:ext cx="4552950" cy="3143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5" name="Content Placeholder 4"/>
          <p:cNvSpPr>
            <a:spLocks noGrp="1"/>
          </p:cNvSpPr>
          <p:nvPr>
            <p:ph idx="1"/>
          </p:nvPr>
        </p:nvSpPr>
        <p:spPr/>
        <p:txBody>
          <a:bodyPr>
            <a:normAutofit fontScale="85000" lnSpcReduction="10000"/>
          </a:bodyPr>
          <a:lstStyle/>
          <a:p>
            <a:pPr algn="just"/>
            <a:r>
              <a:rPr lang="en-GB" b="1" dirty="0"/>
              <a:t>Transmission Media</a:t>
            </a:r>
          </a:p>
          <a:p>
            <a:pPr lvl="1" algn="just"/>
            <a:r>
              <a:rPr lang="en-GB" b="1" dirty="0"/>
              <a:t>Wireless</a:t>
            </a:r>
          </a:p>
          <a:p>
            <a:pPr lvl="3" algn="just"/>
            <a:r>
              <a:rPr lang="en-GB" b="1" dirty="0"/>
              <a:t>Microwave Transmission</a:t>
            </a:r>
          </a:p>
          <a:p>
            <a:pPr lvl="4" algn="just"/>
            <a:r>
              <a:rPr lang="en-GB" dirty="0"/>
              <a:t>Electromagnetic waves above 100MHz tend to travel in a straight line and signals over them can be sent by beaming those waves towards one particular station.</a:t>
            </a:r>
          </a:p>
          <a:p>
            <a:pPr lvl="4" algn="just"/>
            <a:r>
              <a:rPr lang="en-GB" dirty="0"/>
              <a:t>Since microwaves travel in straight lines, both sender and receiver must align in strictly line-of-sight fashion.</a:t>
            </a:r>
          </a:p>
          <a:p>
            <a:pPr lvl="4" algn="just"/>
            <a:r>
              <a:rPr lang="en-GB" dirty="0"/>
              <a:t>Microwaves have wavelength ranging from 1mm to 1m and frequencies between 300MHz and 300GHz.</a:t>
            </a:r>
          </a:p>
          <a:p>
            <a:pPr lvl="4" algn="just"/>
            <a:r>
              <a:rPr lang="en-GB" dirty="0"/>
              <a:t>Microwave antennae concentrate the waves making a beam of it.</a:t>
            </a:r>
          </a:p>
          <a:p>
            <a:pPr lvl="4" algn="just"/>
            <a:r>
              <a:rPr lang="en-GB" dirty="0"/>
              <a:t>As shown in the figure on the next slide, multiple antennae can be aligned to reach further. </a:t>
            </a:r>
          </a:p>
          <a:p>
            <a:pPr lvl="4" algn="just"/>
            <a:r>
              <a:rPr lang="en-GB" dirty="0"/>
              <a:t>Microwave have higher frequencies and do not penetrate wall like obstacles.</a:t>
            </a:r>
          </a:p>
          <a:p>
            <a:pPr lvl="4" algn="just"/>
            <a:r>
              <a:rPr lang="en-GB" dirty="0"/>
              <a:t>Microwave transmission depends highly upon weather conditions and the frequency it is using.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lstStyle/>
          <a:p>
            <a:pPr algn="just"/>
            <a:r>
              <a:rPr lang="en-GB" b="1" dirty="0"/>
              <a:t>Transmission Media</a:t>
            </a:r>
          </a:p>
          <a:p>
            <a:pPr lvl="1" algn="just"/>
            <a:r>
              <a:rPr lang="en-GB" b="1" dirty="0"/>
              <a:t>Wireless</a:t>
            </a:r>
          </a:p>
          <a:p>
            <a:pPr lvl="3" algn="just"/>
            <a:r>
              <a:rPr lang="en-GB" b="1" dirty="0"/>
              <a:t>Microwave Transmission</a:t>
            </a:r>
          </a:p>
          <a:p>
            <a:pPr algn="just"/>
            <a:endParaRPr lang="en-GB" dirty="0"/>
          </a:p>
        </p:txBody>
      </p:sp>
      <p:pic>
        <p:nvPicPr>
          <p:cNvPr id="4" name="Picture 2"/>
          <p:cNvPicPr>
            <a:picLocks noChangeAspect="1" noChangeArrowheads="1"/>
          </p:cNvPicPr>
          <p:nvPr/>
        </p:nvPicPr>
        <p:blipFill>
          <a:blip r:embed="rId2" cstate="print"/>
          <a:srcRect/>
          <a:stretch>
            <a:fillRect/>
          </a:stretch>
        </p:blipFill>
        <p:spPr bwMode="auto">
          <a:xfrm>
            <a:off x="2671762" y="3990950"/>
            <a:ext cx="3800475" cy="1238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5" name="Content Placeholder 4"/>
          <p:cNvSpPr>
            <a:spLocks noGrp="1"/>
          </p:cNvSpPr>
          <p:nvPr>
            <p:ph idx="1"/>
          </p:nvPr>
        </p:nvSpPr>
        <p:spPr/>
        <p:txBody>
          <a:bodyPr>
            <a:normAutofit/>
          </a:bodyPr>
          <a:lstStyle/>
          <a:p>
            <a:pPr algn="just"/>
            <a:r>
              <a:rPr lang="en-GB" b="1" dirty="0"/>
              <a:t>Transmission Media</a:t>
            </a:r>
          </a:p>
          <a:p>
            <a:pPr lvl="1" algn="just"/>
            <a:r>
              <a:rPr lang="en-GB" b="1" dirty="0"/>
              <a:t>Wireless</a:t>
            </a:r>
          </a:p>
          <a:p>
            <a:pPr lvl="3" algn="just"/>
            <a:r>
              <a:rPr lang="en-GB" b="1" dirty="0"/>
              <a:t>Infrared Transmission</a:t>
            </a:r>
          </a:p>
          <a:p>
            <a:pPr lvl="4" algn="just"/>
            <a:r>
              <a:rPr lang="en-GB" dirty="0"/>
              <a:t>Infrared wave lies between visible light spectrum and microwaves. </a:t>
            </a:r>
          </a:p>
          <a:p>
            <a:pPr lvl="4" algn="just"/>
            <a:r>
              <a:rPr lang="en-GB" dirty="0"/>
              <a:t>Infrared has wavelength of 700nm to 1mm and frequency range of 300GHz to 430THz.</a:t>
            </a:r>
          </a:p>
          <a:p>
            <a:pPr lvl="4" algn="just"/>
            <a:r>
              <a:rPr lang="en-GB" dirty="0"/>
              <a:t>Infrared wave is used for very short range communication purposes such as television remotes.</a:t>
            </a:r>
          </a:p>
          <a:p>
            <a:pPr lvl="4" algn="just"/>
            <a:r>
              <a:rPr lang="en-GB" dirty="0"/>
              <a:t>Infrared travels in a straight line, hence it is directional by nature.</a:t>
            </a:r>
          </a:p>
          <a:p>
            <a:pPr lvl="4" algn="just"/>
            <a:r>
              <a:rPr lang="en-GB" dirty="0"/>
              <a:t>Due to the high frequency, infrared cannot go through wall-like obstacles.</a:t>
            </a:r>
          </a:p>
          <a:p>
            <a:pPr lvl="4" algn="just"/>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normAutofit fontScale="92500" lnSpcReduction="10000"/>
          </a:bodyPr>
          <a:lstStyle/>
          <a:p>
            <a:pPr algn="just"/>
            <a:r>
              <a:rPr lang="en-GB" b="1" dirty="0"/>
              <a:t>Transmission Media</a:t>
            </a:r>
          </a:p>
          <a:p>
            <a:pPr lvl="1" algn="just"/>
            <a:r>
              <a:rPr lang="en-GB" b="1" dirty="0"/>
              <a:t>Wireless</a:t>
            </a:r>
          </a:p>
          <a:p>
            <a:pPr lvl="3" algn="just"/>
            <a:r>
              <a:rPr lang="en-GB" b="1" dirty="0"/>
              <a:t>Light Transmission</a:t>
            </a:r>
          </a:p>
          <a:p>
            <a:pPr lvl="4" algn="just"/>
            <a:r>
              <a:rPr lang="en-GB" dirty="0"/>
              <a:t>Light transmission is realised using LASER.</a:t>
            </a:r>
          </a:p>
          <a:p>
            <a:pPr lvl="4" algn="just"/>
            <a:r>
              <a:rPr lang="en-GB" dirty="0"/>
              <a:t>LASER is the highest most electromagnetic spectrum which can be used for data transmission which done through light or optical signalling.</a:t>
            </a:r>
          </a:p>
          <a:p>
            <a:pPr lvl="4" algn="just"/>
            <a:r>
              <a:rPr lang="en-GB" dirty="0"/>
              <a:t>Because of its high frequency, it tends to travels strictly in straight line.</a:t>
            </a:r>
          </a:p>
          <a:p>
            <a:pPr lvl="4" algn="just"/>
            <a:r>
              <a:rPr lang="en-GB" dirty="0"/>
              <a:t>Because LASER transmission is unidirectional, at both ends of the communication, there is need to install a photo-detector.</a:t>
            </a:r>
          </a:p>
          <a:p>
            <a:pPr lvl="4" algn="just"/>
            <a:r>
              <a:rPr lang="en-GB" dirty="0"/>
              <a:t>LASER beam is generally 1mm wide therefore making it a work of precision to align two far receptors each pointing to a LASER source.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normAutofit/>
          </a:bodyPr>
          <a:lstStyle/>
          <a:p>
            <a:pPr algn="just"/>
            <a:r>
              <a:rPr lang="en-GB" b="1" dirty="0"/>
              <a:t>Transmission Media</a:t>
            </a:r>
          </a:p>
          <a:p>
            <a:pPr lvl="1" algn="just"/>
            <a:r>
              <a:rPr lang="en-GB" b="1" dirty="0"/>
              <a:t>Wireless</a:t>
            </a:r>
          </a:p>
          <a:p>
            <a:pPr lvl="3" algn="just"/>
            <a:r>
              <a:rPr lang="en-GB" b="1" dirty="0"/>
              <a:t>Light Transmission</a:t>
            </a:r>
          </a:p>
          <a:p>
            <a:pPr lvl="4" algn="just"/>
            <a:r>
              <a:rPr lang="en-GB" dirty="0"/>
              <a:t>LASER cannot penetrate obstacles such as walls, rain, and thick fog.</a:t>
            </a:r>
          </a:p>
          <a:p>
            <a:pPr lvl="4" algn="just"/>
            <a:r>
              <a:rPr lang="en-GB" dirty="0"/>
              <a:t>LASER beam is distorted by wind, atmosphere temperature, or a variation in temperature in the path.</a:t>
            </a:r>
          </a:p>
          <a:p>
            <a:pPr lvl="4" algn="just"/>
            <a:r>
              <a:rPr lang="en-GB" dirty="0"/>
              <a:t>LASER is safe for data transmission as it is very difficult to tap 1mm wide laser without interrupting the communication channel.</a:t>
            </a:r>
          </a:p>
          <a:p>
            <a:pPr lvl="4" algn="just"/>
            <a:r>
              <a:rPr lang="en-GB" dirty="0"/>
              <a:t>As shown in the figure on the next slide, LASER works as the transmitter (</a:t>
            </a:r>
            <a:r>
              <a:rPr lang="en-GB" dirty="0" err="1"/>
              <a:t>Tx</a:t>
            </a:r>
            <a:r>
              <a:rPr lang="en-GB" dirty="0"/>
              <a:t>) and the photo-detector works as the receiver (Rx).</a:t>
            </a:r>
          </a:p>
          <a:p>
            <a:pPr algn="just"/>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lstStyle/>
          <a:p>
            <a:pPr algn="just"/>
            <a:r>
              <a:rPr lang="en-GB" b="1" dirty="0"/>
              <a:t>Transmission Media</a:t>
            </a:r>
          </a:p>
          <a:p>
            <a:pPr lvl="1" algn="just"/>
            <a:r>
              <a:rPr lang="en-GB" b="1" dirty="0"/>
              <a:t>Wireless</a:t>
            </a:r>
          </a:p>
          <a:p>
            <a:pPr lvl="3" algn="just"/>
            <a:r>
              <a:rPr lang="en-GB" b="1" dirty="0"/>
              <a:t>Light Transmission</a:t>
            </a:r>
          </a:p>
          <a:p>
            <a:pPr algn="just"/>
            <a:endParaRPr lang="en-GB" dirty="0"/>
          </a:p>
        </p:txBody>
      </p:sp>
      <p:pic>
        <p:nvPicPr>
          <p:cNvPr id="4" name="Picture 3"/>
          <p:cNvPicPr>
            <a:picLocks noChangeAspect="1" noChangeArrowheads="1"/>
          </p:cNvPicPr>
          <p:nvPr/>
        </p:nvPicPr>
        <p:blipFill>
          <a:blip r:embed="rId2" cstate="print"/>
          <a:srcRect/>
          <a:stretch>
            <a:fillRect/>
          </a:stretch>
        </p:blipFill>
        <p:spPr bwMode="auto">
          <a:xfrm>
            <a:off x="1990725" y="3467819"/>
            <a:ext cx="5162550" cy="3057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6" name="Content Placeholder 5"/>
          <p:cNvSpPr>
            <a:spLocks noGrp="1"/>
          </p:cNvSpPr>
          <p:nvPr>
            <p:ph idx="1"/>
          </p:nvPr>
        </p:nvSpPr>
        <p:spPr/>
        <p:txBody>
          <a:bodyPr/>
          <a:lstStyle/>
          <a:p>
            <a:pPr algn="just"/>
            <a:r>
              <a:rPr lang="en-GB" b="1" dirty="0"/>
              <a:t>Digital Transmission</a:t>
            </a:r>
          </a:p>
          <a:p>
            <a:pPr lvl="1" algn="just"/>
            <a:r>
              <a:rPr lang="en-GB" dirty="0"/>
              <a:t>Data/information is stored in either of ways: analog or digital.</a:t>
            </a:r>
          </a:p>
          <a:p>
            <a:pPr lvl="1" algn="just"/>
            <a:r>
              <a:rPr lang="en-GB" dirty="0"/>
              <a:t>For a computer to use data, it must be in discrete digital form. </a:t>
            </a:r>
          </a:p>
          <a:p>
            <a:pPr lvl="1" algn="just"/>
            <a:r>
              <a:rPr lang="en-GB" dirty="0"/>
              <a:t>Similar to data, signals can also be in analog or digital form.</a:t>
            </a:r>
          </a:p>
          <a:p>
            <a:pPr lvl="1" algn="just"/>
            <a:r>
              <a:rPr lang="en-GB" dirty="0"/>
              <a:t>To transmit data digitally, it needs to be converted to digital form.</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lstStyle/>
          <a:p>
            <a:r>
              <a:rPr lang="en-GB" b="1" dirty="0"/>
              <a:t>Digital Transmission</a:t>
            </a:r>
          </a:p>
          <a:p>
            <a:pPr lvl="1"/>
            <a:r>
              <a:rPr lang="en-GB" b="1" dirty="0"/>
              <a:t>Digital-to-Digital Conversion</a:t>
            </a:r>
          </a:p>
          <a:p>
            <a:pPr lvl="2"/>
            <a:r>
              <a:rPr lang="en-GB" dirty="0"/>
              <a:t>To be able transmit digital data through a network, it needs to be converted into a digital signal.</a:t>
            </a:r>
          </a:p>
          <a:p>
            <a:pPr lvl="2"/>
            <a:r>
              <a:rPr lang="en-GB" dirty="0"/>
              <a:t>This conversion can be done in two ways: line coding and block coding.</a:t>
            </a:r>
          </a:p>
          <a:p>
            <a:pPr lvl="2"/>
            <a:r>
              <a:rPr lang="en-GB" dirty="0"/>
              <a:t>Line coding is necessary for all communication whereas block coding is optional.</a:t>
            </a:r>
          </a:p>
          <a:p>
            <a:pPr lvl="2"/>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a:xfrm>
            <a:off x="950912" y="1412776"/>
            <a:ext cx="8229600" cy="5257800"/>
          </a:xfrm>
        </p:spPr>
        <p:txBody>
          <a:bodyPr/>
          <a:lstStyle/>
          <a:p>
            <a:r>
              <a:rPr lang="en-GB" b="1" dirty="0"/>
              <a:t>Digital Transmission</a:t>
            </a:r>
          </a:p>
          <a:p>
            <a:pPr lvl="1"/>
            <a:r>
              <a:rPr lang="en-GB" b="1" dirty="0"/>
              <a:t>Digital-to-Digital Conversion</a:t>
            </a:r>
          </a:p>
          <a:p>
            <a:pPr lvl="2"/>
            <a:r>
              <a:rPr lang="en-GB" b="1" dirty="0"/>
              <a:t>Line Coding</a:t>
            </a:r>
          </a:p>
          <a:p>
            <a:pPr lvl="3"/>
            <a:r>
              <a:rPr lang="en-GB" dirty="0"/>
              <a:t>Line coding is the process used to convert digital data into digital signal.</a:t>
            </a:r>
          </a:p>
          <a:p>
            <a:pPr lvl="3"/>
            <a:r>
              <a:rPr lang="en-GB" dirty="0"/>
              <a:t>Digital data is found in binary format.</a:t>
            </a:r>
          </a:p>
          <a:p>
            <a:pPr lvl="3"/>
            <a:r>
              <a:rPr lang="en-GB" dirty="0"/>
              <a:t>This data is represented (stored) internally as a series of 1s and 0s. </a:t>
            </a:r>
          </a:p>
          <a:p>
            <a:pPr lvl="3"/>
            <a:r>
              <a:rPr lang="en-GB" dirty="0"/>
              <a:t>The figure below shows what happens when this data is exchanged between two devices.</a:t>
            </a:r>
          </a:p>
        </p:txBody>
      </p:sp>
      <p:pic>
        <p:nvPicPr>
          <p:cNvPr id="4" name="Picture 2"/>
          <p:cNvPicPr>
            <a:picLocks noChangeAspect="1" noChangeArrowheads="1"/>
          </p:cNvPicPr>
          <p:nvPr/>
        </p:nvPicPr>
        <p:blipFill>
          <a:blip r:embed="rId2" cstate="print"/>
          <a:srcRect/>
          <a:stretch>
            <a:fillRect/>
          </a:stretch>
        </p:blipFill>
        <p:spPr bwMode="auto">
          <a:xfrm>
            <a:off x="3275856" y="5589240"/>
            <a:ext cx="5314727" cy="105521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Architecture</a:t>
            </a:r>
          </a:p>
        </p:txBody>
      </p:sp>
      <p:sp>
        <p:nvSpPr>
          <p:cNvPr id="3" name="Content Placeholder 2"/>
          <p:cNvSpPr>
            <a:spLocks noGrp="1"/>
          </p:cNvSpPr>
          <p:nvPr>
            <p:ph idx="1"/>
          </p:nvPr>
        </p:nvSpPr>
        <p:spPr/>
        <p:txBody>
          <a:bodyPr>
            <a:normAutofit/>
          </a:bodyPr>
          <a:lstStyle/>
          <a:p>
            <a:pPr marL="1200150" lvl="3" indent="-342900" algn="just"/>
            <a:r>
              <a:rPr lang="en-GB" sz="2800" b="1" dirty="0"/>
              <a:t>Point-to-Point</a:t>
            </a:r>
            <a:r>
              <a:rPr lang="en-GB" sz="2800" dirty="0"/>
              <a:t>: in this network, systems are connected in a point-to-point fashion. These systems reside on the same level and are called peers. </a:t>
            </a:r>
          </a:p>
          <a:p>
            <a:pPr marL="1200150" lvl="3" indent="-342900" algn="just"/>
            <a:r>
              <a:rPr lang="en-GB" sz="2800" b="1" dirty="0"/>
              <a:t>Hybrid</a:t>
            </a:r>
            <a:r>
              <a:rPr lang="en-GB" sz="2800" dirty="0"/>
              <a:t>: a hybrid architecture involves the connections that utilises both architectures described earlier.</a:t>
            </a:r>
            <a:endParaRPr lang="en-GB" sz="2800" b="1" dirty="0"/>
          </a:p>
          <a:p>
            <a:pPr algn="just"/>
            <a:endParaRPr lang="en-GB"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3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3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5" name="Content Placeholder 4"/>
          <p:cNvSpPr>
            <a:spLocks noGrp="1"/>
          </p:cNvSpPr>
          <p:nvPr>
            <p:ph idx="1"/>
          </p:nvPr>
        </p:nvSpPr>
        <p:spPr/>
        <p:txBody>
          <a:bodyPr/>
          <a:lstStyle/>
          <a:p>
            <a:r>
              <a:rPr lang="en-GB" b="1" dirty="0"/>
              <a:t>Digital Transmission</a:t>
            </a:r>
          </a:p>
          <a:p>
            <a:pPr lvl="1"/>
            <a:r>
              <a:rPr lang="en-GB" b="1" dirty="0"/>
              <a:t>Digital-to-Digital Conversion</a:t>
            </a:r>
          </a:p>
          <a:p>
            <a:pPr lvl="2"/>
            <a:r>
              <a:rPr lang="en-GB" b="1" dirty="0"/>
              <a:t>Line Coding</a:t>
            </a:r>
          </a:p>
          <a:p>
            <a:pPr lvl="3"/>
            <a:r>
              <a:rPr lang="en-GB" dirty="0"/>
              <a:t>Digital signal is denoted by discrete signal which represents digital data.</a:t>
            </a:r>
          </a:p>
          <a:p>
            <a:pPr lvl="3"/>
            <a:r>
              <a:rPr lang="en-GB" dirty="0"/>
              <a:t>There are three types of line coding schemes. These include: unipolar, polar and bipolar.</a:t>
            </a:r>
          </a:p>
          <a:p>
            <a:pPr lvl="3"/>
            <a:endParaRPr lang="en-GB" b="1" dirty="0"/>
          </a:p>
          <a:p>
            <a:pPr lvl="3"/>
            <a:endParaRPr lang="en-GB" b="1" dirty="0"/>
          </a:p>
          <a:p>
            <a:pPr lvl="3"/>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lstStyle/>
          <a:p>
            <a:r>
              <a:rPr lang="en-GB" b="1" dirty="0"/>
              <a:t>Digital Transmission</a:t>
            </a:r>
          </a:p>
          <a:p>
            <a:pPr lvl="1"/>
            <a:r>
              <a:rPr lang="en-GB" b="1" dirty="0"/>
              <a:t>Digital-to-Digital Conversion</a:t>
            </a:r>
          </a:p>
          <a:p>
            <a:pPr lvl="2"/>
            <a:r>
              <a:rPr lang="en-GB" b="1" dirty="0"/>
              <a:t>Line Coding</a:t>
            </a:r>
          </a:p>
          <a:p>
            <a:pPr lvl="3"/>
            <a:r>
              <a:rPr lang="en-GB" b="1" dirty="0"/>
              <a:t>Unipolar </a:t>
            </a:r>
          </a:p>
          <a:p>
            <a:pPr lvl="4"/>
            <a:r>
              <a:rPr lang="en-GB" dirty="0"/>
              <a:t>Unipolar encoding scheme  use single voltage level to represent data.</a:t>
            </a:r>
          </a:p>
          <a:p>
            <a:pPr lvl="4"/>
            <a:r>
              <a:rPr lang="en-GB" dirty="0"/>
              <a:t>High voltage is transmitted to represent 1 while 0 is represented by no voltage.</a:t>
            </a:r>
          </a:p>
          <a:p>
            <a:pPr lvl="4"/>
            <a:r>
              <a:rPr lang="en-GB" dirty="0"/>
              <a:t>This scheme is also called the Unipolar-Non-return-to-zero because there is no rest condition i.e., it either represents 1 or 0.</a:t>
            </a:r>
          </a:p>
          <a:p>
            <a:endParaRPr lang="en-GB" dirty="0"/>
          </a:p>
        </p:txBody>
      </p:sp>
      <p:pic>
        <p:nvPicPr>
          <p:cNvPr id="4" name="Picture 2"/>
          <p:cNvPicPr>
            <a:picLocks noChangeAspect="1" noChangeArrowheads="1"/>
          </p:cNvPicPr>
          <p:nvPr/>
        </p:nvPicPr>
        <p:blipFill>
          <a:blip r:embed="rId3" cstate="print"/>
          <a:srcRect/>
          <a:stretch>
            <a:fillRect/>
          </a:stretch>
        </p:blipFill>
        <p:spPr bwMode="auto">
          <a:xfrm>
            <a:off x="4932040" y="5301208"/>
            <a:ext cx="3024336" cy="148478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lstStyle/>
          <a:p>
            <a:r>
              <a:rPr lang="en-GB" b="1" dirty="0"/>
              <a:t>Digital Transmission</a:t>
            </a:r>
          </a:p>
          <a:p>
            <a:pPr lvl="1"/>
            <a:r>
              <a:rPr lang="en-GB" b="1" dirty="0"/>
              <a:t>Digital-to-Digital Conversion</a:t>
            </a:r>
          </a:p>
          <a:p>
            <a:pPr lvl="2"/>
            <a:r>
              <a:rPr lang="en-GB" b="1" dirty="0"/>
              <a:t>Line Coding</a:t>
            </a:r>
          </a:p>
          <a:p>
            <a:pPr lvl="3"/>
            <a:r>
              <a:rPr lang="en-GB" b="1" dirty="0"/>
              <a:t>Polar Encoding</a:t>
            </a:r>
          </a:p>
          <a:p>
            <a:pPr lvl="4"/>
            <a:r>
              <a:rPr lang="en-GB" dirty="0"/>
              <a:t>Polar encoding scheme uses multiple voltage levels to represent binary values.</a:t>
            </a:r>
          </a:p>
          <a:p>
            <a:pPr lvl="4"/>
            <a:r>
              <a:rPr lang="en-GB" dirty="0"/>
              <a:t>Polar encoding is available in four types:</a:t>
            </a:r>
          </a:p>
          <a:p>
            <a:pPr marL="2743200" lvl="5" indent="-457200">
              <a:buFont typeface="+mj-lt"/>
              <a:buAutoNum type="arabicPeriod"/>
            </a:pPr>
            <a:r>
              <a:rPr lang="en-GB" dirty="0"/>
              <a:t>Polar Non Return to Zero (Polar NRZ)</a:t>
            </a:r>
          </a:p>
          <a:p>
            <a:pPr marL="2743200" lvl="5" indent="-457200">
              <a:buFont typeface="+mj-lt"/>
              <a:buAutoNum type="arabicPeriod"/>
            </a:pPr>
            <a:r>
              <a:rPr lang="en-GB" dirty="0"/>
              <a:t>Return to Zero (RZ)</a:t>
            </a:r>
          </a:p>
          <a:p>
            <a:pPr marL="2743200" lvl="5" indent="-457200">
              <a:buFont typeface="+mj-lt"/>
              <a:buAutoNum type="arabicPeriod"/>
            </a:pPr>
            <a:r>
              <a:rPr lang="en-GB" dirty="0"/>
              <a:t>Manchester</a:t>
            </a:r>
          </a:p>
          <a:p>
            <a:pPr marL="2743200" lvl="5" indent="-457200">
              <a:buFont typeface="+mj-lt"/>
              <a:buAutoNum type="arabicPeriod"/>
            </a:pPr>
            <a:r>
              <a:rPr lang="en-GB" dirty="0"/>
              <a:t>Differential Manchester</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normAutofit fontScale="92500" lnSpcReduction="10000"/>
          </a:bodyPr>
          <a:lstStyle/>
          <a:p>
            <a:r>
              <a:rPr lang="en-GB" b="1" dirty="0"/>
              <a:t>Digital Transmission</a:t>
            </a:r>
          </a:p>
          <a:p>
            <a:pPr lvl="1"/>
            <a:r>
              <a:rPr lang="en-GB" b="1" dirty="0"/>
              <a:t>Digital-to-Digital Conversion</a:t>
            </a:r>
          </a:p>
          <a:p>
            <a:pPr lvl="2"/>
            <a:r>
              <a:rPr lang="en-GB" b="1" dirty="0"/>
              <a:t>Line Coding</a:t>
            </a:r>
          </a:p>
          <a:p>
            <a:pPr lvl="3"/>
            <a:r>
              <a:rPr lang="en-GB" b="1" dirty="0"/>
              <a:t>Polar Encoding</a:t>
            </a:r>
          </a:p>
          <a:p>
            <a:pPr lvl="4"/>
            <a:r>
              <a:rPr lang="en-GB" b="1" dirty="0"/>
              <a:t>Polar Non Return to Zero (Polar NRZ)</a:t>
            </a:r>
          </a:p>
          <a:p>
            <a:pPr lvl="5"/>
            <a:r>
              <a:rPr lang="en-GB" dirty="0"/>
              <a:t>Polar NRZ uses two different voltage to represent binary values.</a:t>
            </a:r>
          </a:p>
          <a:p>
            <a:pPr lvl="5"/>
            <a:r>
              <a:rPr lang="en-GB" dirty="0"/>
              <a:t>Positive voltage represents 1 and negative value represents 0.</a:t>
            </a:r>
          </a:p>
          <a:p>
            <a:pPr lvl="5"/>
            <a:r>
              <a:rPr lang="en-GB" dirty="0"/>
              <a:t>It is also called NRZ because there is not rest condition.</a:t>
            </a:r>
          </a:p>
          <a:p>
            <a:pPr lvl="5"/>
            <a:r>
              <a:rPr lang="en-GB" dirty="0"/>
              <a:t>NRZ scheme has two variants, the NRZ-L and NRZ-I</a:t>
            </a:r>
          </a:p>
          <a:p>
            <a:pPr lvl="5"/>
            <a:r>
              <a:rPr lang="en-GB" dirty="0"/>
              <a:t>NRZ-L changes voltage level when a different bit is encountered.</a:t>
            </a:r>
          </a:p>
          <a:p>
            <a:pPr lvl="5"/>
            <a:r>
              <a:rPr lang="en-GB" dirty="0"/>
              <a:t>In NRZ-I, when 1 is encountered, the voltage changes.</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lstStyle/>
          <a:p>
            <a:r>
              <a:rPr lang="en-GB" b="1" dirty="0"/>
              <a:t>Digital Transmission</a:t>
            </a:r>
          </a:p>
          <a:p>
            <a:pPr lvl="1"/>
            <a:r>
              <a:rPr lang="en-GB" b="1" dirty="0"/>
              <a:t>Digital-to-Digital Conversion</a:t>
            </a:r>
          </a:p>
          <a:p>
            <a:pPr lvl="2"/>
            <a:r>
              <a:rPr lang="en-GB" b="1" dirty="0"/>
              <a:t>Line Coding</a:t>
            </a:r>
          </a:p>
          <a:p>
            <a:pPr lvl="3"/>
            <a:r>
              <a:rPr lang="en-GB" b="1" dirty="0"/>
              <a:t>Polar Encoding</a:t>
            </a:r>
          </a:p>
          <a:p>
            <a:pPr lvl="4"/>
            <a:r>
              <a:rPr lang="en-GB" b="1" dirty="0"/>
              <a:t>Polar Non Return to Zero (Polar NRZ)</a:t>
            </a:r>
          </a:p>
          <a:p>
            <a:endParaRPr lang="en-GB" dirty="0"/>
          </a:p>
        </p:txBody>
      </p:sp>
      <p:pic>
        <p:nvPicPr>
          <p:cNvPr id="5" name="Picture 2"/>
          <p:cNvPicPr>
            <a:picLocks noChangeAspect="1" noChangeArrowheads="1"/>
          </p:cNvPicPr>
          <p:nvPr/>
        </p:nvPicPr>
        <p:blipFill>
          <a:blip r:embed="rId2" cstate="print"/>
          <a:srcRect/>
          <a:stretch>
            <a:fillRect/>
          </a:stretch>
        </p:blipFill>
        <p:spPr bwMode="auto">
          <a:xfrm>
            <a:off x="3275855" y="3861048"/>
            <a:ext cx="3960441" cy="278092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5" name="Content Placeholder 4"/>
          <p:cNvSpPr>
            <a:spLocks noGrp="1"/>
          </p:cNvSpPr>
          <p:nvPr>
            <p:ph idx="1"/>
          </p:nvPr>
        </p:nvSpPr>
        <p:spPr/>
        <p:txBody>
          <a:bodyPr/>
          <a:lstStyle/>
          <a:p>
            <a:r>
              <a:rPr lang="en-GB" b="1" dirty="0"/>
              <a:t>Digital Transmission</a:t>
            </a:r>
          </a:p>
          <a:p>
            <a:pPr lvl="1"/>
            <a:r>
              <a:rPr lang="en-GB" b="1" dirty="0"/>
              <a:t>Digital-to-Digital Conversion</a:t>
            </a:r>
          </a:p>
          <a:p>
            <a:pPr lvl="2"/>
            <a:r>
              <a:rPr lang="en-GB" b="1" dirty="0"/>
              <a:t>Line Coding</a:t>
            </a:r>
          </a:p>
          <a:p>
            <a:pPr lvl="3"/>
            <a:r>
              <a:rPr lang="en-GB" b="1" dirty="0"/>
              <a:t>Polar Encoding</a:t>
            </a:r>
          </a:p>
          <a:p>
            <a:pPr lvl="4"/>
            <a:r>
              <a:rPr lang="en-GB" b="1" dirty="0"/>
              <a:t>Return to Zero (RZ)</a:t>
            </a:r>
          </a:p>
          <a:p>
            <a:pPr lvl="5"/>
            <a:r>
              <a:rPr lang="en-GB" dirty="0"/>
              <a:t>The RZ encoding scheme uses three voltage level: positive voltage to represent 1, negative voltage to represent 0 and zero voltage for none.</a:t>
            </a:r>
          </a:p>
          <a:p>
            <a:pPr lvl="5"/>
            <a:r>
              <a:rPr lang="en-GB" dirty="0"/>
              <a:t>The problem with RZ is that the receiver cannot conclude when a bit ended and when the next bit is started.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 calcmode="lin" valueType="num">
                                      <p:cBhvr additive="base">
                                        <p:cTn id="1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lstStyle/>
          <a:p>
            <a:r>
              <a:rPr lang="en-GB" b="1" dirty="0"/>
              <a:t>Digital Transmission</a:t>
            </a:r>
          </a:p>
          <a:p>
            <a:pPr lvl="1"/>
            <a:r>
              <a:rPr lang="en-GB" b="1" dirty="0"/>
              <a:t>Digital-to-Digital Conversion</a:t>
            </a:r>
          </a:p>
          <a:p>
            <a:pPr lvl="2"/>
            <a:r>
              <a:rPr lang="en-GB" b="1" dirty="0"/>
              <a:t>Line Coding</a:t>
            </a:r>
          </a:p>
          <a:p>
            <a:pPr lvl="3"/>
            <a:r>
              <a:rPr lang="en-GB" b="1" dirty="0"/>
              <a:t>Polar Encoding</a:t>
            </a:r>
          </a:p>
          <a:p>
            <a:pPr lvl="4"/>
            <a:r>
              <a:rPr lang="en-GB" b="1" dirty="0"/>
              <a:t>Return to Zero (RZ)</a:t>
            </a:r>
          </a:p>
          <a:p>
            <a:endParaRPr lang="en-GB" dirty="0"/>
          </a:p>
        </p:txBody>
      </p:sp>
      <p:pic>
        <p:nvPicPr>
          <p:cNvPr id="5" name="Picture 2"/>
          <p:cNvPicPr>
            <a:picLocks noChangeAspect="1" noChangeArrowheads="1"/>
          </p:cNvPicPr>
          <p:nvPr/>
        </p:nvPicPr>
        <p:blipFill>
          <a:blip r:embed="rId2" cstate="print"/>
          <a:srcRect/>
          <a:stretch>
            <a:fillRect/>
          </a:stretch>
        </p:blipFill>
        <p:spPr bwMode="auto">
          <a:xfrm>
            <a:off x="2627337" y="3933056"/>
            <a:ext cx="4752975" cy="2495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normAutofit fontScale="92500" lnSpcReduction="10000"/>
          </a:bodyPr>
          <a:lstStyle/>
          <a:p>
            <a:r>
              <a:rPr lang="en-GB" b="1" dirty="0"/>
              <a:t>Digital Transmission</a:t>
            </a:r>
          </a:p>
          <a:p>
            <a:pPr lvl="1"/>
            <a:r>
              <a:rPr lang="en-GB" b="1" dirty="0"/>
              <a:t>Digital-to-Digital Conversion</a:t>
            </a:r>
          </a:p>
          <a:p>
            <a:pPr lvl="2"/>
            <a:r>
              <a:rPr lang="en-GB" b="1" dirty="0"/>
              <a:t>Line Coding</a:t>
            </a:r>
          </a:p>
          <a:p>
            <a:pPr lvl="3"/>
            <a:r>
              <a:rPr lang="en-GB" b="1" dirty="0"/>
              <a:t>Polar Encoding</a:t>
            </a:r>
          </a:p>
          <a:p>
            <a:pPr lvl="4"/>
            <a:r>
              <a:rPr lang="en-GB" b="1" dirty="0"/>
              <a:t>Manchester</a:t>
            </a:r>
          </a:p>
          <a:p>
            <a:pPr lvl="5"/>
            <a:r>
              <a:rPr lang="en-GB" dirty="0"/>
              <a:t>This encoding scheme is a combination of RZ and NRZ-L.</a:t>
            </a:r>
          </a:p>
          <a:p>
            <a:pPr lvl="5"/>
            <a:r>
              <a:rPr lang="en-GB" dirty="0"/>
              <a:t>Bit time is divided into two halves.</a:t>
            </a:r>
          </a:p>
          <a:p>
            <a:pPr lvl="5"/>
            <a:r>
              <a:rPr lang="en-GB" dirty="0"/>
              <a:t>It transits in the middle of the bit and changes phase when different bit is encountered.</a:t>
            </a:r>
            <a:endParaRPr lang="en-GB" b="1" dirty="0"/>
          </a:p>
          <a:p>
            <a:pPr lvl="4"/>
            <a:r>
              <a:rPr lang="en-GB" b="1" dirty="0"/>
              <a:t>Differential Manchester</a:t>
            </a:r>
          </a:p>
          <a:p>
            <a:pPr lvl="5"/>
            <a:r>
              <a:rPr lang="en-GB" dirty="0"/>
              <a:t>Just like Manchester, this scheme is a combination of RZ and NRZ-I.</a:t>
            </a:r>
          </a:p>
          <a:p>
            <a:pPr lvl="5"/>
            <a:r>
              <a:rPr lang="en-GB" dirty="0"/>
              <a:t>It also transits at the middle of the bit but changes phase only when 1 is encountered. </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lstStyle/>
          <a:p>
            <a:r>
              <a:rPr lang="en-GB" b="1" dirty="0"/>
              <a:t>Digital Transmission</a:t>
            </a:r>
          </a:p>
          <a:p>
            <a:pPr lvl="1"/>
            <a:r>
              <a:rPr lang="en-GB" b="1" dirty="0"/>
              <a:t>Digital-to-Digital Conversion</a:t>
            </a:r>
          </a:p>
          <a:p>
            <a:pPr lvl="2"/>
            <a:r>
              <a:rPr lang="en-GB" b="1" dirty="0"/>
              <a:t>Line Coding</a:t>
            </a:r>
          </a:p>
          <a:p>
            <a:pPr lvl="3"/>
            <a:r>
              <a:rPr lang="en-GB" b="1" dirty="0"/>
              <a:t>Bipolar Encoding</a:t>
            </a:r>
          </a:p>
          <a:p>
            <a:pPr lvl="4"/>
            <a:r>
              <a:rPr lang="en-GB" dirty="0"/>
              <a:t>Bipolar encoding uses three voltage levels: positive, negative and zero.</a:t>
            </a:r>
          </a:p>
          <a:p>
            <a:pPr lvl="4"/>
            <a:r>
              <a:rPr lang="en-GB" dirty="0"/>
              <a:t>Zero represents binary 0 and 1 is represented by altering positive and negative voltage.</a:t>
            </a:r>
          </a:p>
          <a:p>
            <a:pPr lvl="4"/>
            <a:endParaRPr lang="en-GB" dirty="0"/>
          </a:p>
          <a:p>
            <a:pPr lvl="4"/>
            <a:endParaRPr lang="en-GB" dirty="0"/>
          </a:p>
          <a:p>
            <a:endParaRPr lang="en-GB" dirty="0"/>
          </a:p>
        </p:txBody>
      </p:sp>
      <p:pic>
        <p:nvPicPr>
          <p:cNvPr id="5" name="Picture 2"/>
          <p:cNvPicPr>
            <a:picLocks noChangeAspect="1" noChangeArrowheads="1"/>
          </p:cNvPicPr>
          <p:nvPr/>
        </p:nvPicPr>
        <p:blipFill>
          <a:blip r:embed="rId2" cstate="print"/>
          <a:srcRect/>
          <a:stretch>
            <a:fillRect/>
          </a:stretch>
        </p:blipFill>
        <p:spPr bwMode="auto">
          <a:xfrm>
            <a:off x="3995712" y="4725144"/>
            <a:ext cx="4392712" cy="194421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Layer</a:t>
            </a:r>
          </a:p>
        </p:txBody>
      </p:sp>
      <p:sp>
        <p:nvSpPr>
          <p:cNvPr id="3" name="Content Placeholder 2"/>
          <p:cNvSpPr>
            <a:spLocks noGrp="1"/>
          </p:cNvSpPr>
          <p:nvPr>
            <p:ph idx="1"/>
          </p:nvPr>
        </p:nvSpPr>
        <p:spPr/>
        <p:txBody>
          <a:bodyPr>
            <a:normAutofit fontScale="92500" lnSpcReduction="20000"/>
          </a:bodyPr>
          <a:lstStyle/>
          <a:p>
            <a:r>
              <a:rPr lang="en-GB" b="1" dirty="0"/>
              <a:t>Digital Transmission</a:t>
            </a:r>
          </a:p>
          <a:p>
            <a:pPr lvl="1"/>
            <a:r>
              <a:rPr lang="en-GB" b="1" dirty="0"/>
              <a:t>Digital-to-Digital Conversion</a:t>
            </a:r>
          </a:p>
          <a:p>
            <a:pPr lvl="2"/>
            <a:r>
              <a:rPr lang="en-GB" b="1" dirty="0"/>
              <a:t>Block Coding</a:t>
            </a:r>
          </a:p>
          <a:p>
            <a:pPr lvl="3"/>
            <a:r>
              <a:rPr lang="en-GB" dirty="0"/>
              <a:t>Block coding uses redundant bits to ensure the accuracy of received data frame.</a:t>
            </a:r>
          </a:p>
          <a:p>
            <a:pPr lvl="3"/>
            <a:r>
              <a:rPr lang="en-GB" dirty="0"/>
              <a:t>For example, in even-parity, one parity bit is added to make the count of 1s in the frame even.</a:t>
            </a:r>
          </a:p>
          <a:p>
            <a:pPr lvl="3"/>
            <a:r>
              <a:rPr lang="en-GB" dirty="0"/>
              <a:t>This way, the original number of bits is increased.</a:t>
            </a:r>
          </a:p>
          <a:p>
            <a:pPr lvl="3"/>
            <a:r>
              <a:rPr lang="en-GB" dirty="0"/>
              <a:t>Block coding is represented by slash notation, </a:t>
            </a:r>
            <a:r>
              <a:rPr lang="en-GB" dirty="0" err="1"/>
              <a:t>mB</a:t>
            </a:r>
            <a:r>
              <a:rPr lang="en-GB" dirty="0"/>
              <a:t>/</a:t>
            </a:r>
            <a:r>
              <a:rPr lang="en-GB" dirty="0" err="1"/>
              <a:t>nB</a:t>
            </a:r>
            <a:r>
              <a:rPr lang="en-GB" dirty="0"/>
              <a:t>. This notation means that m-bit block is substituted with n-bit block where n&gt;m.</a:t>
            </a:r>
          </a:p>
          <a:p>
            <a:pPr lvl="3"/>
            <a:r>
              <a:rPr lang="en-GB" dirty="0"/>
              <a:t>Block coding involves three steps:</a:t>
            </a:r>
          </a:p>
          <a:p>
            <a:pPr marL="2286000" lvl="4" indent="-457200">
              <a:buFont typeface="+mj-lt"/>
              <a:buAutoNum type="arabicPeriod"/>
            </a:pPr>
            <a:r>
              <a:rPr lang="en-GB" dirty="0"/>
              <a:t>Division</a:t>
            </a:r>
          </a:p>
          <a:p>
            <a:pPr marL="2286000" lvl="4" indent="-457200">
              <a:buFont typeface="+mj-lt"/>
              <a:buAutoNum type="arabicPeriod"/>
            </a:pPr>
            <a:r>
              <a:rPr lang="en-GB" dirty="0"/>
              <a:t>Substitution</a:t>
            </a:r>
          </a:p>
          <a:p>
            <a:pPr marL="2286000" lvl="4" indent="-457200">
              <a:buFont typeface="+mj-lt"/>
              <a:buAutoNum type="arabicPeriod"/>
            </a:pPr>
            <a:r>
              <a:rPr lang="en-GB" dirty="0"/>
              <a:t>Combination</a:t>
            </a:r>
          </a:p>
          <a:p>
            <a:pPr lvl="3"/>
            <a:r>
              <a:rPr lang="en-GB" dirty="0"/>
              <a:t>After block coding is done, it is line coded for transmission.</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2027</TotalTime>
  <Words>6803</Words>
  <Application>Microsoft Office PowerPoint</Application>
  <PresentationFormat>On-screen Show (4:3)</PresentationFormat>
  <Paragraphs>806</Paragraphs>
  <Slides>120</Slides>
  <Notes>3</Notes>
  <HiddenSlides>0</HiddenSlides>
  <MMClips>0</MMClips>
  <ScaleCrop>false</ScaleCrop>
  <HeadingPairs>
    <vt:vector size="4" baseType="variant">
      <vt:variant>
        <vt:lpstr>Theme</vt:lpstr>
      </vt:variant>
      <vt:variant>
        <vt:i4>1</vt:i4>
      </vt:variant>
      <vt:variant>
        <vt:lpstr>Slide Titles</vt:lpstr>
      </vt:variant>
      <vt:variant>
        <vt:i4>120</vt:i4>
      </vt:variant>
    </vt:vector>
  </HeadingPairs>
  <TitlesOfParts>
    <vt:vector size="121" baseType="lpstr">
      <vt:lpstr>Solstice</vt:lpstr>
      <vt:lpstr>Introduction to Data Communications (CMP 206)</vt:lpstr>
      <vt:lpstr>Introduction</vt:lpstr>
      <vt:lpstr>Classification of Computer Networks</vt:lpstr>
      <vt:lpstr>Geographical Span  </vt:lpstr>
      <vt:lpstr>Inter-Connectivity</vt:lpstr>
      <vt:lpstr>Inter-Connectivity</vt:lpstr>
      <vt:lpstr>Administration</vt:lpstr>
      <vt:lpstr>Network Architecture</vt:lpstr>
      <vt:lpstr>Network Architecture</vt:lpstr>
      <vt:lpstr>Network Applications</vt:lpstr>
      <vt:lpstr>Types of Computer Networks</vt:lpstr>
      <vt:lpstr>Types of Computer Networks</vt:lpstr>
      <vt:lpstr>Types of Computer Networks</vt:lpstr>
      <vt:lpstr>Types of Computer Networks</vt:lpstr>
      <vt:lpstr>Types of Computer Networks</vt:lpstr>
      <vt:lpstr>Types of Computer Networks</vt:lpstr>
      <vt:lpstr>Types of Computer Networks</vt:lpstr>
      <vt:lpstr>Types of Computer Networks</vt:lpstr>
      <vt:lpstr>Types of Computer Networks</vt:lpstr>
      <vt:lpstr>Types of Computer Networks</vt:lpstr>
      <vt:lpstr>Types of Computer Networks</vt:lpstr>
      <vt:lpstr>Types of Computer Networks</vt:lpstr>
      <vt:lpstr>Types of Computer Networks</vt:lpstr>
      <vt:lpstr>Types of Computer Networks</vt:lpstr>
      <vt:lpstr>Types of Computer Networks</vt:lpstr>
      <vt:lpstr>Types of Computer Networks</vt:lpstr>
      <vt:lpstr>LAN Technologies</vt:lpstr>
      <vt:lpstr>LAN Technologies</vt:lpstr>
      <vt:lpstr>LAN Technologies</vt:lpstr>
      <vt:lpstr>LAN Technologies</vt:lpstr>
      <vt:lpstr>Network Topologies</vt:lpstr>
      <vt:lpstr>Network Topologies</vt:lpstr>
      <vt:lpstr>Network Topologies</vt:lpstr>
      <vt:lpstr>Network Topologies</vt:lpstr>
      <vt:lpstr>Network Topologies</vt:lpstr>
      <vt:lpstr>Network Topologies</vt:lpstr>
      <vt:lpstr>Network Topologies</vt:lpstr>
      <vt:lpstr>Network Topologies</vt:lpstr>
      <vt:lpstr>Network Topologies</vt:lpstr>
      <vt:lpstr>Network Topologies</vt:lpstr>
      <vt:lpstr>Network Topologies</vt:lpstr>
      <vt:lpstr>Network Topologies</vt:lpstr>
      <vt:lpstr>Network Topologies</vt:lpstr>
      <vt:lpstr>Network Topologies</vt:lpstr>
      <vt:lpstr>Network Topologies</vt:lpstr>
      <vt:lpstr>Network Topologies</vt:lpstr>
      <vt:lpstr>Network Topologies</vt:lpstr>
      <vt:lpstr>Network Topologies</vt:lpstr>
      <vt:lpstr>Network Topologies</vt:lpstr>
      <vt:lpstr>Network Topologies</vt:lpstr>
      <vt:lpstr>Network Models</vt:lpstr>
      <vt:lpstr>Network Models</vt:lpstr>
      <vt:lpstr>Network Models</vt:lpstr>
      <vt:lpstr>Network Models</vt:lpstr>
      <vt:lpstr>Network Models</vt:lpstr>
      <vt:lpstr>Network Models</vt:lpstr>
      <vt:lpstr>Network Models</vt:lpstr>
      <vt:lpstr>Network Models</vt:lpstr>
      <vt:lpstr>Network Models</vt:lpstr>
      <vt:lpstr>Network Models</vt:lpstr>
      <vt:lpstr>Network Models</vt:lpstr>
      <vt:lpstr>Physical Layer</vt:lpstr>
      <vt:lpstr>Physical Layer</vt:lpstr>
      <vt:lpstr>Physical Layer</vt:lpstr>
      <vt:lpstr>Physical Layer</vt:lpstr>
      <vt:lpstr>Physical Layer</vt:lpstr>
      <vt:lpstr>Physical Layer</vt:lpstr>
      <vt:lpstr>Physical Layer</vt:lpstr>
      <vt:lpstr>Physical Layer</vt:lpstr>
      <vt:lpstr>Physical Layer</vt:lpstr>
      <vt:lpstr>Physical Layer</vt:lpstr>
      <vt:lpstr>Physical Layer </vt:lpstr>
      <vt:lpstr>Physical Layer</vt:lpstr>
      <vt:lpstr>Physical Layer</vt:lpstr>
      <vt:lpstr>Physical Layer</vt:lpstr>
      <vt:lpstr>Physical Layer</vt:lpstr>
      <vt:lpstr>Physical Layer</vt:lpstr>
      <vt:lpstr>PowerPoint Presentation</vt:lpstr>
      <vt:lpstr>Physical Layer</vt:lpstr>
      <vt:lpstr>Physical Layer</vt:lpstr>
      <vt:lpstr>Physical Layer</vt:lpstr>
      <vt:lpstr>Physical Layer</vt:lpstr>
      <vt:lpstr>Physical Layer</vt:lpstr>
      <vt:lpstr>Physical Layer</vt:lpstr>
      <vt:lpstr>Physical Layer</vt:lpstr>
      <vt:lpstr>Physical Layer</vt:lpstr>
      <vt:lpstr>Physical Layer</vt:lpstr>
      <vt:lpstr>Physical Layer</vt:lpstr>
      <vt:lpstr>Physical Layer</vt:lpstr>
      <vt:lpstr>Physical Layer</vt:lpstr>
      <vt:lpstr>Physical Layer</vt:lpstr>
      <vt:lpstr>Physical Layer</vt:lpstr>
      <vt:lpstr>Physical Layer</vt:lpstr>
      <vt:lpstr>Physical Layer</vt:lpstr>
      <vt:lpstr>Physical Layer</vt:lpstr>
      <vt:lpstr>Physical Layer</vt:lpstr>
      <vt:lpstr>Physical Layer</vt:lpstr>
      <vt:lpstr>Physical Layer</vt:lpstr>
      <vt:lpstr>Physical Layer</vt:lpstr>
      <vt:lpstr>Physical Layer</vt:lpstr>
      <vt:lpstr>Physical Layer</vt:lpstr>
      <vt:lpstr>Physical Layer</vt:lpstr>
      <vt:lpstr>Physical Layer</vt:lpstr>
      <vt:lpstr>Physical Layer</vt:lpstr>
      <vt:lpstr>Physical Layer</vt:lpstr>
      <vt:lpstr>Physical Layer</vt:lpstr>
      <vt:lpstr>PowerPoint Presentation</vt:lpstr>
      <vt:lpstr>Physical Layer</vt:lpstr>
      <vt:lpstr>Physical Layer</vt:lpstr>
      <vt:lpstr>Physical Layer</vt:lpstr>
      <vt:lpstr>Physical Layer</vt:lpstr>
      <vt:lpstr>Physical Layer</vt:lpstr>
      <vt:lpstr>Physical Layer</vt:lpstr>
      <vt:lpstr>Physical Layer</vt:lpstr>
      <vt:lpstr>Physical Layer</vt:lpstr>
      <vt:lpstr>Physical Layer</vt:lpstr>
      <vt:lpstr>Physical Layer</vt:lpstr>
      <vt:lpstr>Physical Layer</vt:lpstr>
      <vt:lpstr>Physical Layer</vt:lpstr>
      <vt:lpstr>Physical Layer</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Communications CMP 206</dc:title>
  <dc:creator>Egena-OnuPhD</dc:creator>
  <cp:lastModifiedBy>geoffreychiaha14@gmail.com</cp:lastModifiedBy>
  <cp:revision>168</cp:revision>
  <dcterms:created xsi:type="dcterms:W3CDTF">2021-05-24T08:42:28Z</dcterms:created>
  <dcterms:modified xsi:type="dcterms:W3CDTF">2021-08-04T12:55:01Z</dcterms:modified>
</cp:coreProperties>
</file>