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278" r:id="rId24"/>
  </p:sldIdLst>
  <p:sldSz cx="9144000" cy="5143500" type="screen16x9"/>
  <p:notesSz cx="6858000" cy="9144000"/>
  <p:embeddedFontLst>
    <p:embeddedFont>
      <p:font typeface="Alfa Slab One" pitchFamily="2" charset="0"/>
      <p:regular r:id="rId26"/>
    </p:embeddedFont>
    <p:embeddedFont>
      <p:font typeface="Proxima Nova" panose="020005060300000200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2" y="5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2.fntdata" /><Relationship Id="rId30" Type="http://schemas.openxmlformats.org/officeDocument/2006/relationships/font" Target="fonts/font5.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839905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999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3613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8818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083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422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735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2937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228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14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9758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06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4632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33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6360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4573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593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555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7662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818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090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374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0886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77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480550"/>
            <a:ext cx="8114400" cy="24459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1pPr>
            <a:lvl2pPr marR="0" lvl="1"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2pPr>
            <a:lvl3pPr marR="0" lvl="2"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3pPr>
            <a:lvl4pPr marR="0" lvl="3"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4pPr>
            <a:lvl5pPr marR="0" lvl="4"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5pPr>
            <a:lvl6pPr marR="0" lvl="5"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6pPr>
            <a:lvl7pPr marR="0" lvl="6"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7pPr>
            <a:lvl8pPr marR="0" lvl="7"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8pPr>
            <a:lvl9pPr marR="0" lvl="8" algn="l" rtl="0">
              <a:lnSpc>
                <a:spcPct val="100000"/>
              </a:lnSpc>
              <a:spcBef>
                <a:spcPts val="0"/>
              </a:spcBef>
              <a:spcAft>
                <a:spcPts val="0"/>
              </a:spcAft>
              <a:buClr>
                <a:schemeClr val="accent3"/>
              </a:buClr>
              <a:buSzPts val="3000"/>
              <a:buFont typeface="Alfa Slab One"/>
              <a:buNone/>
              <a:defRPr sz="3000" b="0" i="0" u="none" strike="noStrike" cap="none">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1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6.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9.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0.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2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1.xml"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2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22.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23.xml.rels><?xml version="1.0" encoding="UTF-8" standalone="yes"?>
<Relationships xmlns="http://schemas.openxmlformats.org/package/2006/relationships"><Relationship Id="rId3" Type="http://schemas.openxmlformats.org/officeDocument/2006/relationships/hyperlink" Target="http://www.dpi.inpe.br/spring/teoria/realce/realce.htm" TargetMode="External" /><Relationship Id="rId2" Type="http://schemas.openxmlformats.org/officeDocument/2006/relationships/notesSlide" Target="../notesSlides/notesSlide23.xml" /><Relationship Id="rId1" Type="http://schemas.openxmlformats.org/officeDocument/2006/relationships/slideLayout" Target="../slideLayouts/slideLayout2.xml" /><Relationship Id="rId5" Type="http://schemas.openxmlformats.org/officeDocument/2006/relationships/image" Target="../media/image2.jpg" /><Relationship Id="rId4" Type="http://schemas.openxmlformats.org/officeDocument/2006/relationships/hyperlink" Target="https://elo7.dev/convolucao/"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3" descr="As máquinas que tudo veem : Revista Pesquisa Fapesp"/>
          <p:cNvPicPr preferRelativeResize="0"/>
          <p:nvPr/>
        </p:nvPicPr>
        <p:blipFill rotWithShape="1">
          <a:blip r:embed="rId3">
            <a:alphaModFix/>
          </a:blip>
          <a:srcRect/>
          <a:stretch/>
        </p:blipFill>
        <p:spPr>
          <a:xfrm>
            <a:off x="-1" y="0"/>
            <a:ext cx="9133073" cy="5143499"/>
          </a:xfrm>
          <a:prstGeom prst="rect">
            <a:avLst/>
          </a:prstGeom>
          <a:noFill/>
          <a:ln>
            <a:noFill/>
          </a:ln>
        </p:spPr>
      </p:pic>
      <p:sp>
        <p:nvSpPr>
          <p:cNvPr id="57" name="Google Shape;57;p13"/>
          <p:cNvSpPr txBox="1">
            <a:spLocks noGrp="1"/>
          </p:cNvSpPr>
          <p:nvPr>
            <p:ph type="ctrTitle"/>
          </p:nvPr>
        </p:nvSpPr>
        <p:spPr>
          <a:xfrm>
            <a:off x="327122" y="731157"/>
            <a:ext cx="8520600" cy="1617604"/>
          </a:xfrm>
          <a:prstGeom prst="rect">
            <a:avLst/>
          </a:prstGeom>
          <a:solidFill>
            <a:srgbClr val="BFBFBF"/>
          </a:solid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400"/>
              <a:buNone/>
            </a:pPr>
            <a:r>
              <a:rPr lang="pt-BR">
                <a:solidFill>
                  <a:schemeClr val="lt1"/>
                </a:solidFill>
              </a:rPr>
              <a:t>Visão Computacional</a:t>
            </a:r>
            <a:endParaRPr>
              <a:solidFill>
                <a:schemeClr val="lt1"/>
              </a:solidFill>
            </a:endParaRPr>
          </a:p>
        </p:txBody>
      </p:sp>
      <p:sp>
        <p:nvSpPr>
          <p:cNvPr id="58" name="Google Shape;58;p13"/>
          <p:cNvSpPr txBox="1">
            <a:spLocks noGrp="1"/>
          </p:cNvSpPr>
          <p:nvPr>
            <p:ph type="subTitle" idx="1"/>
          </p:nvPr>
        </p:nvSpPr>
        <p:spPr>
          <a:xfrm>
            <a:off x="1280253" y="2348761"/>
            <a:ext cx="6875593" cy="733500"/>
          </a:xfrm>
          <a:prstGeom prst="rect">
            <a:avLst/>
          </a:prstGeom>
          <a:solidFill>
            <a:schemeClr val="accent6"/>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pt-BR" b="1">
                <a:solidFill>
                  <a:schemeClr val="lt1"/>
                </a:solidFill>
              </a:rPr>
              <a:t>Prof. Walter Seiffert</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Sobel</a:t>
            </a:r>
            <a:endParaRPr/>
          </a:p>
        </p:txBody>
      </p:sp>
      <p:pic>
        <p:nvPicPr>
          <p:cNvPr id="222" name="Google Shape;222;p35"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23" name="Google Shape;223;p35"/>
          <p:cNvPicPr preferRelativeResize="0"/>
          <p:nvPr/>
        </p:nvPicPr>
        <p:blipFill rotWithShape="1">
          <a:blip r:embed="rId4">
            <a:alphaModFix/>
          </a:blip>
          <a:srcRect/>
          <a:stretch/>
        </p:blipFill>
        <p:spPr>
          <a:xfrm>
            <a:off x="1336949" y="955734"/>
            <a:ext cx="5638800" cy="3295650"/>
          </a:xfrm>
          <a:prstGeom prst="rect">
            <a:avLst/>
          </a:prstGeom>
          <a:noFill/>
          <a:ln>
            <a:noFill/>
          </a:ln>
        </p:spPr>
      </p:pic>
      <p:sp>
        <p:nvSpPr>
          <p:cNvPr id="224" name="Google Shape;224;p35"/>
          <p:cNvSpPr/>
          <p:nvPr/>
        </p:nvSpPr>
        <p:spPr>
          <a:xfrm>
            <a:off x="1123950" y="4189393"/>
            <a:ext cx="6648450"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Da esquerda para a direta e de cima para baixo temos: a imagem original, Sobel Horizonta (sobelX), Sobel Vertical (sobelY) e a imagem com o Sobel combinado que é o resultado final.</a:t>
            </a:r>
            <a:endParaRPr/>
          </a:p>
        </p:txBody>
      </p:sp>
    </p:spTree>
    <p:extLst>
      <p:ext uri="{BB962C8B-B14F-4D97-AF65-F5344CB8AC3E}">
        <p14:creationId xmlns:p14="http://schemas.microsoft.com/office/powerpoint/2010/main" val="93925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Sobel</a:t>
            </a:r>
            <a:endParaRPr/>
          </a:p>
        </p:txBody>
      </p:sp>
      <p:sp>
        <p:nvSpPr>
          <p:cNvPr id="230" name="Google Shape;23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Um belo exemplo de resultado Sobel esta na documentação da OpenCV, veja: </a:t>
            </a:r>
            <a:endParaRPr b="1">
              <a:solidFill>
                <a:srgbClr val="FF0000"/>
              </a:solidFill>
            </a:endParaRPr>
          </a:p>
        </p:txBody>
      </p:sp>
      <p:pic>
        <p:nvPicPr>
          <p:cNvPr id="231" name="Google Shape;231;p36"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32" name="Google Shape;232;p36"/>
          <p:cNvPicPr preferRelativeResize="0"/>
          <p:nvPr/>
        </p:nvPicPr>
        <p:blipFill rotWithShape="1">
          <a:blip r:embed="rId4">
            <a:alphaModFix/>
          </a:blip>
          <a:srcRect/>
          <a:stretch/>
        </p:blipFill>
        <p:spPr>
          <a:xfrm>
            <a:off x="2665676" y="1600200"/>
            <a:ext cx="3487473" cy="3336231"/>
          </a:xfrm>
          <a:prstGeom prst="rect">
            <a:avLst/>
          </a:prstGeom>
          <a:noFill/>
          <a:ln>
            <a:noFill/>
          </a:ln>
        </p:spPr>
      </p:pic>
    </p:spTree>
    <p:extLst>
      <p:ext uri="{BB962C8B-B14F-4D97-AF65-F5344CB8AC3E}">
        <p14:creationId xmlns:p14="http://schemas.microsoft.com/office/powerpoint/2010/main" val="395717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Filtro Laplaciano</a:t>
            </a:r>
            <a:endParaRPr/>
          </a:p>
        </p:txBody>
      </p:sp>
      <p:sp>
        <p:nvSpPr>
          <p:cNvPr id="238" name="Google Shape;238;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O filtro Laplaciano não exige processamento individual horizontal e vertical como o Sobel.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Um único passo é necessário para gerar a imagem abaixo.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Contudo, também é necessário trabalhar com a representação do pixel em ponto flutuant de 64 bits com sinal para depois converter novamente para inteiro sem sinal de 8 bits.</a:t>
            </a:r>
            <a:endParaRPr b="1">
              <a:solidFill>
                <a:srgbClr val="FF0000"/>
              </a:solidFill>
            </a:endParaRPr>
          </a:p>
        </p:txBody>
      </p:sp>
      <p:pic>
        <p:nvPicPr>
          <p:cNvPr id="239" name="Google Shape;239;p37"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15468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Filtro Laplaciano</a:t>
            </a:r>
            <a:endParaRPr/>
          </a:p>
        </p:txBody>
      </p:sp>
      <p:pic>
        <p:nvPicPr>
          <p:cNvPr id="245" name="Google Shape;245;p38"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46" name="Google Shape;246;p38"/>
          <p:cNvPicPr preferRelativeResize="0"/>
          <p:nvPr/>
        </p:nvPicPr>
        <p:blipFill rotWithShape="1">
          <a:blip r:embed="rId4">
            <a:alphaModFix/>
          </a:blip>
          <a:srcRect/>
          <a:stretch/>
        </p:blipFill>
        <p:spPr>
          <a:xfrm>
            <a:off x="1147762" y="1421706"/>
            <a:ext cx="6025819" cy="2691270"/>
          </a:xfrm>
          <a:prstGeom prst="rect">
            <a:avLst/>
          </a:prstGeom>
          <a:noFill/>
          <a:ln>
            <a:noFill/>
          </a:ln>
        </p:spPr>
      </p:pic>
    </p:spTree>
    <p:extLst>
      <p:ext uri="{BB962C8B-B14F-4D97-AF65-F5344CB8AC3E}">
        <p14:creationId xmlns:p14="http://schemas.microsoft.com/office/powerpoint/2010/main" val="292030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sp>
        <p:nvSpPr>
          <p:cNvPr id="252" name="Google Shape;252;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Os operadores de Sobel já ajudam e muito a indicar bordas, mas nem só de bordas vive um limitador de corpos.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No caso dos cartoons apresentados a borda delimitam exatamente a divisão entre o rosto, o fundo e a camiseta.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Em casos mais complexos, como fotos de máquinas ou pessoas, os operadores podem marcam qualquer mudança, como rugas no ferro ou pequenos amassados na camisa como bordas, que não são efetivas para separar os componentes da imagem.</a:t>
            </a:r>
            <a:endParaRPr b="1">
              <a:solidFill>
                <a:srgbClr val="FF0000"/>
              </a:solidFill>
            </a:endParaRPr>
          </a:p>
        </p:txBody>
      </p:sp>
      <p:pic>
        <p:nvPicPr>
          <p:cNvPr id="253" name="Google Shape;253;p39"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303021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sp>
        <p:nvSpPr>
          <p:cNvPr id="259" name="Google Shape;259;p40"/>
          <p:cNvSpPr txBox="1">
            <a:spLocks noGrp="1"/>
          </p:cNvSpPr>
          <p:nvPr>
            <p:ph type="body" idx="1"/>
          </p:nvPr>
        </p:nvSpPr>
        <p:spPr>
          <a:xfrm>
            <a:off x="4267200" y="1152475"/>
            <a:ext cx="45651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Imagem cheia de rugas e imperfeições que dificultam achar as bordas</a:t>
            </a:r>
            <a:endParaRPr b="1">
              <a:solidFill>
                <a:srgbClr val="FF0000"/>
              </a:solidFill>
            </a:endParaRPr>
          </a:p>
        </p:txBody>
      </p:sp>
      <p:pic>
        <p:nvPicPr>
          <p:cNvPr id="260" name="Google Shape;260;p40"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61" name="Google Shape;261;p40" descr="https://miro.medium.com/max/300/0*0bsAFR43s3b9jcsU"/>
          <p:cNvPicPr preferRelativeResize="0"/>
          <p:nvPr/>
        </p:nvPicPr>
        <p:blipFill rotWithShape="1">
          <a:blip r:embed="rId4">
            <a:alphaModFix/>
          </a:blip>
          <a:srcRect/>
          <a:stretch/>
        </p:blipFill>
        <p:spPr>
          <a:xfrm>
            <a:off x="311699" y="1152475"/>
            <a:ext cx="4076767" cy="3057575"/>
          </a:xfrm>
          <a:prstGeom prst="rect">
            <a:avLst/>
          </a:prstGeom>
          <a:noFill/>
          <a:ln>
            <a:noFill/>
          </a:ln>
        </p:spPr>
      </p:pic>
    </p:spTree>
    <p:extLst>
      <p:ext uri="{BB962C8B-B14F-4D97-AF65-F5344CB8AC3E}">
        <p14:creationId xmlns:p14="http://schemas.microsoft.com/office/powerpoint/2010/main" val="1179266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sp>
        <p:nvSpPr>
          <p:cNvPr id="267" name="Google Shape;267;p41"/>
          <p:cNvSpPr txBox="1">
            <a:spLocks noGrp="1"/>
          </p:cNvSpPr>
          <p:nvPr>
            <p:ph type="body" idx="1"/>
          </p:nvPr>
        </p:nvSpPr>
        <p:spPr>
          <a:xfrm>
            <a:off x="311700" y="1152475"/>
            <a:ext cx="4222200" cy="3416400"/>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ct val="108108"/>
              <a:buChar char="➔"/>
            </a:pPr>
            <a:r>
              <a:rPr lang="pt-BR"/>
              <a:t>Em inglês canny pode ser traduzido para esperto, esta no discionário. </a:t>
            </a:r>
            <a:endParaRPr/>
          </a:p>
          <a:p>
            <a:pPr marL="457200" lvl="0" indent="-228600" algn="l" rtl="0">
              <a:lnSpc>
                <a:spcPct val="115000"/>
              </a:lnSpc>
              <a:spcBef>
                <a:spcPts val="0"/>
              </a:spcBef>
              <a:spcAft>
                <a:spcPts val="0"/>
              </a:spcAft>
              <a:buSzPct val="108108"/>
              <a:buNone/>
            </a:pPr>
            <a:endParaRPr/>
          </a:p>
          <a:p>
            <a:pPr marL="457200" lvl="0" indent="-342900" algn="l" rtl="0">
              <a:lnSpc>
                <a:spcPct val="115000"/>
              </a:lnSpc>
              <a:spcBef>
                <a:spcPts val="0"/>
              </a:spcBef>
              <a:spcAft>
                <a:spcPts val="0"/>
              </a:spcAft>
              <a:buSzPct val="108108"/>
              <a:buChar char="➔"/>
            </a:pPr>
            <a:r>
              <a:rPr lang="pt-BR"/>
              <a:t>E o Carry Hedge Detector ou detector de bordas Canny realmente é mais inteligente que os outros. </a:t>
            </a:r>
            <a:endParaRPr/>
          </a:p>
          <a:p>
            <a:pPr marL="457200" lvl="0" indent="-228600" algn="l" rtl="0">
              <a:lnSpc>
                <a:spcPct val="115000"/>
              </a:lnSpc>
              <a:spcBef>
                <a:spcPts val="0"/>
              </a:spcBef>
              <a:spcAft>
                <a:spcPts val="0"/>
              </a:spcAft>
              <a:buSzPct val="108108"/>
              <a:buNone/>
            </a:pPr>
            <a:endParaRPr/>
          </a:p>
          <a:p>
            <a:pPr marL="457200" lvl="0" indent="-342900" algn="l" rtl="0">
              <a:lnSpc>
                <a:spcPct val="115000"/>
              </a:lnSpc>
              <a:spcBef>
                <a:spcPts val="0"/>
              </a:spcBef>
              <a:spcAft>
                <a:spcPts val="0"/>
              </a:spcAft>
              <a:buSzPct val="108108"/>
              <a:buChar char="➔"/>
            </a:pPr>
            <a:r>
              <a:rPr lang="pt-BR"/>
              <a:t>Na verdade ele se utiliza de outras técnicas como o Sobel e realiza multiplos passos para chegar ao resultado final.</a:t>
            </a:r>
            <a:endParaRPr b="1">
              <a:solidFill>
                <a:srgbClr val="FF0000"/>
              </a:solidFill>
            </a:endParaRPr>
          </a:p>
        </p:txBody>
      </p:sp>
      <p:pic>
        <p:nvPicPr>
          <p:cNvPr id="268" name="Google Shape;268;p41"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69" name="Google Shape;269;p41"/>
          <p:cNvPicPr preferRelativeResize="0"/>
          <p:nvPr/>
        </p:nvPicPr>
        <p:blipFill rotWithShape="1">
          <a:blip r:embed="rId4">
            <a:alphaModFix/>
          </a:blip>
          <a:srcRect/>
          <a:stretch/>
        </p:blipFill>
        <p:spPr>
          <a:xfrm>
            <a:off x="4461054" y="1285825"/>
            <a:ext cx="4542696" cy="2600375"/>
          </a:xfrm>
          <a:prstGeom prst="rect">
            <a:avLst/>
          </a:prstGeom>
          <a:noFill/>
          <a:ln>
            <a:noFill/>
          </a:ln>
        </p:spPr>
      </p:pic>
    </p:spTree>
    <p:extLst>
      <p:ext uri="{BB962C8B-B14F-4D97-AF65-F5344CB8AC3E}">
        <p14:creationId xmlns:p14="http://schemas.microsoft.com/office/powerpoint/2010/main" val="255181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sp>
        <p:nvSpPr>
          <p:cNvPr id="275" name="Google Shape;275;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Basicamente o Canny envolve: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b="1">
                <a:solidFill>
                  <a:srgbClr val="0070C0"/>
                </a:solidFill>
              </a:rPr>
              <a:t>1. Aplicar um filtro gaussiano para suavizar a imagem e remover o ruído. </a:t>
            </a:r>
            <a:endParaRPr b="1">
              <a:solidFill>
                <a:srgbClr val="0070C0"/>
              </a:solidFill>
            </a:endParaRPr>
          </a:p>
          <a:p>
            <a:pPr marL="457200" lvl="0" indent="-342900" algn="l" rtl="0">
              <a:lnSpc>
                <a:spcPct val="115000"/>
              </a:lnSpc>
              <a:spcBef>
                <a:spcPts val="0"/>
              </a:spcBef>
              <a:spcAft>
                <a:spcPts val="0"/>
              </a:spcAft>
              <a:buSzPts val="1800"/>
              <a:buChar char="➔"/>
            </a:pPr>
            <a:r>
              <a:rPr lang="pt-BR" b="1">
                <a:solidFill>
                  <a:srgbClr val="0070C0"/>
                </a:solidFill>
              </a:rPr>
              <a:t>2. Encontrar os gradientes de intensidade da imagem. </a:t>
            </a:r>
            <a:endParaRPr b="1">
              <a:solidFill>
                <a:srgbClr val="0070C0"/>
              </a:solidFill>
            </a:endParaRPr>
          </a:p>
          <a:p>
            <a:pPr marL="457200" lvl="0" indent="-342900" algn="l" rtl="0">
              <a:lnSpc>
                <a:spcPct val="115000"/>
              </a:lnSpc>
              <a:spcBef>
                <a:spcPts val="0"/>
              </a:spcBef>
              <a:spcAft>
                <a:spcPts val="0"/>
              </a:spcAft>
              <a:buSzPts val="1800"/>
              <a:buChar char="➔"/>
            </a:pPr>
            <a:r>
              <a:rPr lang="pt-BR" b="1">
                <a:solidFill>
                  <a:srgbClr val="0070C0"/>
                </a:solidFill>
              </a:rPr>
              <a:t>3. Aplicar Sobel duplo para determinar bordas potenciais. </a:t>
            </a:r>
            <a:endParaRPr b="1">
              <a:solidFill>
                <a:srgbClr val="0070C0"/>
              </a:solidFill>
            </a:endParaRPr>
          </a:p>
          <a:p>
            <a:pPr marL="457200" lvl="0" indent="-342900" algn="l" rtl="0">
              <a:lnSpc>
                <a:spcPct val="115000"/>
              </a:lnSpc>
              <a:spcBef>
                <a:spcPts val="0"/>
              </a:spcBef>
              <a:spcAft>
                <a:spcPts val="0"/>
              </a:spcAft>
              <a:buSzPts val="1800"/>
              <a:buChar char="➔"/>
            </a:pPr>
            <a:r>
              <a:rPr lang="pt-BR" b="1">
                <a:solidFill>
                  <a:srgbClr val="0070C0"/>
                </a:solidFill>
              </a:rPr>
              <a:t>4. Aplicar o processo de “hysteresis” para verificar se o pixel faz parte de uma borda “forte” suprimindo todas as outras bordas que são fracas e não conectadas a bordas fortes.</a:t>
            </a:r>
            <a:endParaRPr/>
          </a:p>
        </p:txBody>
      </p:sp>
      <p:pic>
        <p:nvPicPr>
          <p:cNvPr id="276" name="Google Shape;276;p42"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336951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sp>
        <p:nvSpPr>
          <p:cNvPr id="282" name="Google Shape;282;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É preciso fornecer dois parâmetros para a função cv2.Canny().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Esses dois valores são o limiar 1 e limiar 2 e são utilizados no processo de “hysteresis” final.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Qualquer gradiente com valor maior que o limiar 2 é considerado como borda.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Qualquer valor inferior ao limiar 1 não é considerado borda. Valores entre o limiar 1 e limiar 2 são classificados como bordas ou não bordas com base em como eles estão conectados.</a:t>
            </a:r>
            <a:endParaRPr b="1">
              <a:solidFill>
                <a:srgbClr val="0070C0"/>
              </a:solidFill>
            </a:endParaRPr>
          </a:p>
        </p:txBody>
      </p:sp>
      <p:pic>
        <p:nvPicPr>
          <p:cNvPr id="283" name="Google Shape;283;p43"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120577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pic>
        <p:nvPicPr>
          <p:cNvPr id="289" name="Google Shape;289;p44"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90" name="Google Shape;290;p44"/>
          <p:cNvPicPr preferRelativeResize="0"/>
          <p:nvPr/>
        </p:nvPicPr>
        <p:blipFill rotWithShape="1">
          <a:blip r:embed="rId4">
            <a:alphaModFix/>
          </a:blip>
          <a:srcRect/>
          <a:stretch/>
        </p:blipFill>
        <p:spPr>
          <a:xfrm>
            <a:off x="1573082" y="1118730"/>
            <a:ext cx="5997835" cy="3548520"/>
          </a:xfrm>
          <a:prstGeom prst="rect">
            <a:avLst/>
          </a:prstGeom>
          <a:noFill/>
          <a:ln>
            <a:noFill/>
          </a:ln>
        </p:spPr>
      </p:pic>
    </p:spTree>
    <p:extLst>
      <p:ext uri="{BB962C8B-B14F-4D97-AF65-F5344CB8AC3E}">
        <p14:creationId xmlns:p14="http://schemas.microsoft.com/office/powerpoint/2010/main" val="131952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Ementa</a:t>
            </a:r>
            <a:endParaRPr/>
          </a:p>
        </p:txBody>
      </p:sp>
      <p:sp>
        <p:nvSpPr>
          <p:cNvPr id="64" name="Google Shape;6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Font typeface="Noto Sans Symbols"/>
              <a:buChar char="✔"/>
            </a:pPr>
            <a:r>
              <a:rPr lang="pt-BR" dirty="0"/>
              <a:t>Filtros de Bordas</a:t>
            </a:r>
            <a:endParaRPr dirty="0">
              <a:solidFill>
                <a:schemeClr val="dk2"/>
              </a:solidFill>
            </a:endParaRPr>
          </a:p>
          <a:p>
            <a:pPr marL="114300" lvl="0" indent="0" algn="just" rtl="0">
              <a:lnSpc>
                <a:spcPct val="115000"/>
              </a:lnSpc>
              <a:spcBef>
                <a:spcPts val="0"/>
              </a:spcBef>
              <a:spcAft>
                <a:spcPts val="0"/>
              </a:spcAft>
              <a:buSzPts val="1800"/>
              <a:buNone/>
            </a:pPr>
            <a:endParaRPr dirty="0">
              <a:solidFill>
                <a:schemeClr val="dk2"/>
              </a:solidFill>
            </a:endParaRPr>
          </a:p>
          <a:p>
            <a:pPr marL="457200" lvl="0" indent="-228600" algn="l" rtl="0">
              <a:lnSpc>
                <a:spcPct val="115000"/>
              </a:lnSpc>
              <a:spcBef>
                <a:spcPts val="0"/>
              </a:spcBef>
              <a:spcAft>
                <a:spcPts val="0"/>
              </a:spcAft>
              <a:buSzPts val="1800"/>
              <a:buNone/>
            </a:pPr>
            <a:endParaRPr dirty="0"/>
          </a:p>
          <a:p>
            <a:pPr marL="0" lvl="0" indent="0" algn="l" rtl="0">
              <a:lnSpc>
                <a:spcPct val="115000"/>
              </a:lnSpc>
              <a:spcBef>
                <a:spcPts val="1200"/>
              </a:spcBef>
              <a:spcAft>
                <a:spcPts val="1200"/>
              </a:spcAft>
              <a:buSzPts val="1800"/>
              <a:buNone/>
            </a:pPr>
            <a:endParaRPr dirty="0"/>
          </a:p>
        </p:txBody>
      </p:sp>
      <p:pic>
        <p:nvPicPr>
          <p:cNvPr id="65" name="Google Shape;65;p14"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pic>
        <p:nvPicPr>
          <p:cNvPr id="296" name="Google Shape;296;p45"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97" name="Google Shape;297;p45"/>
          <p:cNvPicPr preferRelativeResize="0"/>
          <p:nvPr/>
        </p:nvPicPr>
        <p:blipFill rotWithShape="1">
          <a:blip r:embed="rId4">
            <a:alphaModFix/>
          </a:blip>
          <a:srcRect/>
          <a:stretch/>
        </p:blipFill>
        <p:spPr>
          <a:xfrm>
            <a:off x="1762125" y="1017725"/>
            <a:ext cx="5619750" cy="3295650"/>
          </a:xfrm>
          <a:prstGeom prst="rect">
            <a:avLst/>
          </a:prstGeom>
          <a:noFill/>
          <a:ln>
            <a:noFill/>
          </a:ln>
        </p:spPr>
      </p:pic>
      <p:sp>
        <p:nvSpPr>
          <p:cNvPr id="298" name="Google Shape;298;p45"/>
          <p:cNvSpPr/>
          <p:nvPr/>
        </p:nvSpPr>
        <p:spPr>
          <a:xfrm>
            <a:off x="1514475" y="4400955"/>
            <a:ext cx="701039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Canny com parâmetros diferentes. A esquerda deixamos um limiar mais baixo (20,120) e à direita a imagem foi gerada com limiares maiores (70,200). </a:t>
            </a:r>
            <a:endParaRPr/>
          </a:p>
        </p:txBody>
      </p:sp>
    </p:spTree>
    <p:extLst>
      <p:ext uri="{BB962C8B-B14F-4D97-AF65-F5344CB8AC3E}">
        <p14:creationId xmlns:p14="http://schemas.microsoft.com/office/powerpoint/2010/main" val="3080041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pic>
        <p:nvPicPr>
          <p:cNvPr id="304" name="Google Shape;304;p46"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305" name="Google Shape;305;p46"/>
          <p:cNvPicPr preferRelativeResize="0"/>
          <p:nvPr/>
        </p:nvPicPr>
        <p:blipFill rotWithShape="1">
          <a:blip r:embed="rId4">
            <a:alphaModFix/>
          </a:blip>
          <a:srcRect/>
          <a:stretch/>
        </p:blipFill>
        <p:spPr>
          <a:xfrm>
            <a:off x="1952625" y="1118730"/>
            <a:ext cx="5187728" cy="3796170"/>
          </a:xfrm>
          <a:prstGeom prst="rect">
            <a:avLst/>
          </a:prstGeom>
          <a:noFill/>
          <a:ln>
            <a:noFill/>
          </a:ln>
        </p:spPr>
      </p:pic>
    </p:spTree>
    <p:extLst>
      <p:ext uri="{BB962C8B-B14F-4D97-AF65-F5344CB8AC3E}">
        <p14:creationId xmlns:p14="http://schemas.microsoft.com/office/powerpoint/2010/main" val="227418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Detector de bordas Canny</a:t>
            </a:r>
            <a:endParaRPr/>
          </a:p>
        </p:txBody>
      </p:sp>
      <p:pic>
        <p:nvPicPr>
          <p:cNvPr id="311" name="Google Shape;311;p47"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312" name="Google Shape;312;p47"/>
          <p:cNvPicPr preferRelativeResize="0"/>
          <p:nvPr/>
        </p:nvPicPr>
        <p:blipFill rotWithShape="1">
          <a:blip r:embed="rId4">
            <a:alphaModFix/>
          </a:blip>
          <a:srcRect/>
          <a:stretch/>
        </p:blipFill>
        <p:spPr>
          <a:xfrm>
            <a:off x="365165" y="1522711"/>
            <a:ext cx="8467135" cy="2481263"/>
          </a:xfrm>
          <a:prstGeom prst="rect">
            <a:avLst/>
          </a:prstGeom>
          <a:noFill/>
          <a:ln>
            <a:noFill/>
          </a:ln>
        </p:spPr>
      </p:pic>
    </p:spTree>
    <p:extLst>
      <p:ext uri="{BB962C8B-B14F-4D97-AF65-F5344CB8AC3E}">
        <p14:creationId xmlns:p14="http://schemas.microsoft.com/office/powerpoint/2010/main" val="4282945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Referencias</a:t>
            </a:r>
            <a:endParaRPr/>
          </a:p>
        </p:txBody>
      </p:sp>
      <p:sp>
        <p:nvSpPr>
          <p:cNvPr id="227" name="Google Shape;22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dirty="0"/>
              <a:t>[1] Teoria: Processamento de Imagens. Disponível em: </a:t>
            </a:r>
            <a:r>
              <a:rPr lang="pt-BR" u="sng" dirty="0">
                <a:solidFill>
                  <a:schemeClr val="hlink"/>
                </a:solidFill>
                <a:hlinkClick r:id="rId3"/>
              </a:rPr>
              <a:t>http://www.dpi.inpe.br/spring/teoria/realce/realce.htm</a:t>
            </a:r>
            <a:r>
              <a:rPr lang="pt-BR" dirty="0"/>
              <a:t>. </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pt-BR" dirty="0"/>
              <a:t>[2] MARQUES FILHO, </a:t>
            </a:r>
            <a:r>
              <a:rPr lang="pt-BR" dirty="0" err="1"/>
              <a:t>Ogê</a:t>
            </a:r>
            <a:r>
              <a:rPr lang="pt-BR" dirty="0"/>
              <a:t>; VIEIRA NETO, Hugo. Processamento Digital de Imagens, Rio de Janeiro: </a:t>
            </a:r>
            <a:r>
              <a:rPr lang="pt-BR" dirty="0" err="1"/>
              <a:t>Brasport</a:t>
            </a:r>
            <a:r>
              <a:rPr lang="pt-BR" dirty="0"/>
              <a:t>, 1999. ISBN 8574520098.</a:t>
            </a:r>
            <a:endParaRPr dirty="0"/>
          </a:p>
          <a:p>
            <a:pPr marL="457200" lvl="0" indent="-22860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pt-BR" dirty="0"/>
              <a:t>[3] Princípios de Processamento de Imagens: Uma introdução à </a:t>
            </a:r>
            <a:r>
              <a:rPr lang="pt-BR" dirty="0" err="1"/>
              <a:t>Convolução</a:t>
            </a:r>
            <a:r>
              <a:rPr lang="pt-BR" dirty="0"/>
              <a:t>. Disponível em: </a:t>
            </a:r>
            <a:r>
              <a:rPr lang="pt-BR" u="sng" dirty="0">
                <a:solidFill>
                  <a:schemeClr val="hlink"/>
                </a:solidFill>
                <a:hlinkClick r:id="rId4"/>
              </a:rPr>
              <a:t>https://elo7.dev/convolucao/</a:t>
            </a:r>
            <a:r>
              <a:rPr lang="pt-BR" dirty="0"/>
              <a:t>. </a:t>
            </a:r>
            <a:endParaRPr dirty="0"/>
          </a:p>
        </p:txBody>
      </p:sp>
      <p:pic>
        <p:nvPicPr>
          <p:cNvPr id="228" name="Google Shape;228;p35" descr="Universidade do Estado do Amazonas – Wikipédia, a enciclopédia livre"/>
          <p:cNvPicPr preferRelativeResize="0"/>
          <p:nvPr/>
        </p:nvPicPr>
        <p:blipFill rotWithShape="1">
          <a:blip r:embed="rId5">
            <a:alphaModFix/>
          </a:blip>
          <a:srcRect/>
          <a:stretch/>
        </p:blipFill>
        <p:spPr>
          <a:xfrm>
            <a:off x="8000998" y="41044"/>
            <a:ext cx="1077686" cy="10776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dirty="0"/>
              <a:t>Segmentação e </a:t>
            </a:r>
            <a:r>
              <a:rPr lang="pt-BR" dirty="0" err="1"/>
              <a:t>deteção</a:t>
            </a:r>
            <a:r>
              <a:rPr lang="pt-BR" dirty="0"/>
              <a:t> de bordas</a:t>
            </a:r>
            <a:endParaRPr dirty="0"/>
          </a:p>
        </p:txBody>
      </p:sp>
      <p:sp>
        <p:nvSpPr>
          <p:cNvPr id="168" name="Google Shape;168;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ct val="108108"/>
              <a:buChar char="➔"/>
            </a:pPr>
            <a:r>
              <a:rPr lang="pt-BR"/>
              <a:t>Uma das tarefas mais importantes para a visão computacional é identificar objetos. </a:t>
            </a:r>
            <a:endParaRPr/>
          </a:p>
          <a:p>
            <a:pPr marL="457200" lvl="0" indent="-228600" algn="l" rtl="0">
              <a:lnSpc>
                <a:spcPct val="115000"/>
              </a:lnSpc>
              <a:spcBef>
                <a:spcPts val="0"/>
              </a:spcBef>
              <a:spcAft>
                <a:spcPts val="0"/>
              </a:spcAft>
              <a:buSzPct val="108108"/>
              <a:buNone/>
            </a:pPr>
            <a:endParaRPr/>
          </a:p>
          <a:p>
            <a:pPr marL="457200" lvl="0" indent="-342900" algn="l" rtl="0">
              <a:lnSpc>
                <a:spcPct val="115000"/>
              </a:lnSpc>
              <a:spcBef>
                <a:spcPts val="0"/>
              </a:spcBef>
              <a:spcAft>
                <a:spcPts val="0"/>
              </a:spcAft>
              <a:buSzPct val="108108"/>
              <a:buChar char="➔"/>
            </a:pPr>
            <a:r>
              <a:rPr lang="pt-BR">
                <a:solidFill>
                  <a:srgbClr val="FF0000"/>
                </a:solidFill>
              </a:rPr>
              <a:t>Para essa identificação uma das principais técnicas é a utilização de detectores de bordas a fim de identificar os formatos dos objetos presentes na imagem. </a:t>
            </a:r>
            <a:endParaRPr>
              <a:solidFill>
                <a:srgbClr val="FF0000"/>
              </a:solidFill>
            </a:endParaRPr>
          </a:p>
          <a:p>
            <a:pPr marL="457200" lvl="0" indent="-228600" algn="l" rtl="0">
              <a:lnSpc>
                <a:spcPct val="115000"/>
              </a:lnSpc>
              <a:spcBef>
                <a:spcPts val="0"/>
              </a:spcBef>
              <a:spcAft>
                <a:spcPts val="0"/>
              </a:spcAft>
              <a:buSzPct val="108108"/>
              <a:buNone/>
            </a:pPr>
            <a:endParaRPr/>
          </a:p>
          <a:p>
            <a:pPr marL="457200" lvl="0" indent="-342900" algn="l" rtl="0">
              <a:lnSpc>
                <a:spcPct val="115000"/>
              </a:lnSpc>
              <a:spcBef>
                <a:spcPts val="0"/>
              </a:spcBef>
              <a:spcAft>
                <a:spcPts val="0"/>
              </a:spcAft>
              <a:buSzPct val="108108"/>
              <a:buChar char="➔"/>
            </a:pPr>
            <a:r>
              <a:rPr lang="pt-BR"/>
              <a:t>Os algoritmos mais comuns são o Canny, Sobel e variações destes. </a:t>
            </a:r>
            <a:endParaRPr/>
          </a:p>
          <a:p>
            <a:pPr marL="457200" lvl="0" indent="-228600" algn="l" rtl="0">
              <a:lnSpc>
                <a:spcPct val="115000"/>
              </a:lnSpc>
              <a:spcBef>
                <a:spcPts val="0"/>
              </a:spcBef>
              <a:spcAft>
                <a:spcPts val="0"/>
              </a:spcAft>
              <a:buSzPct val="108108"/>
              <a:buNone/>
            </a:pPr>
            <a:endParaRPr/>
          </a:p>
          <a:p>
            <a:pPr marL="457200" lvl="0" indent="-342900" algn="l" rtl="0">
              <a:lnSpc>
                <a:spcPct val="115000"/>
              </a:lnSpc>
              <a:spcBef>
                <a:spcPts val="0"/>
              </a:spcBef>
              <a:spcAft>
                <a:spcPts val="0"/>
              </a:spcAft>
              <a:buSzPct val="108108"/>
              <a:buChar char="➔"/>
            </a:pPr>
            <a:r>
              <a:rPr lang="pt-BR"/>
              <a:t>Basicamente nestes e em outros métodos a detecção de bordas se faz através de identificação do gradiente, ou, neste caso, de variações abruptas na intensidade dos pixels de uma região da imagem. </a:t>
            </a:r>
            <a:endParaRPr/>
          </a:p>
          <a:p>
            <a:pPr marL="457200" lvl="0" indent="-228600" algn="l" rtl="0">
              <a:lnSpc>
                <a:spcPct val="115000"/>
              </a:lnSpc>
              <a:spcBef>
                <a:spcPts val="0"/>
              </a:spcBef>
              <a:spcAft>
                <a:spcPts val="0"/>
              </a:spcAft>
              <a:buSzPct val="108108"/>
              <a:buNone/>
            </a:pPr>
            <a:endParaRPr/>
          </a:p>
        </p:txBody>
      </p:sp>
      <p:pic>
        <p:nvPicPr>
          <p:cNvPr id="169" name="Google Shape;169;p28"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324914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Segmentação e deteção de bordas</a:t>
            </a:r>
            <a:endParaRPr/>
          </a:p>
        </p:txBody>
      </p:sp>
      <p:sp>
        <p:nvSpPr>
          <p:cNvPr id="175" name="Google Shape;175;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A OpenCV disponibiliza a implementação de 3 filtros de gradiente (High-pass filters): Sobel, Scharr e Laplacian. </a:t>
            </a:r>
            <a:r>
              <a:rPr lang="pt-BR" b="1">
                <a:solidFill>
                  <a:srgbClr val="FF0000"/>
                </a:solidFill>
              </a:rPr>
              <a:t>As respectivas funções são: cv2.Sobel(), cv2.Scharr(), cv2.Laplacian().</a:t>
            </a:r>
            <a:endParaRPr b="1">
              <a:solidFill>
                <a:srgbClr val="FF0000"/>
              </a:solidFill>
            </a:endParaRPr>
          </a:p>
        </p:txBody>
      </p:sp>
      <p:pic>
        <p:nvPicPr>
          <p:cNvPr id="176" name="Google Shape;176;p29"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177" name="Google Shape;177;p29"/>
          <p:cNvPicPr preferRelativeResize="0"/>
          <p:nvPr/>
        </p:nvPicPr>
        <p:blipFill rotWithShape="1">
          <a:blip r:embed="rId4">
            <a:alphaModFix/>
          </a:blip>
          <a:srcRect/>
          <a:stretch/>
        </p:blipFill>
        <p:spPr>
          <a:xfrm>
            <a:off x="1366837" y="2568625"/>
            <a:ext cx="6410325" cy="2000250"/>
          </a:xfrm>
          <a:prstGeom prst="rect">
            <a:avLst/>
          </a:prstGeom>
          <a:noFill/>
          <a:ln>
            <a:noFill/>
          </a:ln>
        </p:spPr>
      </p:pic>
    </p:spTree>
    <p:extLst>
      <p:ext uri="{BB962C8B-B14F-4D97-AF65-F5344CB8AC3E}">
        <p14:creationId xmlns:p14="http://schemas.microsoft.com/office/powerpoint/2010/main" val="224791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O que é uma borda?</a:t>
            </a:r>
            <a:endParaRPr/>
          </a:p>
        </p:txBody>
      </p:sp>
      <p:sp>
        <p:nvSpPr>
          <p:cNvPr id="183" name="Google Shape;183;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Intuitivamente, podemos dizer que uma borda é um “lugar geométrico” que delimita um objeto qualquer. Infelizmente, essa definição é pouco precisa e pouco útil na maioria dos problemas. E por quê?</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a:t>Bom, porque nós queremos usar a lógica inversa: encontrar as bordas e, só depois, delimitar o objeto, ou mesmo que não queiramos delimitar o objeto, ter de fazer isso de antemão só para encontrar as bordas não seria eficiente. </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pt-BR" b="1">
                <a:solidFill>
                  <a:srgbClr val="FF0000"/>
                </a:solidFill>
              </a:rPr>
              <a:t>Então precisamos encontrar outra forma de definir uma borda para o computador.</a:t>
            </a:r>
            <a:endParaRPr/>
          </a:p>
          <a:p>
            <a:pPr marL="457200" lvl="0" indent="-228600" algn="l" rtl="0">
              <a:lnSpc>
                <a:spcPct val="115000"/>
              </a:lnSpc>
              <a:spcBef>
                <a:spcPts val="0"/>
              </a:spcBef>
              <a:spcAft>
                <a:spcPts val="0"/>
              </a:spcAft>
              <a:buSzPts val="1800"/>
              <a:buNone/>
            </a:pPr>
            <a:endParaRPr/>
          </a:p>
        </p:txBody>
      </p:sp>
      <p:pic>
        <p:nvPicPr>
          <p:cNvPr id="184" name="Google Shape;184;p30"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399715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b="1"/>
              <a:t>E como é essa outra forma?</a:t>
            </a:r>
            <a:endParaRPr/>
          </a:p>
        </p:txBody>
      </p:sp>
      <p:sp>
        <p:nvSpPr>
          <p:cNvPr id="190" name="Google Shape;19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Resumidamente, essa outra forma é encontrar os pontos em que a intensidade luminosa muda de forma abrupta.</a:t>
            </a:r>
            <a:endParaRPr/>
          </a:p>
        </p:txBody>
      </p:sp>
      <p:pic>
        <p:nvPicPr>
          <p:cNvPr id="191" name="Google Shape;191;p31"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192" name="Google Shape;192;p31" descr="https://miro.medium.com/max/557/1*NN9Fth-FWy-XBYF7FqG7-Q.png"/>
          <p:cNvPicPr preferRelativeResize="0"/>
          <p:nvPr/>
        </p:nvPicPr>
        <p:blipFill rotWithShape="1">
          <a:blip r:embed="rId4">
            <a:alphaModFix/>
          </a:blip>
          <a:srcRect/>
          <a:stretch/>
        </p:blipFill>
        <p:spPr>
          <a:xfrm>
            <a:off x="2343150" y="1863994"/>
            <a:ext cx="4500562" cy="3005761"/>
          </a:xfrm>
          <a:prstGeom prst="rect">
            <a:avLst/>
          </a:prstGeom>
          <a:noFill/>
          <a:ln>
            <a:noFill/>
          </a:ln>
        </p:spPr>
      </p:pic>
    </p:spTree>
    <p:extLst>
      <p:ext uri="{BB962C8B-B14F-4D97-AF65-F5344CB8AC3E}">
        <p14:creationId xmlns:p14="http://schemas.microsoft.com/office/powerpoint/2010/main" val="187859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b="1"/>
              <a:t>E como é essa outra forma?</a:t>
            </a:r>
            <a:endParaRPr/>
          </a:p>
        </p:txBody>
      </p:sp>
      <p:sp>
        <p:nvSpPr>
          <p:cNvPr id="198" name="Google Shape;198;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Por exemplo, nessa foto, temos um pedaço preto que, de repente, fica branco. É justamente essa mudança na cor que nos faz identificar uma borda.</a:t>
            </a:r>
            <a:endParaRPr/>
          </a:p>
        </p:txBody>
      </p:sp>
      <p:pic>
        <p:nvPicPr>
          <p:cNvPr id="199" name="Google Shape;199;p32"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00" name="Google Shape;200;p32" descr="https://miro.medium.com/max/700/1*EamHnWQaloaLK7t5KD0Tiw.png"/>
          <p:cNvPicPr preferRelativeResize="0"/>
          <p:nvPr/>
        </p:nvPicPr>
        <p:blipFill rotWithShape="1">
          <a:blip r:embed="rId4">
            <a:alphaModFix/>
          </a:blip>
          <a:srcRect/>
          <a:stretch/>
        </p:blipFill>
        <p:spPr>
          <a:xfrm>
            <a:off x="1524000" y="2085974"/>
            <a:ext cx="6038850" cy="2890022"/>
          </a:xfrm>
          <a:prstGeom prst="rect">
            <a:avLst/>
          </a:prstGeom>
          <a:noFill/>
          <a:ln>
            <a:noFill/>
          </a:ln>
        </p:spPr>
      </p:pic>
      <p:sp>
        <p:nvSpPr>
          <p:cNvPr id="201" name="Google Shape;201;p32"/>
          <p:cNvSpPr/>
          <p:nvPr/>
        </p:nvSpPr>
        <p:spPr>
          <a:xfrm rot="-1133164">
            <a:off x="2204577" y="2900757"/>
            <a:ext cx="5383641" cy="830997"/>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pt-BR" sz="1600" b="0" i="0" u="none" strike="noStrike" cap="none">
                <a:solidFill>
                  <a:srgbClr val="292929"/>
                </a:solidFill>
                <a:latin typeface="Arial"/>
                <a:ea typeface="Arial"/>
                <a:cs typeface="Arial"/>
                <a:sym typeface="Arial"/>
              </a:rPr>
              <a:t>Nesse caso, nós temos de novo a mudança de cores do preto para o branco. Entretanto não identificamos borda porque essa mudança não é “abrupta”.</a:t>
            </a:r>
            <a:endParaRPr sz="16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3025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Sobel</a:t>
            </a:r>
            <a:endParaRPr/>
          </a:p>
        </p:txBody>
      </p:sp>
      <p:sp>
        <p:nvSpPr>
          <p:cNvPr id="207" name="Google Shape;207;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pt-BR"/>
              <a:t>Não entraremos na explicação matemática de cada método mas é importante notar que o Sobel é direcional, então temos que juntar o filtro horizontal e o vertical para ter uma transformação completa, veja:</a:t>
            </a:r>
            <a:endParaRPr b="1">
              <a:solidFill>
                <a:srgbClr val="FF0000"/>
              </a:solidFill>
            </a:endParaRPr>
          </a:p>
        </p:txBody>
      </p:sp>
      <p:pic>
        <p:nvPicPr>
          <p:cNvPr id="208" name="Google Shape;208;p33"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spTree>
    <p:extLst>
      <p:ext uri="{BB962C8B-B14F-4D97-AF65-F5344CB8AC3E}">
        <p14:creationId xmlns:p14="http://schemas.microsoft.com/office/powerpoint/2010/main" val="34946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Sobel</a:t>
            </a:r>
            <a:endParaRPr/>
          </a:p>
        </p:txBody>
      </p:sp>
      <p:pic>
        <p:nvPicPr>
          <p:cNvPr id="214" name="Google Shape;214;p34" descr="Universidade do Estado do Amazonas – Wikipédia, a enciclopédia livre"/>
          <p:cNvPicPr preferRelativeResize="0"/>
          <p:nvPr/>
        </p:nvPicPr>
        <p:blipFill rotWithShape="1">
          <a:blip r:embed="rId3">
            <a:alphaModFix/>
          </a:blip>
          <a:srcRect/>
          <a:stretch/>
        </p:blipFill>
        <p:spPr>
          <a:xfrm>
            <a:off x="8000998" y="41044"/>
            <a:ext cx="1077686" cy="1077686"/>
          </a:xfrm>
          <a:prstGeom prst="rect">
            <a:avLst/>
          </a:prstGeom>
          <a:noFill/>
          <a:ln>
            <a:noFill/>
          </a:ln>
        </p:spPr>
      </p:pic>
      <p:pic>
        <p:nvPicPr>
          <p:cNvPr id="215" name="Google Shape;215;p34"/>
          <p:cNvPicPr preferRelativeResize="0"/>
          <p:nvPr/>
        </p:nvPicPr>
        <p:blipFill rotWithShape="1">
          <a:blip r:embed="rId4">
            <a:alphaModFix/>
          </a:blip>
          <a:srcRect/>
          <a:stretch/>
        </p:blipFill>
        <p:spPr>
          <a:xfrm>
            <a:off x="311700" y="1017725"/>
            <a:ext cx="4939229" cy="3744775"/>
          </a:xfrm>
          <a:prstGeom prst="rect">
            <a:avLst/>
          </a:prstGeom>
          <a:noFill/>
          <a:ln>
            <a:noFill/>
          </a:ln>
        </p:spPr>
      </p:pic>
      <p:sp>
        <p:nvSpPr>
          <p:cNvPr id="216" name="Google Shape;216;p34"/>
          <p:cNvSpPr/>
          <p:nvPr/>
        </p:nvSpPr>
        <p:spPr>
          <a:xfrm>
            <a:off x="5516334" y="1821566"/>
            <a:ext cx="3562350" cy="1169551"/>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Arial"/>
                <a:ea typeface="Arial"/>
                <a:cs typeface="Arial"/>
                <a:sym typeface="Arial"/>
              </a:rPr>
              <a:t>Note que devido ao processamento do Sobel é preciso trabalhar com a imagem com ponto flutuante de 64 bits (que suporta valores positivos e negativos) para depois converter para uint8 novamente.</a:t>
            </a:r>
            <a:endParaRPr/>
          </a:p>
        </p:txBody>
      </p:sp>
    </p:spTree>
    <p:extLst>
      <p:ext uri="{BB962C8B-B14F-4D97-AF65-F5344CB8AC3E}">
        <p14:creationId xmlns:p14="http://schemas.microsoft.com/office/powerpoint/2010/main" val="203345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904</Words>
  <Application>Microsoft Office PowerPoint</Application>
  <PresentationFormat>On-screen Show (16:9)</PresentationFormat>
  <Paragraphs>81</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Gameday</vt:lpstr>
      <vt:lpstr>Visão Computacional</vt:lpstr>
      <vt:lpstr>Ementa</vt:lpstr>
      <vt:lpstr>Segmentação e deteção de bordas</vt:lpstr>
      <vt:lpstr>Segmentação e deteção de bordas</vt:lpstr>
      <vt:lpstr>O que é uma borda?</vt:lpstr>
      <vt:lpstr>E como é essa outra forma?</vt:lpstr>
      <vt:lpstr>E como é essa outra forma?</vt:lpstr>
      <vt:lpstr>Sobel</vt:lpstr>
      <vt:lpstr>Sobel</vt:lpstr>
      <vt:lpstr>Sobel</vt:lpstr>
      <vt:lpstr>Sobel</vt:lpstr>
      <vt:lpstr>Filtro Laplaciano</vt:lpstr>
      <vt:lpstr>Filtro Laplaciano</vt:lpstr>
      <vt:lpstr>Detector de bordas Canny</vt:lpstr>
      <vt:lpstr>Detector de bordas Canny</vt:lpstr>
      <vt:lpstr>Detector de bordas Canny</vt:lpstr>
      <vt:lpstr>Detector de bordas Canny</vt:lpstr>
      <vt:lpstr>Detector de bordas Canny</vt:lpstr>
      <vt:lpstr>Detector de bordas Canny</vt:lpstr>
      <vt:lpstr>Detector de bordas Canny</vt:lpstr>
      <vt:lpstr>Detector de bordas Canny</vt:lpstr>
      <vt:lpstr>Detector de bordas Canny</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Visão Computacional</dc:title>
  <dc:creator>Walter Charles Sousa Seiffert Simoes</dc:creator>
  <cp:lastModifiedBy>Olga Leão</cp:lastModifiedBy>
  <cp:revision>4</cp:revision>
  <dcterms:modified xsi:type="dcterms:W3CDTF">2023-06-19T23:11:30Z</dcterms:modified>
</cp:coreProperties>
</file>