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embeddedFontLst>
    <p:embeddedFont>
      <p:font typeface="Alfa Slab One" pitchFamily="2" charset="0"/>
      <p:regular r:id="rId34"/>
    </p:embeddedFont>
    <p:embeddedFont>
      <p:font typeface="Proxima Nova" panose="02000506030000020004" pitchFamily="2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8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font" Target="fonts/font1.fntdata" /><Relationship Id="rId42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notesMaster" Target="notesMasters/notesMaster1.xml" /><Relationship Id="rId38" Type="http://schemas.openxmlformats.org/officeDocument/2006/relationships/font" Target="fonts/font5.fntdata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4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font" Target="fonts/font4.fntdata" /><Relationship Id="rId40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font" Target="fonts/font3.fntdata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font" Target="fonts/font2.fntdata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9316584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09285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2740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68170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52975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80395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15326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97163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28408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46376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04644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0648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41243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86115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15564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34306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32483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59384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13042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45002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45321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31495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0" name="Google Shape;270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0249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01781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8" name="Google Shape;278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38045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5" name="Google Shape;285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8951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8098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4605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4059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51773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74387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6142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9.png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2.png" /><Relationship Id="rId5" Type="http://schemas.openxmlformats.org/officeDocument/2006/relationships/image" Target="../media/image11.png" /><Relationship Id="rId4" Type="http://schemas.openxmlformats.org/officeDocument/2006/relationships/image" Target="../media/image10.png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14.png" /><Relationship Id="rId4" Type="http://schemas.openxmlformats.org/officeDocument/2006/relationships/image" Target="../media/image13.png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5.png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notesSlide" Target="../notesSlides/notesSlide15.xml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notesSlide" Target="../notesSlides/notesSlide16.xml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notesSlide" Target="../notesSlides/notesSlide17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6.png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notesSlide" Target="../notesSlides/notesSlide18.xml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notesSlide" Target="../notesSlides/notesSlide19.xml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notesSlide" Target="../notesSlides/notesSlide20.xml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notesSlide" Target="../notesSlides/notesSlide21.xm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18.png" /><Relationship Id="rId4" Type="http://schemas.openxmlformats.org/officeDocument/2006/relationships/image" Target="../media/image17.png" 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notesSlide" Target="../notesSlides/notesSlide22.xml" /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notesSlide" Target="../notesSlides/notesSlide23.xm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20.png" /><Relationship Id="rId4" Type="http://schemas.openxmlformats.org/officeDocument/2006/relationships/image" Target="../media/image19.png" 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notesSlide" Target="../notesSlides/notesSlide24.xml" /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notesSlide" Target="../notesSlides/notesSlide25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1.png" 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notesSlide" Target="../notesSlides/notesSlide26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2.png" 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notesSlide" Target="../notesSlides/notesSlide27.xm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24.png" /><Relationship Id="rId4" Type="http://schemas.openxmlformats.org/officeDocument/2006/relationships/image" Target="../media/image23.png" 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notesSlide" Target="../notesSlides/notesSlide28.xm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26.png" /><Relationship Id="rId4" Type="http://schemas.openxmlformats.org/officeDocument/2006/relationships/image" Target="../media/image25.png" 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notesSlide" Target="../notesSlides/notesSlide29.xm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28.png" /><Relationship Id="rId4" Type="http://schemas.openxmlformats.org/officeDocument/2006/relationships/image" Target="../media/image27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3.png" 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 /><Relationship Id="rId2" Type="http://schemas.openxmlformats.org/officeDocument/2006/relationships/notesSlide" Target="../notesSlides/notesSlide30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30.png" 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notesSlide" Target="../notesSlides/notesSlide31.xm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5.pn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8.png" /><Relationship Id="rId5" Type="http://schemas.openxmlformats.org/officeDocument/2006/relationships/image" Target="../media/image7.png" /><Relationship Id="rId4" Type="http://schemas.openxmlformats.org/officeDocument/2006/relationships/image" Target="../media/image6.png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3" descr="As máquinas que tudo veem : Revista Pesquisa Fapesp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0"/>
            <a:ext cx="913307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327122" y="731157"/>
            <a:ext cx="8520600" cy="1617604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pt-BR">
                <a:solidFill>
                  <a:schemeClr val="lt1"/>
                </a:solidFill>
              </a:rPr>
              <a:t>Visão Computacional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1280253" y="2348761"/>
            <a:ext cx="6875593" cy="73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b="1">
                <a:solidFill>
                  <a:schemeClr val="lt1"/>
                </a:solidFill>
              </a:rPr>
              <a:t>Prof. Walter Seiffert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 b="1"/>
              <a:t>Espaço de cores HSV</a:t>
            </a:r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532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pt-BR"/>
              <a:t>O HSV, possui H (hue) que consiste na cor mesmo, o S (saturation) é a saturação de cor, muito relacionado a intensidade e o V (value) é o brilho da cor. 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pt-BR"/>
              <a:t>Com as variações dessas características chegamos a diferentes níveis de cores e com intensidades e brilhos distintos.</a:t>
            </a:r>
            <a:endParaRPr/>
          </a:p>
        </p:txBody>
      </p:sp>
      <p:pic>
        <p:nvPicPr>
          <p:cNvPr id="129" name="Google Shape;129;p22" descr="Universidade do Estado do Amazonas – Wikipédia, a enciclopédia livr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00998" y="41044"/>
            <a:ext cx="1077686" cy="1077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59491" y="1118730"/>
            <a:ext cx="4484509" cy="3126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 b="1"/>
              <a:t>Vamos ao código</a:t>
            </a:r>
            <a:endParaRPr b="1"/>
          </a:p>
        </p:txBody>
      </p:sp>
      <p:sp>
        <p:nvSpPr>
          <p:cNvPr id="136" name="Google Shape;136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396871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b="1"/>
              <a:t>1. Definição de cores a serem detectadas: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primeiro passo é definir as cores que serão identificadas em HSV, neste caso vamos detectar as cores: vermelho, azul e amarelo. Mas você pode definir outras cores que você quiser.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Para isso, definimos dentro do espaço de cores HSV, um range mínimo e máximo das 3 cores a serem identificadas. 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Dessa forma, podemos rastrear diferentes níveis de intensidade das cores definidas.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pic>
        <p:nvPicPr>
          <p:cNvPr id="137" name="Google Shape;137;p23" descr="Universidade do Estado do Amazonas – Wikipédia, a enciclopédia livr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00998" y="41044"/>
            <a:ext cx="1077686" cy="1077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 b="1"/>
              <a:t>Vamos ao código</a:t>
            </a:r>
            <a:endParaRPr b="1"/>
          </a:p>
        </p:txBody>
      </p:sp>
      <p:pic>
        <p:nvPicPr>
          <p:cNvPr id="143" name="Google Shape;143;p24" descr="Universidade do Estado do Amazonas – Wikipédia, a enciclopédia livr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00998" y="41044"/>
            <a:ext cx="1077686" cy="1077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017724"/>
            <a:ext cx="4931229" cy="412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04115" y="1017724"/>
            <a:ext cx="2819400" cy="1893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704115" y="3080611"/>
            <a:ext cx="2817970" cy="1872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 b="1"/>
              <a:t>Capturando em tempo real</a:t>
            </a:r>
            <a:endParaRPr b="1"/>
          </a:p>
        </p:txBody>
      </p:sp>
      <p:pic>
        <p:nvPicPr>
          <p:cNvPr id="152" name="Google Shape;152;p25" descr="Universidade do Estado do Amazonas – Wikipédia, a enciclopédia livr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00998" y="41044"/>
            <a:ext cx="1077686" cy="1077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017725"/>
            <a:ext cx="4463143" cy="3961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72000" y="1017725"/>
            <a:ext cx="4452254" cy="1269484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5"/>
          <p:cNvSpPr/>
          <p:nvPr/>
        </p:nvSpPr>
        <p:spPr>
          <a:xfrm>
            <a:off x="4724400" y="3095047"/>
            <a:ext cx="4299854" cy="95410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Agora iniciamos a captura de vídeo em tempo real, redimensionamos o tamanho da tela e transformamos as imagens capturadas de RGB para HSV.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6" descr="Universidade do Estado do Amazonas – Wikipédia, a enciclopédia livr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00998" y="41044"/>
            <a:ext cx="1077686" cy="1077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15543" y="0"/>
            <a:ext cx="4528457" cy="5335901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6"/>
          <p:cNvSpPr txBox="1">
            <a:spLocks noGrp="1"/>
          </p:cNvSpPr>
          <p:nvPr>
            <p:ph type="body" idx="1"/>
          </p:nvPr>
        </p:nvSpPr>
        <p:spPr>
          <a:xfrm>
            <a:off x="142971" y="738818"/>
            <a:ext cx="4113344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Código permite graduar os canais de HSV nos limites mínimo e máximo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7" descr="Universidade do Estado do Amazonas – Wikipédia, a enciclopédia livr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00998" y="41044"/>
            <a:ext cx="1077686" cy="1077686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7"/>
          <p:cNvSpPr txBox="1">
            <a:spLocks noGrp="1"/>
          </p:cNvSpPr>
          <p:nvPr>
            <p:ph type="body" idx="1"/>
          </p:nvPr>
        </p:nvSpPr>
        <p:spPr>
          <a:xfrm>
            <a:off x="1" y="0"/>
            <a:ext cx="3789802" cy="5143500"/>
          </a:xfrm>
          <a:prstGeom prst="rect">
            <a:avLst/>
          </a:prstGeom>
          <a:solidFill>
            <a:srgbClr val="151515"/>
          </a:solidFill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1143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3200" b="1">
                <a:solidFill>
                  <a:schemeClr val="lt1"/>
                </a:solidFill>
              </a:rPr>
              <a:t>Algoritmos de detecção de Movimento</a:t>
            </a:r>
            <a:endParaRPr sz="3200"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 b="1"/>
              <a:t>Vamos ao código</a:t>
            </a:r>
            <a:endParaRPr b="1"/>
          </a:p>
        </p:txBody>
      </p:sp>
      <p:sp>
        <p:nvSpPr>
          <p:cNvPr id="174" name="Google Shape;17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396871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Existem diferentes técnicas, métodos ou algoritmos que permitem a detecção de movimento. 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Como em outras situações de PDI, não há casos genéricos e vai depender de cada situação usar um ou outro. 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Vamos dar uma olhada em alguns métodos usados em OpenCV e Visão Computacional.</a:t>
            </a:r>
            <a:endParaRPr/>
          </a:p>
        </p:txBody>
      </p:sp>
      <p:pic>
        <p:nvPicPr>
          <p:cNvPr id="175" name="Google Shape;175;p28" descr="Universidade do Estado do Amazonas – Wikipédia, a enciclopédia livr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00998" y="41044"/>
            <a:ext cx="1077686" cy="1077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 b="1"/>
              <a:t>Background subtraction</a:t>
            </a:r>
            <a:endParaRPr/>
          </a:p>
        </p:txBody>
      </p:sp>
      <p:sp>
        <p:nvSpPr>
          <p:cNvPr id="181" name="Google Shape;181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148059" cy="385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Char char="●"/>
            </a:pPr>
            <a:r>
              <a:rPr lang="pt-BR"/>
              <a:t>A subtração de fundo consiste em tirar uma imagem da cena sem movimento e subtrair os quadros sucessivos que estamos obtendo de um vídeo. 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Char char="●"/>
            </a:pPr>
            <a:r>
              <a:rPr lang="pt-BR"/>
              <a:t>A imagem sem movimento é chamada de fundo. 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Char char="●"/>
            </a:pPr>
            <a:r>
              <a:rPr lang="pt-BR"/>
              <a:t>O quadro que vamos analisar seria o primeiro plano. 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Char char="●"/>
            </a:pPr>
            <a:r>
              <a:rPr lang="pt-BR"/>
              <a:t>Portanto, temos um fundo do qual estamos subtraindo os diferentes quadros.</a:t>
            </a:r>
            <a:endParaRPr/>
          </a:p>
        </p:txBody>
      </p:sp>
      <p:pic>
        <p:nvPicPr>
          <p:cNvPr id="182" name="Google Shape;182;p29" descr="Universidade do Estado do Amazonas – Wikipédia, a enciclopédia livr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00998" y="41044"/>
            <a:ext cx="1077686" cy="1077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59759" y="1118730"/>
            <a:ext cx="4618925" cy="2615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 b="1"/>
              <a:t>Background subtraction</a:t>
            </a:r>
            <a:endParaRPr/>
          </a:p>
        </p:txBody>
      </p:sp>
      <p:sp>
        <p:nvSpPr>
          <p:cNvPr id="189" name="Google Shape;189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5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Char char="●"/>
            </a:pPr>
            <a:r>
              <a:rPr lang="pt-BR"/>
              <a:t>O resultado, como você pode ver na imagem, é uma cena com fundo preto. Onde o movimento é detectado, a cor é diferente. </a:t>
            </a:r>
            <a:r>
              <a:rPr lang="pt-BR" b="1">
                <a:solidFill>
                  <a:srgbClr val="FF0000"/>
                </a:solidFill>
              </a:rPr>
              <a:t>É uma técnica muito simples. </a:t>
            </a:r>
            <a:endParaRPr b="1">
              <a:solidFill>
                <a:srgbClr val="FF0000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endParaRPr b="1">
              <a:solidFill>
                <a:srgbClr val="FF000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Char char="●"/>
            </a:pPr>
            <a:r>
              <a:rPr lang="pt-BR"/>
              <a:t>Não exige que o sujeito ou objeto que está sendo detectado tenha algo que o identifique como sensor, farol ou traje especial. 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Char char="●"/>
            </a:pPr>
            <a:r>
              <a:rPr lang="pt-BR"/>
              <a:t>Em contraste, a subtração de fundo é muito sensível a mudanças na iluminação, como sombras ou mudanças causadas pela luz natural. 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Char char="●"/>
            </a:pPr>
            <a:r>
              <a:rPr lang="pt-BR"/>
              <a:t>Outra desvantagem é que, se o assunto ou objeto tiver uma cor semelhante ao fundo, o movimento não é detectado ou é mal detectado.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Char char="●"/>
            </a:pPr>
            <a:r>
              <a:rPr lang="pt-BR"/>
              <a:t>Dentro da técnica de subtração de fundo, existem duas modalidades. Vai depender de como o fundo é obtido, com imagem de referência ou com quadros anteriores.</a:t>
            </a:r>
            <a:endParaRPr/>
          </a:p>
        </p:txBody>
      </p:sp>
      <p:pic>
        <p:nvPicPr>
          <p:cNvPr id="190" name="Google Shape;190;p30" descr="Universidade do Estado do Amazonas – Wikipédia, a enciclopédia livr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00998" y="41044"/>
            <a:ext cx="1077686" cy="1077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Reference Image Subtraction</a:t>
            </a:r>
            <a:endParaRPr/>
          </a:p>
        </p:txBody>
      </p:sp>
      <p:sp>
        <p:nvSpPr>
          <p:cNvPr id="196" name="Google Shape;196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5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Esta modalidade consiste em ter uma imagem de referência onde não há objeto em movimento. 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Os elementos móveis são obtidos desta imagem subtraindo cada quadro da imagem de referência. Normalmente, o primeiro quadro de uma sequência de vídeo é obtido.</a:t>
            </a:r>
            <a:endParaRPr/>
          </a:p>
        </p:txBody>
      </p:sp>
      <p:pic>
        <p:nvPicPr>
          <p:cNvPr id="197" name="Google Shape;197;p31" descr="Universidade do Estado do Amazonas – Wikipédia, a enciclopédia livr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00998" y="41044"/>
            <a:ext cx="1077686" cy="1077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 descr="Universidade do Estado do Amazonas – Wikipédia, a enciclopédia livr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00998" y="41044"/>
            <a:ext cx="1077686" cy="1077686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1" y="0"/>
            <a:ext cx="3789802" cy="5143500"/>
          </a:xfrm>
          <a:prstGeom prst="rect">
            <a:avLst/>
          </a:prstGeom>
          <a:solidFill>
            <a:srgbClr val="151515"/>
          </a:solidFill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1143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3200" b="1">
                <a:solidFill>
                  <a:schemeClr val="lt1"/>
                </a:solidFill>
              </a:rPr>
              <a:t>Relebrando</a:t>
            </a:r>
            <a:endParaRPr sz="3200"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Fases da Subtração de imagens</a:t>
            </a:r>
            <a:endParaRPr/>
          </a:p>
        </p:txBody>
      </p:sp>
      <p:sp>
        <p:nvSpPr>
          <p:cNvPr id="203" name="Google Shape;203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5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processo executará várias tarefas: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a) Conversão de tons de cinza e remoção de ruído;</a:t>
            </a: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b) Operação de subtração entre o fundo e o primeiro plano;</a:t>
            </a: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c) Aplique um limite à imagem resultante da subtração;</a:t>
            </a: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d) Detecção de contornos</a:t>
            </a:r>
            <a:endParaRPr/>
          </a:p>
        </p:txBody>
      </p:sp>
      <p:pic>
        <p:nvPicPr>
          <p:cNvPr id="204" name="Google Shape;204;p32" descr="Universidade do Estado do Amazonas – Wikipédia, a enciclopédia livr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00998" y="41044"/>
            <a:ext cx="1077686" cy="1077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Fases da Subtração de imagens</a:t>
            </a:r>
            <a:endParaRPr/>
          </a:p>
        </p:txBody>
      </p:sp>
      <p:pic>
        <p:nvPicPr>
          <p:cNvPr id="210" name="Google Shape;210;p33" descr="Universidade do Estado do Amazonas – Wikipédia, a enciclopédia livr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00998" y="41044"/>
            <a:ext cx="1077686" cy="1077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2402" y="1250334"/>
            <a:ext cx="6585855" cy="37407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2" name="Google Shape;212;p33"/>
          <p:cNvCxnSpPr/>
          <p:nvPr/>
        </p:nvCxnSpPr>
        <p:spPr>
          <a:xfrm flipH="1">
            <a:off x="1894115" y="1981200"/>
            <a:ext cx="5257799" cy="2100943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13" name="Google Shape;213;p33"/>
          <p:cNvSpPr/>
          <p:nvPr/>
        </p:nvSpPr>
        <p:spPr>
          <a:xfrm>
            <a:off x="6914001" y="1594702"/>
            <a:ext cx="217399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Subtração de 2 imagens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p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41660" y="2865954"/>
            <a:ext cx="3138374" cy="20887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5" name="Google Shape;215;p33"/>
          <p:cNvCxnSpPr/>
          <p:nvPr/>
        </p:nvCxnSpPr>
        <p:spPr>
          <a:xfrm>
            <a:off x="7848600" y="1981200"/>
            <a:ext cx="10886" cy="772886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Fases da Subtração de imagens</a:t>
            </a:r>
            <a:endParaRPr/>
          </a:p>
        </p:txBody>
      </p:sp>
      <p:sp>
        <p:nvSpPr>
          <p:cNvPr id="221" name="Google Shape;221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5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Outra forma de detecção de movimento é utilizar a função </a:t>
            </a:r>
            <a:r>
              <a:rPr lang="pt-BR">
                <a:solidFill>
                  <a:srgbClr val="FF0000"/>
                </a:solidFill>
              </a:rPr>
              <a:t>createBackgroundSubtractorMOG</a:t>
            </a:r>
            <a:r>
              <a:rPr lang="pt-BR"/>
              <a:t>: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pt-BR"/>
              <a:t>É um algoritmo de segmentação de fundo/primeiro plano baseado em mistura gaussiana.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pt-BR"/>
              <a:t>Ele usa um método para modelar cada pixel de fundo por uma mistura de distribuições K Gaussianas ( K = 3 a 5).</a:t>
            </a:r>
            <a:endParaRPr/>
          </a:p>
        </p:txBody>
      </p:sp>
      <p:pic>
        <p:nvPicPr>
          <p:cNvPr id="222" name="Google Shape;222;p34" descr="Universidade do Estado do Amazonas – Wikipédia, a enciclopédia livr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00998" y="41044"/>
            <a:ext cx="1077686" cy="1077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Fases da Subtração de imagens</a:t>
            </a:r>
            <a:endParaRPr/>
          </a:p>
        </p:txBody>
      </p:sp>
      <p:pic>
        <p:nvPicPr>
          <p:cNvPr id="228" name="Google Shape;228;p35" descr="Universidade do Estado do Amazonas – Wikipédia, a enciclopédia livr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00998" y="41044"/>
            <a:ext cx="1077686" cy="1077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13020" y="1324566"/>
            <a:ext cx="4419280" cy="3510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03474" y="1017725"/>
            <a:ext cx="3952875" cy="412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Ideia base da Capa da Invisibilidade</a:t>
            </a:r>
            <a:endParaRPr/>
          </a:p>
        </p:txBody>
      </p:sp>
      <p:pic>
        <p:nvPicPr>
          <p:cNvPr id="236" name="Google Shape;236;p36" descr="Universidade do Estado do Amazonas – Wikipédia, a enciclopédia livr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00998" y="41044"/>
            <a:ext cx="1077686" cy="1077686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6"/>
          <p:cNvSpPr/>
          <p:nvPr/>
        </p:nvSpPr>
        <p:spPr>
          <a:xfrm>
            <a:off x="567512" y="1522711"/>
            <a:ext cx="7972329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pt-BR" sz="2400" b="0" i="0" u="none" strike="noStrike" cap="non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Import necessary packages and Initialize the camera.</a:t>
            </a:r>
            <a:endParaRPr/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pt-BR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Store a single frame before starting the infinite loop.</a:t>
            </a:r>
            <a:endParaRPr/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pt-BR" sz="2400" b="0" i="0" u="none" strike="noStrike" cap="non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Detect the color of the cloth and create a mask.</a:t>
            </a:r>
            <a:endParaRPr/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pt-BR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Apply the mask on frames.</a:t>
            </a:r>
            <a:endParaRPr/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pt-BR" sz="2400" b="0" i="0" u="none" strike="noStrike" cap="non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Combine masked frames together.</a:t>
            </a:r>
            <a:endParaRPr/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pt-BR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Removing unnecessary noise from masks.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Passo 1 – Importe os pacotes necessários e inicialize a câmera:</a:t>
            </a:r>
            <a:endParaRPr/>
          </a:p>
        </p:txBody>
      </p:sp>
      <p:pic>
        <p:nvPicPr>
          <p:cNvPr id="243" name="Google Shape;243;p37" descr="Universidade do Estado do Amazonas – Wikipédia, a enciclopédia livr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00998" y="41044"/>
            <a:ext cx="1077686" cy="1077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92127" y="1551214"/>
            <a:ext cx="6359745" cy="1572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Passo 2 – Armazene um único quadro antes de iniciar o loop infinito:</a:t>
            </a:r>
            <a:endParaRPr/>
          </a:p>
        </p:txBody>
      </p:sp>
      <p:pic>
        <p:nvPicPr>
          <p:cNvPr id="250" name="Google Shape;250;p38" descr="Universidade do Estado do Amazonas – Wikipédia, a enciclopédia livr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00998" y="41044"/>
            <a:ext cx="1077686" cy="1077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60108" y="1650305"/>
            <a:ext cx="4782796" cy="2029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Passo 3 – Detectar o pano:</a:t>
            </a:r>
            <a:endParaRPr/>
          </a:p>
        </p:txBody>
      </p:sp>
      <p:pic>
        <p:nvPicPr>
          <p:cNvPr id="257" name="Google Shape;257;p39" descr="Universidade do Estado do Amazonas – Wikipédia, a enciclopédia livr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00998" y="41044"/>
            <a:ext cx="1077686" cy="1077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095" y="1118730"/>
            <a:ext cx="5979125" cy="1109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079172" y="2329398"/>
            <a:ext cx="4985655" cy="2717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Passo 4 – Aplique a máscara:</a:t>
            </a:r>
            <a:endParaRPr/>
          </a:p>
        </p:txBody>
      </p:sp>
      <p:pic>
        <p:nvPicPr>
          <p:cNvPr id="265" name="Google Shape;265;p40" descr="Universidade do Estado do Amazonas – Wikipédia, a enciclopédia livr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00998" y="41044"/>
            <a:ext cx="1077686" cy="1077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0896" y="1068227"/>
            <a:ext cx="7581088" cy="1210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4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071347" y="2278895"/>
            <a:ext cx="5001305" cy="2747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Passo 5 – Combine os quadros mascarados:</a:t>
            </a:r>
            <a:endParaRPr/>
          </a:p>
        </p:txBody>
      </p:sp>
      <p:pic>
        <p:nvPicPr>
          <p:cNvPr id="273" name="Google Shape;273;p41" descr="Universidade do Estado do Amazonas – Wikipédia, a enciclopédia livr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00998" y="41044"/>
            <a:ext cx="1077686" cy="1077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55245" y="1088331"/>
            <a:ext cx="6212189" cy="5009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33409" y="1659920"/>
            <a:ext cx="5534025" cy="30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Algoritmos</a:t>
            </a:r>
            <a:endParaRPr/>
          </a:p>
        </p:txBody>
      </p:sp>
      <p:pic>
        <p:nvPicPr>
          <p:cNvPr id="70" name="Google Shape;70;p15" descr="Universidade do Estado do Amazonas – Wikipédia, a enciclopédia livr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00998" y="41044"/>
            <a:ext cx="1077686" cy="107768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/>
          <p:nvPr/>
        </p:nvSpPr>
        <p:spPr>
          <a:xfrm>
            <a:off x="421860" y="1113929"/>
            <a:ext cx="145745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Abrir imagem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701" y="1976437"/>
            <a:ext cx="8520600" cy="11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Passo 6 – Removendo ruídos desnecessários da máscara:</a:t>
            </a:r>
            <a:endParaRPr/>
          </a:p>
        </p:txBody>
      </p:sp>
      <p:pic>
        <p:nvPicPr>
          <p:cNvPr id="281" name="Google Shape;281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481770"/>
            <a:ext cx="4114800" cy="797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38530" y="1588394"/>
            <a:ext cx="4593770" cy="25839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43" descr="Universidade do Estado do Amazonas – Wikipédia, a enciclopédia livr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00998" y="41044"/>
            <a:ext cx="1077686" cy="1077686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43"/>
          <p:cNvSpPr txBox="1">
            <a:spLocks noGrp="1"/>
          </p:cNvSpPr>
          <p:nvPr>
            <p:ph type="body" idx="1"/>
          </p:nvPr>
        </p:nvSpPr>
        <p:spPr>
          <a:xfrm>
            <a:off x="1" y="0"/>
            <a:ext cx="3789802" cy="5143500"/>
          </a:xfrm>
          <a:prstGeom prst="rect">
            <a:avLst/>
          </a:prstGeom>
          <a:solidFill>
            <a:srgbClr val="151515"/>
          </a:solidFill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1143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3200" b="1">
                <a:solidFill>
                  <a:schemeClr val="lt1"/>
                </a:solidFill>
              </a:rPr>
              <a:t>Trabalho</a:t>
            </a:r>
            <a:endParaRPr/>
          </a:p>
          <a:p>
            <a:pPr marL="1143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3200" b="1">
                <a:solidFill>
                  <a:schemeClr val="lt1"/>
                </a:solidFill>
              </a:rPr>
              <a:t>1ª. nota</a:t>
            </a:r>
            <a:endParaRPr sz="3200" b="1">
              <a:solidFill>
                <a:schemeClr val="lt1"/>
              </a:solidFill>
            </a:endParaRPr>
          </a:p>
        </p:txBody>
      </p:sp>
      <p:sp>
        <p:nvSpPr>
          <p:cNvPr id="289" name="Google Shape;289;p43"/>
          <p:cNvSpPr txBox="1"/>
          <p:nvPr/>
        </p:nvSpPr>
        <p:spPr>
          <a:xfrm>
            <a:off x="3951515" y="956532"/>
            <a:ext cx="4859014" cy="385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8108"/>
              <a:buFont typeface="Proxima Nova"/>
              <a:buChar char="●"/>
            </a:pPr>
            <a:r>
              <a:rPr lang="pt-BR" sz="1800" b="0" i="0" u="none" strike="noStrike" cap="none" dirty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Desenvolver um algoritmo que o usuário pode escolher qual cor deseja esconder para servir de capa de invisibilidade.</a:t>
            </a:r>
            <a:endParaRPr dirty="0"/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8108"/>
              <a:buFont typeface="Proxima Nova"/>
              <a:buNone/>
            </a:pPr>
            <a:endParaRPr sz="1800" b="0" i="0" u="none" strike="noStrike" cap="none" dirty="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8108"/>
              <a:buFont typeface="Proxima Nova"/>
              <a:buChar char="●"/>
            </a:pPr>
            <a:r>
              <a:rPr lang="pt-BR" sz="1800" b="0" i="0" u="none" strike="noStrike" cap="none" dirty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Serão avaliados:</a:t>
            </a:r>
            <a:endParaRPr dirty="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8108"/>
              <a:buFont typeface="+mj-lt"/>
              <a:buAutoNum type="arabicPeriod"/>
            </a:pPr>
            <a:r>
              <a:rPr lang="pt-BR" sz="1800" b="0" i="0" u="none" strike="noStrike" cap="none" dirty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Completude de código;</a:t>
            </a:r>
            <a:endParaRPr dirty="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8108"/>
              <a:buFont typeface="+mj-lt"/>
              <a:buAutoNum type="arabicPeriod"/>
            </a:pPr>
            <a:r>
              <a:rPr lang="pt-BR" sz="1800" b="0" i="0" u="none" strike="noStrike" cap="none" dirty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Aplicação de filtros de ruídos e tratamento das imagens;</a:t>
            </a:r>
            <a:endParaRPr dirty="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8108"/>
              <a:buFont typeface="+mj-lt"/>
              <a:buAutoNum type="arabicPeriod"/>
            </a:pPr>
            <a:r>
              <a:rPr lang="pt-BR" sz="1800" b="0" i="0" u="none" strike="noStrike" cap="none" dirty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Aplicação de comentários no código;</a:t>
            </a:r>
            <a:endParaRPr dirty="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8108"/>
              <a:buFont typeface="+mj-lt"/>
              <a:buAutoNum type="arabicPeriod"/>
            </a:pPr>
            <a:r>
              <a:rPr lang="pt-BR" sz="1800" b="0" i="0" u="none" strike="noStrike" cap="none" dirty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Demonstração do código em execução;</a:t>
            </a:r>
            <a:endParaRPr dirty="0"/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8108"/>
              <a:buFont typeface="Proxima Nova"/>
              <a:buNone/>
            </a:pPr>
            <a:endParaRPr sz="1800" b="0" i="0" u="none" strike="noStrike" cap="none" dirty="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8108"/>
              <a:buFont typeface="Proxima Nova"/>
              <a:buChar char="●"/>
            </a:pPr>
            <a:r>
              <a:rPr lang="pt-BR" sz="1800" b="0" i="0" u="none" strike="noStrike" cap="none" dirty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Cada item compõe ¼ da nota.</a:t>
            </a:r>
            <a:endParaRPr dirty="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8108"/>
              <a:buFont typeface="Proxima Nova"/>
              <a:buChar char="●"/>
            </a:pPr>
            <a:r>
              <a:rPr lang="pt-BR" sz="1800" b="0" i="0" u="none" strike="noStrike" cap="none" dirty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Data de entrega: 15/06/2022</a:t>
            </a:r>
            <a:endParaRPr sz="1800" b="0" i="0" u="none" strike="noStrike" cap="none" dirty="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Algoritmos</a:t>
            </a:r>
            <a:endParaRPr/>
          </a:p>
        </p:txBody>
      </p:sp>
      <p:pic>
        <p:nvPicPr>
          <p:cNvPr id="78" name="Google Shape;78;p16" descr="Universidade do Estado do Amazonas – Wikipédia, a enciclopédia livr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00998" y="41044"/>
            <a:ext cx="1077686" cy="1077686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/>
          <p:nvPr/>
        </p:nvSpPr>
        <p:spPr>
          <a:xfrm>
            <a:off x="446706" y="1113929"/>
            <a:ext cx="140775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Abrir camera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14894" y="1421706"/>
            <a:ext cx="5200650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Ementa</a:t>
            </a:r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✔"/>
            </a:pPr>
            <a:r>
              <a:rPr lang="pt-BR" dirty="0"/>
              <a:t>Color </a:t>
            </a:r>
            <a:r>
              <a:rPr lang="pt-BR" dirty="0" err="1"/>
              <a:t>Detection</a:t>
            </a:r>
            <a:r>
              <a:rPr lang="pt-BR" dirty="0"/>
              <a:t> + Motion </a:t>
            </a:r>
            <a:r>
              <a:rPr lang="pt-BR" dirty="0" err="1"/>
              <a:t>Detection</a:t>
            </a:r>
            <a:endParaRPr dirty="0"/>
          </a:p>
          <a:p>
            <a:pPr marL="1143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dk2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 dirty="0"/>
          </a:p>
        </p:txBody>
      </p:sp>
      <p:pic>
        <p:nvPicPr>
          <p:cNvPr id="87" name="Google Shape;87;p17" descr="Universidade do Estado do Amazonas – Wikipédia, a enciclopédia livr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00998" y="41044"/>
            <a:ext cx="1077686" cy="1077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8" descr="Universidade do Estado do Amazonas – Wikipédia, a enciclopédia livr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00998" y="41044"/>
            <a:ext cx="1077686" cy="1077686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1" y="0"/>
            <a:ext cx="3789802" cy="5143500"/>
          </a:xfrm>
          <a:prstGeom prst="rect">
            <a:avLst/>
          </a:prstGeom>
          <a:solidFill>
            <a:srgbClr val="151515"/>
          </a:solidFill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1143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3200" b="1">
                <a:solidFill>
                  <a:schemeClr val="lt1"/>
                </a:solidFill>
              </a:rPr>
              <a:t>Algoritmos de detecção de Cores</a:t>
            </a:r>
            <a:endParaRPr sz="3200"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Identificando canais de cores</a:t>
            </a:r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pt-BR"/>
              <a:t>A tarefa de color detection requer que sejam definidos os limites no espaço de cores RGB (ou melhor, BGR, já que o OpenCV representa imagens como arrays NumPy em ordem inversa).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pt-BR"/>
              <a:t>Uma primeira forma (quando se quer remover os canais puros da imagem) é eliminar o componente (vermelho, azul, verde).</a:t>
            </a:r>
            <a:endParaRPr/>
          </a:p>
        </p:txBody>
      </p:sp>
      <p:pic>
        <p:nvPicPr>
          <p:cNvPr id="100" name="Google Shape;100;p19" descr="Universidade do Estado do Amazonas – Wikipédia, a enciclopédia livr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00998" y="41044"/>
            <a:ext cx="1077686" cy="1077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61391" y="3156492"/>
            <a:ext cx="2910609" cy="167676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/>
          <p:nvPr/>
        </p:nvSpPr>
        <p:spPr>
          <a:xfrm>
            <a:off x="4506684" y="3981826"/>
            <a:ext cx="3644723" cy="738664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Segue um exemplo de código capaz de remover canais específicos de uma dada imagem: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9"/>
          <p:cNvSpPr/>
          <p:nvPr/>
        </p:nvSpPr>
        <p:spPr>
          <a:xfrm>
            <a:off x="8164283" y="4137385"/>
            <a:ext cx="849085" cy="42754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33333"/>
          </a:solidFill>
          <a:ln w="25400" cap="flat" cmpd="sng">
            <a:solidFill>
              <a:srgbClr val="32414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Identificando canais de cores</a:t>
            </a:r>
            <a:endParaRPr/>
          </a:p>
        </p:txBody>
      </p:sp>
      <p:pic>
        <p:nvPicPr>
          <p:cNvPr id="109" name="Google Shape;109;p20" descr="Universidade do Estado do Amazonas – Wikipédia, a enciclopédia livr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00998" y="41044"/>
            <a:ext cx="1077686" cy="1077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015420"/>
            <a:ext cx="4964853" cy="4128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10275" y="766038"/>
            <a:ext cx="1575614" cy="1694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063125" y="2971799"/>
            <a:ext cx="4080875" cy="148862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3" name="Google Shape;113;p20"/>
          <p:cNvCxnSpPr/>
          <p:nvPr/>
        </p:nvCxnSpPr>
        <p:spPr>
          <a:xfrm flipH="1">
            <a:off x="5715000" y="2460172"/>
            <a:ext cx="206829" cy="511627"/>
          </a:xfrm>
          <a:prstGeom prst="straightConnector1">
            <a:avLst/>
          </a:prstGeom>
          <a:noFill/>
          <a:ln w="9525" cap="flat" cmpd="sng">
            <a:solidFill>
              <a:srgbClr val="42576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4" name="Google Shape;114;p20"/>
          <p:cNvCxnSpPr/>
          <p:nvPr/>
        </p:nvCxnSpPr>
        <p:spPr>
          <a:xfrm flipH="1">
            <a:off x="6966857" y="2558143"/>
            <a:ext cx="21772" cy="521317"/>
          </a:xfrm>
          <a:prstGeom prst="straightConnector1">
            <a:avLst/>
          </a:prstGeom>
          <a:noFill/>
          <a:ln w="9525" cap="flat" cmpd="sng">
            <a:solidFill>
              <a:srgbClr val="42576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5" name="Google Shape;115;p20"/>
          <p:cNvCxnSpPr/>
          <p:nvPr/>
        </p:nvCxnSpPr>
        <p:spPr>
          <a:xfrm>
            <a:off x="7772400" y="2166257"/>
            <a:ext cx="511629" cy="805542"/>
          </a:xfrm>
          <a:prstGeom prst="straightConnector1">
            <a:avLst/>
          </a:prstGeom>
          <a:noFill/>
          <a:ln w="9525" cap="flat" cmpd="sng">
            <a:solidFill>
              <a:srgbClr val="425761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Identificando canais de cores</a:t>
            </a:r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pt-BR"/>
              <a:t>Um monitor ou tela de TV basicamente gera três tipos de cores, ou seja, vermelho, verde e amarelo. Mas a combinação e as intensidades dessas três cores formam várias cores. 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pt-BR"/>
              <a:t>Assim, cada cor tem seu </a:t>
            </a:r>
            <a:r>
              <a:rPr lang="pt-BR" b="1"/>
              <a:t>código de cor HSV</a:t>
            </a:r>
            <a:r>
              <a:rPr lang="pt-BR"/>
              <a:t> exclusivo. 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pt-BR"/>
              <a:t>Para encontrar a cor especificada na imagem fornecida, precisamos usar os limites inferior e superior dessa cor.</a:t>
            </a:r>
            <a:endParaRPr/>
          </a:p>
        </p:txBody>
      </p:sp>
      <p:pic>
        <p:nvPicPr>
          <p:cNvPr id="122" name="Google Shape;122;p21" descr="Universidade do Estado do Amazonas – Wikipédia, a enciclopédia livr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00998" y="41044"/>
            <a:ext cx="1077686" cy="1077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941</Words>
  <Application>Microsoft Office PowerPoint</Application>
  <PresentationFormat>On-screen Show (16:9)</PresentationFormat>
  <Paragraphs>107</Paragraphs>
  <Slides>31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Gameday</vt:lpstr>
      <vt:lpstr>Visão Computacional</vt:lpstr>
      <vt:lpstr>PowerPoint Presentation</vt:lpstr>
      <vt:lpstr>Algoritmos</vt:lpstr>
      <vt:lpstr>Algoritmos</vt:lpstr>
      <vt:lpstr>Ementa</vt:lpstr>
      <vt:lpstr>PowerPoint Presentation</vt:lpstr>
      <vt:lpstr>Identificando canais de cores</vt:lpstr>
      <vt:lpstr>Identificando canais de cores</vt:lpstr>
      <vt:lpstr>Identificando canais de cores</vt:lpstr>
      <vt:lpstr>Espaço de cores HSV</vt:lpstr>
      <vt:lpstr>Vamos ao código</vt:lpstr>
      <vt:lpstr>Vamos ao código</vt:lpstr>
      <vt:lpstr>Capturando em tempo real</vt:lpstr>
      <vt:lpstr>PowerPoint Presentation</vt:lpstr>
      <vt:lpstr>PowerPoint Presentation</vt:lpstr>
      <vt:lpstr>Vamos ao código</vt:lpstr>
      <vt:lpstr>Background subtraction</vt:lpstr>
      <vt:lpstr>Background subtraction</vt:lpstr>
      <vt:lpstr>Reference Image Subtraction</vt:lpstr>
      <vt:lpstr>Fases da Subtração de imagens</vt:lpstr>
      <vt:lpstr>Fases da Subtração de imagens</vt:lpstr>
      <vt:lpstr>Fases da Subtração de imagens</vt:lpstr>
      <vt:lpstr>Fases da Subtração de imagens</vt:lpstr>
      <vt:lpstr>Ideia base da Capa da Invisibilidade</vt:lpstr>
      <vt:lpstr>Passo 1 – Importe os pacotes necessários e inicialize a câmera:</vt:lpstr>
      <vt:lpstr>Passo 2 – Armazene um único quadro antes de iniciar o loop infinito:</vt:lpstr>
      <vt:lpstr>Passo 3 – Detectar o pano:</vt:lpstr>
      <vt:lpstr>Passo 4 – Aplique a máscara:</vt:lpstr>
      <vt:lpstr>Passo 5 – Combine os quadros mascarados:</vt:lpstr>
      <vt:lpstr>Passo 6 – Removendo ruídos desnecessários da máscara: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Visão Computacional</dc:title>
  <cp:lastModifiedBy>Olga Leão</cp:lastModifiedBy>
  <cp:revision>2</cp:revision>
  <dcterms:modified xsi:type="dcterms:W3CDTF">2023-06-19T23:09:19Z</dcterms:modified>
</cp:coreProperties>
</file>