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8"/>
  </p:notesMasterIdLst>
  <p:sldIdLst>
    <p:sldId id="273" r:id="rId2"/>
    <p:sldId id="272" r:id="rId3"/>
    <p:sldId id="257" r:id="rId4"/>
    <p:sldId id="258" r:id="rId5"/>
    <p:sldId id="267" r:id="rId6"/>
    <p:sldId id="259" r:id="rId7"/>
    <p:sldId id="262" r:id="rId8"/>
    <p:sldId id="260" r:id="rId9"/>
    <p:sldId id="263" r:id="rId10"/>
    <p:sldId id="269" r:id="rId11"/>
    <p:sldId id="268" r:id="rId12"/>
    <p:sldId id="264" r:id="rId13"/>
    <p:sldId id="265" r:id="rId14"/>
    <p:sldId id="266"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5710662-3BCF-4E2E-A749-883EBC97C54A}">
          <p14:sldIdLst>
            <p14:sldId id="273"/>
            <p14:sldId id="272"/>
            <p14:sldId id="257"/>
            <p14:sldId id="258"/>
            <p14:sldId id="267"/>
            <p14:sldId id="259"/>
            <p14:sldId id="262"/>
            <p14:sldId id="260"/>
            <p14:sldId id="263"/>
            <p14:sldId id="269"/>
            <p14:sldId id="268"/>
            <p14:sldId id="264"/>
          </p14:sldIdLst>
        </p14:section>
        <p14:section name="Untitled Section" id="{0BCF9A6F-E187-4E69-9773-B0EF62375990}">
          <p14:sldIdLst>
            <p14:sldId id="265"/>
            <p14:sldId id="266"/>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3" d="100"/>
          <a:sy n="103" d="100"/>
        </p:scale>
        <p:origin x="138"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0B95E-9F8C-47C4-90B0-B0F3267614DC}" type="datetimeFigureOut">
              <a:rPr lang="en-IN" smtClean="0"/>
              <a:t>01-04-2025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00778-A625-483A-BEFE-4E25DEA5D655}" type="slidenum">
              <a:rPr lang="en-IN" smtClean="0"/>
              <a:t>‹#›</a:t>
            </a:fld>
            <a:endParaRPr lang="en-IN"/>
          </a:p>
        </p:txBody>
      </p:sp>
    </p:spTree>
    <p:extLst>
      <p:ext uri="{BB962C8B-B14F-4D97-AF65-F5344CB8AC3E}">
        <p14:creationId xmlns:p14="http://schemas.microsoft.com/office/powerpoint/2010/main" val="2307439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000778-A625-483A-BEFE-4E25DEA5D655}" type="slidenum">
              <a:rPr lang="en-IN" smtClean="0"/>
              <a:t>11</a:t>
            </a:fld>
            <a:endParaRPr lang="en-IN"/>
          </a:p>
        </p:txBody>
      </p:sp>
    </p:spTree>
    <p:extLst>
      <p:ext uri="{BB962C8B-B14F-4D97-AF65-F5344CB8AC3E}">
        <p14:creationId xmlns:p14="http://schemas.microsoft.com/office/powerpoint/2010/main" val="26480587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4/1/2025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7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4EED-79E2-B7CA-83B4-012D7F172CB6}"/>
              </a:ext>
            </a:extLst>
          </p:cNvPr>
          <p:cNvSpPr>
            <a:spLocks noGrp="1"/>
          </p:cNvSpPr>
          <p:nvPr>
            <p:ph type="title"/>
          </p:nvPr>
        </p:nvSpPr>
        <p:spPr>
          <a:xfrm>
            <a:off x="5475357" y="2525135"/>
            <a:ext cx="7127938" cy="542218"/>
          </a:xfrm>
        </p:spPr>
        <p:txBody>
          <a:bodyPr>
            <a:normAutofit fontScale="90000"/>
          </a:bodyPr>
          <a:lstStyle/>
          <a:p>
            <a:r>
              <a:rPr lang="en-US" b="1" dirty="0" err="1">
                <a:solidFill>
                  <a:schemeClr val="tx1"/>
                </a:solidFill>
              </a:rPr>
              <a:t>Thiruvarulnathan</a:t>
            </a:r>
            <a:r>
              <a:rPr lang="en-US" b="1" dirty="0">
                <a:solidFill>
                  <a:schemeClr val="tx1"/>
                </a:solidFill>
              </a:rPr>
              <a:t> K</a:t>
            </a:r>
            <a:br>
              <a:rPr lang="en-US" b="1" dirty="0">
                <a:solidFill>
                  <a:schemeClr val="tx1"/>
                </a:solidFill>
              </a:rPr>
            </a:br>
            <a:endParaRPr lang="en-IN" dirty="0"/>
          </a:p>
        </p:txBody>
      </p:sp>
      <p:sp>
        <p:nvSpPr>
          <p:cNvPr id="13" name="Subtitle 2">
            <a:extLst>
              <a:ext uri="{FF2B5EF4-FFF2-40B4-BE49-F238E27FC236}">
                <a16:creationId xmlns:a16="http://schemas.microsoft.com/office/drawing/2014/main" id="{09DB8917-4459-11F5-3349-04FD8F95A10E}"/>
              </a:ext>
            </a:extLst>
          </p:cNvPr>
          <p:cNvSpPr txBox="1">
            <a:spLocks/>
          </p:cNvSpPr>
          <p:nvPr/>
        </p:nvSpPr>
        <p:spPr>
          <a:xfrm>
            <a:off x="6416041" y="4530679"/>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a:p>
        </p:txBody>
      </p:sp>
      <p:sp>
        <p:nvSpPr>
          <p:cNvPr id="14" name="Subtitle 2">
            <a:extLst>
              <a:ext uri="{FF2B5EF4-FFF2-40B4-BE49-F238E27FC236}">
                <a16:creationId xmlns:a16="http://schemas.microsoft.com/office/drawing/2014/main" id="{3B412678-69BD-1186-63B2-0F798341CE9B}"/>
              </a:ext>
            </a:extLst>
          </p:cNvPr>
          <p:cNvSpPr txBox="1">
            <a:spLocks/>
          </p:cNvSpPr>
          <p:nvPr/>
        </p:nvSpPr>
        <p:spPr>
          <a:xfrm>
            <a:off x="6416041" y="5011866"/>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a:p>
        </p:txBody>
      </p:sp>
      <p:sp>
        <p:nvSpPr>
          <p:cNvPr id="15" name="Subtitle 2">
            <a:extLst>
              <a:ext uri="{FF2B5EF4-FFF2-40B4-BE49-F238E27FC236}">
                <a16:creationId xmlns:a16="http://schemas.microsoft.com/office/drawing/2014/main" id="{B4083113-C6C6-3996-A70B-FDBD58C8FFB9}"/>
              </a:ext>
            </a:extLst>
          </p:cNvPr>
          <p:cNvSpPr txBox="1">
            <a:spLocks/>
          </p:cNvSpPr>
          <p:nvPr/>
        </p:nvSpPr>
        <p:spPr>
          <a:xfrm>
            <a:off x="6416041" y="4064058"/>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a:p>
        </p:txBody>
      </p:sp>
      <p:sp>
        <p:nvSpPr>
          <p:cNvPr id="16" name="Title 1">
            <a:extLst>
              <a:ext uri="{FF2B5EF4-FFF2-40B4-BE49-F238E27FC236}">
                <a16:creationId xmlns:a16="http://schemas.microsoft.com/office/drawing/2014/main" id="{749B9B0D-0619-7B36-C1CE-C3ECF759189B}"/>
              </a:ext>
            </a:extLst>
          </p:cNvPr>
          <p:cNvSpPr txBox="1">
            <a:spLocks/>
          </p:cNvSpPr>
          <p:nvPr/>
        </p:nvSpPr>
        <p:spPr>
          <a:xfrm>
            <a:off x="6079067" y="1026850"/>
            <a:ext cx="5352013" cy="11222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endParaRPr lang="en-US" b="1" dirty="0">
              <a:solidFill>
                <a:schemeClr val="tx1"/>
              </a:solidFill>
            </a:endParaRPr>
          </a:p>
        </p:txBody>
      </p:sp>
      <p:sp>
        <p:nvSpPr>
          <p:cNvPr id="17" name="Subtitle 2">
            <a:extLst>
              <a:ext uri="{FF2B5EF4-FFF2-40B4-BE49-F238E27FC236}">
                <a16:creationId xmlns:a16="http://schemas.microsoft.com/office/drawing/2014/main" id="{4DEFA2F5-37CB-C88B-FD5E-6B718496BF0E}"/>
              </a:ext>
            </a:extLst>
          </p:cNvPr>
          <p:cNvSpPr txBox="1">
            <a:spLocks/>
          </p:cNvSpPr>
          <p:nvPr/>
        </p:nvSpPr>
        <p:spPr>
          <a:xfrm>
            <a:off x="6231467" y="2971802"/>
            <a:ext cx="5541211" cy="3624884"/>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nSpc>
                <a:spcPct val="200000"/>
              </a:lnSpc>
            </a:pPr>
            <a:r>
              <a:rPr lang="en-US"/>
              <a:t>College Name   :  </a:t>
            </a:r>
            <a:r>
              <a:rPr lang="en-US" b="1"/>
              <a:t>Bharathiar University, Coimbatore.</a:t>
            </a:r>
          </a:p>
          <a:p>
            <a:pPr>
              <a:lnSpc>
                <a:spcPct val="200000"/>
              </a:lnSpc>
            </a:pPr>
            <a:r>
              <a:rPr lang="en-US"/>
              <a:t>Degree              :  </a:t>
            </a:r>
            <a:r>
              <a:rPr lang="en-US" b="1"/>
              <a:t>M.Sc Cyber Security</a:t>
            </a:r>
          </a:p>
          <a:p>
            <a:pPr>
              <a:lnSpc>
                <a:spcPct val="200000"/>
              </a:lnSpc>
            </a:pPr>
            <a:r>
              <a:rPr lang="en-US"/>
              <a:t>Pass Out Year   :   </a:t>
            </a:r>
            <a:r>
              <a:rPr lang="en-US" b="1"/>
              <a:t>2024</a:t>
            </a:r>
          </a:p>
          <a:p>
            <a:pPr>
              <a:lnSpc>
                <a:spcPct val="200000"/>
              </a:lnSpc>
            </a:pPr>
            <a:r>
              <a:rPr lang="en-US"/>
              <a:t>Branch              :   </a:t>
            </a:r>
            <a:r>
              <a:rPr lang="en-US" b="1"/>
              <a:t>Computer science/ cyber security</a:t>
            </a:r>
          </a:p>
          <a:p>
            <a:pPr>
              <a:lnSpc>
                <a:spcPct val="200000"/>
              </a:lnSpc>
            </a:pPr>
            <a:r>
              <a:rPr lang="en-US"/>
              <a:t>Area of Interest:   </a:t>
            </a:r>
            <a:r>
              <a:rPr lang="en-US" b="1"/>
              <a:t>Cyber Security  </a:t>
            </a:r>
          </a:p>
          <a:p>
            <a:pPr>
              <a:lnSpc>
                <a:spcPct val="200000"/>
              </a:lnSpc>
            </a:pPr>
            <a:endParaRPr lang="en-US" b="1" dirty="0"/>
          </a:p>
        </p:txBody>
      </p:sp>
      <p:sp>
        <p:nvSpPr>
          <p:cNvPr id="18" name="Subtitle 2">
            <a:extLst>
              <a:ext uri="{FF2B5EF4-FFF2-40B4-BE49-F238E27FC236}">
                <a16:creationId xmlns:a16="http://schemas.microsoft.com/office/drawing/2014/main" id="{C8BEB90C-BBC5-1D44-4A32-3158F2D68166}"/>
              </a:ext>
            </a:extLst>
          </p:cNvPr>
          <p:cNvSpPr txBox="1">
            <a:spLocks/>
          </p:cNvSpPr>
          <p:nvPr/>
        </p:nvSpPr>
        <p:spPr>
          <a:xfrm>
            <a:off x="6568441" y="3749837"/>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9" name="Subtitle 2">
            <a:extLst>
              <a:ext uri="{FF2B5EF4-FFF2-40B4-BE49-F238E27FC236}">
                <a16:creationId xmlns:a16="http://schemas.microsoft.com/office/drawing/2014/main" id="{9B57C3CE-8FC9-75A6-240A-0909889CD8E9}"/>
              </a:ext>
            </a:extLst>
          </p:cNvPr>
          <p:cNvSpPr txBox="1">
            <a:spLocks/>
          </p:cNvSpPr>
          <p:nvPr/>
        </p:nvSpPr>
        <p:spPr>
          <a:xfrm>
            <a:off x="6568441" y="4683079"/>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p>
        </p:txBody>
      </p:sp>
      <p:sp>
        <p:nvSpPr>
          <p:cNvPr id="20" name="Subtitle 2">
            <a:extLst>
              <a:ext uri="{FF2B5EF4-FFF2-40B4-BE49-F238E27FC236}">
                <a16:creationId xmlns:a16="http://schemas.microsoft.com/office/drawing/2014/main" id="{CA3A2E95-7EC9-9B24-4466-08F6581D0B04}"/>
              </a:ext>
            </a:extLst>
          </p:cNvPr>
          <p:cNvSpPr txBox="1">
            <a:spLocks/>
          </p:cNvSpPr>
          <p:nvPr/>
        </p:nvSpPr>
        <p:spPr>
          <a:xfrm>
            <a:off x="6568441" y="5164266"/>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p>
        </p:txBody>
      </p:sp>
      <p:sp>
        <p:nvSpPr>
          <p:cNvPr id="21" name="Subtitle 2">
            <a:extLst>
              <a:ext uri="{FF2B5EF4-FFF2-40B4-BE49-F238E27FC236}">
                <a16:creationId xmlns:a16="http://schemas.microsoft.com/office/drawing/2014/main" id="{EA568C80-8BCE-481F-C8DF-ACC000D95CDC}"/>
              </a:ext>
            </a:extLst>
          </p:cNvPr>
          <p:cNvSpPr txBox="1">
            <a:spLocks/>
          </p:cNvSpPr>
          <p:nvPr/>
        </p:nvSpPr>
        <p:spPr>
          <a:xfrm>
            <a:off x="6568441" y="4216458"/>
            <a:ext cx="4941770" cy="396660"/>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b="1" dirty="0"/>
          </a:p>
        </p:txBody>
      </p:sp>
    </p:spTree>
    <p:extLst>
      <p:ext uri="{BB962C8B-B14F-4D97-AF65-F5344CB8AC3E}">
        <p14:creationId xmlns:p14="http://schemas.microsoft.com/office/powerpoint/2010/main" val="63401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962FD5-AC0B-76D0-FF64-A1DCBBAB2F21}"/>
              </a:ext>
            </a:extLst>
          </p:cNvPr>
          <p:cNvPicPr>
            <a:picLocks noChangeAspect="1"/>
          </p:cNvPicPr>
          <p:nvPr/>
        </p:nvPicPr>
        <p:blipFill>
          <a:blip r:embed="rId2"/>
          <a:stretch>
            <a:fillRect/>
          </a:stretch>
        </p:blipFill>
        <p:spPr>
          <a:xfrm>
            <a:off x="10590517" y="6208218"/>
            <a:ext cx="1601483" cy="649782"/>
          </a:xfrm>
          <a:prstGeom prst="rect">
            <a:avLst/>
          </a:prstGeom>
        </p:spPr>
      </p:pic>
      <p:sp>
        <p:nvSpPr>
          <p:cNvPr id="2" name="Title 1">
            <a:extLst>
              <a:ext uri="{FF2B5EF4-FFF2-40B4-BE49-F238E27FC236}">
                <a16:creationId xmlns:a16="http://schemas.microsoft.com/office/drawing/2014/main" id="{EBAFDD81-A328-B9D3-F668-6E81A6286E82}"/>
              </a:ext>
            </a:extLst>
          </p:cNvPr>
          <p:cNvSpPr>
            <a:spLocks noGrp="1"/>
          </p:cNvSpPr>
          <p:nvPr>
            <p:ph type="title"/>
          </p:nvPr>
        </p:nvSpPr>
        <p:spPr>
          <a:xfrm>
            <a:off x="-31457" y="382905"/>
            <a:ext cx="7799295" cy="989357"/>
          </a:xfrm>
        </p:spPr>
        <p:txBody>
          <a:bodyPr>
            <a:normAutofit fontScale="90000"/>
          </a:bodyPr>
          <a:lstStyle/>
          <a:p>
            <a:r>
              <a:rPr lang="en-IN" dirty="0" err="1"/>
              <a:t>Wazuh</a:t>
            </a:r>
            <a:r>
              <a:rPr lang="en-IN" dirty="0"/>
              <a:t> </a:t>
            </a:r>
            <a:r>
              <a:rPr lang="en-US" dirty="0"/>
              <a:t>Installing method</a:t>
            </a:r>
            <a:br>
              <a:rPr lang="en-US" dirty="0"/>
            </a:br>
            <a:endParaRPr lang="en-IN" dirty="0"/>
          </a:p>
        </p:txBody>
      </p:sp>
      <p:sp>
        <p:nvSpPr>
          <p:cNvPr id="13" name="Text Placeholder 5">
            <a:extLst>
              <a:ext uri="{FF2B5EF4-FFF2-40B4-BE49-F238E27FC236}">
                <a16:creationId xmlns:a16="http://schemas.microsoft.com/office/drawing/2014/main" id="{4C9C95D0-D988-1859-4DD2-FC4D793E9B21}"/>
              </a:ext>
            </a:extLst>
          </p:cNvPr>
          <p:cNvSpPr txBox="1">
            <a:spLocks/>
          </p:cNvSpPr>
          <p:nvPr/>
        </p:nvSpPr>
        <p:spPr>
          <a:xfrm>
            <a:off x="4285863" y="510738"/>
            <a:ext cx="2939689" cy="549951"/>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endParaRPr lang="en-US" dirty="0"/>
          </a:p>
        </p:txBody>
      </p:sp>
      <p:pic>
        <p:nvPicPr>
          <p:cNvPr id="15" name="Picture 14">
            <a:extLst>
              <a:ext uri="{FF2B5EF4-FFF2-40B4-BE49-F238E27FC236}">
                <a16:creationId xmlns:a16="http://schemas.microsoft.com/office/drawing/2014/main" id="{AA1692E0-644C-3A44-B588-699293F0DDE5}"/>
              </a:ext>
            </a:extLst>
          </p:cNvPr>
          <p:cNvPicPr>
            <a:picLocks noChangeAspect="1"/>
          </p:cNvPicPr>
          <p:nvPr/>
        </p:nvPicPr>
        <p:blipFill>
          <a:blip r:embed="rId3"/>
          <a:stretch>
            <a:fillRect/>
          </a:stretch>
        </p:blipFill>
        <p:spPr>
          <a:xfrm>
            <a:off x="139250" y="1126191"/>
            <a:ext cx="2740858" cy="2603127"/>
          </a:xfrm>
          <a:prstGeom prst="rect">
            <a:avLst/>
          </a:prstGeom>
        </p:spPr>
      </p:pic>
      <p:pic>
        <p:nvPicPr>
          <p:cNvPr id="17" name="Picture 16">
            <a:extLst>
              <a:ext uri="{FF2B5EF4-FFF2-40B4-BE49-F238E27FC236}">
                <a16:creationId xmlns:a16="http://schemas.microsoft.com/office/drawing/2014/main" id="{AD15FBEA-C0A3-F8BA-5A93-C6A67AD35D3D}"/>
              </a:ext>
            </a:extLst>
          </p:cNvPr>
          <p:cNvPicPr>
            <a:picLocks noChangeAspect="1"/>
          </p:cNvPicPr>
          <p:nvPr/>
        </p:nvPicPr>
        <p:blipFill>
          <a:blip r:embed="rId4"/>
          <a:stretch>
            <a:fillRect/>
          </a:stretch>
        </p:blipFill>
        <p:spPr>
          <a:xfrm>
            <a:off x="0" y="4945280"/>
            <a:ext cx="5319453" cy="1141094"/>
          </a:xfrm>
          <a:prstGeom prst="rect">
            <a:avLst/>
          </a:prstGeom>
        </p:spPr>
      </p:pic>
      <p:pic>
        <p:nvPicPr>
          <p:cNvPr id="19" name="Picture 18">
            <a:extLst>
              <a:ext uri="{FF2B5EF4-FFF2-40B4-BE49-F238E27FC236}">
                <a16:creationId xmlns:a16="http://schemas.microsoft.com/office/drawing/2014/main" id="{1351DFA6-97F3-7084-9CAD-00832C3DD6DF}"/>
              </a:ext>
            </a:extLst>
          </p:cNvPr>
          <p:cNvPicPr>
            <a:picLocks noChangeAspect="1"/>
          </p:cNvPicPr>
          <p:nvPr/>
        </p:nvPicPr>
        <p:blipFill>
          <a:blip r:embed="rId5"/>
          <a:stretch>
            <a:fillRect/>
          </a:stretch>
        </p:blipFill>
        <p:spPr>
          <a:xfrm>
            <a:off x="8238187" y="604318"/>
            <a:ext cx="3814563" cy="2367417"/>
          </a:xfrm>
          <a:prstGeom prst="rect">
            <a:avLst/>
          </a:prstGeom>
        </p:spPr>
      </p:pic>
      <p:pic>
        <p:nvPicPr>
          <p:cNvPr id="21" name="Picture 20">
            <a:extLst>
              <a:ext uri="{FF2B5EF4-FFF2-40B4-BE49-F238E27FC236}">
                <a16:creationId xmlns:a16="http://schemas.microsoft.com/office/drawing/2014/main" id="{7E0E9C66-AB8E-0D91-06DA-BCD143087957}"/>
              </a:ext>
            </a:extLst>
          </p:cNvPr>
          <p:cNvPicPr>
            <a:picLocks noChangeAspect="1"/>
          </p:cNvPicPr>
          <p:nvPr/>
        </p:nvPicPr>
        <p:blipFill>
          <a:blip r:embed="rId6"/>
          <a:stretch>
            <a:fillRect/>
          </a:stretch>
        </p:blipFill>
        <p:spPr>
          <a:xfrm>
            <a:off x="6055659" y="4650914"/>
            <a:ext cx="6015318" cy="1560467"/>
          </a:xfrm>
          <a:prstGeom prst="rect">
            <a:avLst/>
          </a:prstGeom>
        </p:spPr>
      </p:pic>
      <p:pic>
        <p:nvPicPr>
          <p:cNvPr id="5" name="Picture 4">
            <a:extLst>
              <a:ext uri="{FF2B5EF4-FFF2-40B4-BE49-F238E27FC236}">
                <a16:creationId xmlns:a16="http://schemas.microsoft.com/office/drawing/2014/main" id="{E6FF4E80-0E0B-A7C2-3A33-4EC35814DC46}"/>
              </a:ext>
            </a:extLst>
          </p:cNvPr>
          <p:cNvPicPr>
            <a:picLocks noChangeAspect="1"/>
          </p:cNvPicPr>
          <p:nvPr/>
        </p:nvPicPr>
        <p:blipFill>
          <a:blip r:embed="rId7"/>
          <a:stretch>
            <a:fillRect/>
          </a:stretch>
        </p:blipFill>
        <p:spPr>
          <a:xfrm>
            <a:off x="3953814" y="1877609"/>
            <a:ext cx="3649559" cy="1724517"/>
          </a:xfrm>
          <a:prstGeom prst="rect">
            <a:avLst/>
          </a:prstGeom>
        </p:spPr>
      </p:pic>
      <p:sp>
        <p:nvSpPr>
          <p:cNvPr id="6" name="Text Placeholder 5">
            <a:extLst>
              <a:ext uri="{FF2B5EF4-FFF2-40B4-BE49-F238E27FC236}">
                <a16:creationId xmlns:a16="http://schemas.microsoft.com/office/drawing/2014/main" id="{DD8695B2-7BC0-084F-FD8D-1D6A6A4548CC}"/>
              </a:ext>
            </a:extLst>
          </p:cNvPr>
          <p:cNvSpPr txBox="1">
            <a:spLocks/>
          </p:cNvSpPr>
          <p:nvPr/>
        </p:nvSpPr>
        <p:spPr>
          <a:xfrm>
            <a:off x="-31457" y="3729318"/>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Ip assign</a:t>
            </a:r>
          </a:p>
        </p:txBody>
      </p:sp>
      <p:sp>
        <p:nvSpPr>
          <p:cNvPr id="7" name="Text Placeholder 5">
            <a:extLst>
              <a:ext uri="{FF2B5EF4-FFF2-40B4-BE49-F238E27FC236}">
                <a16:creationId xmlns:a16="http://schemas.microsoft.com/office/drawing/2014/main" id="{96F47B17-1076-F99C-0D59-F0749A34B2EE}"/>
              </a:ext>
            </a:extLst>
          </p:cNvPr>
          <p:cNvSpPr txBox="1">
            <a:spLocks/>
          </p:cNvSpPr>
          <p:nvPr/>
        </p:nvSpPr>
        <p:spPr>
          <a:xfrm>
            <a:off x="0" y="6298671"/>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Config files</a:t>
            </a:r>
          </a:p>
        </p:txBody>
      </p:sp>
      <p:sp>
        <p:nvSpPr>
          <p:cNvPr id="8" name="Text Placeholder 5">
            <a:extLst>
              <a:ext uri="{FF2B5EF4-FFF2-40B4-BE49-F238E27FC236}">
                <a16:creationId xmlns:a16="http://schemas.microsoft.com/office/drawing/2014/main" id="{B94771EA-E8BE-0F7F-D5EE-F242B6B7E582}"/>
              </a:ext>
            </a:extLst>
          </p:cNvPr>
          <p:cNvSpPr txBox="1">
            <a:spLocks/>
          </p:cNvSpPr>
          <p:nvPr/>
        </p:nvSpPr>
        <p:spPr>
          <a:xfrm>
            <a:off x="8838652" y="6250387"/>
            <a:ext cx="4253018"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Admin dashboard </a:t>
            </a:r>
            <a:r>
              <a:rPr lang="en-US" dirty="0" err="1"/>
              <a:t>conifig</a:t>
            </a:r>
            <a:endParaRPr lang="en-US" dirty="0"/>
          </a:p>
        </p:txBody>
      </p:sp>
      <p:sp>
        <p:nvSpPr>
          <p:cNvPr id="9" name="Text Placeholder 5">
            <a:extLst>
              <a:ext uri="{FF2B5EF4-FFF2-40B4-BE49-F238E27FC236}">
                <a16:creationId xmlns:a16="http://schemas.microsoft.com/office/drawing/2014/main" id="{8BC2036F-08C2-B369-52BC-67E3D6A98BE1}"/>
              </a:ext>
            </a:extLst>
          </p:cNvPr>
          <p:cNvSpPr txBox="1">
            <a:spLocks/>
          </p:cNvSpPr>
          <p:nvPr/>
        </p:nvSpPr>
        <p:spPr>
          <a:xfrm>
            <a:off x="9599592" y="3016284"/>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Password manager</a:t>
            </a:r>
          </a:p>
        </p:txBody>
      </p:sp>
      <p:sp>
        <p:nvSpPr>
          <p:cNvPr id="16" name="Text Placeholder 5">
            <a:extLst>
              <a:ext uri="{FF2B5EF4-FFF2-40B4-BE49-F238E27FC236}">
                <a16:creationId xmlns:a16="http://schemas.microsoft.com/office/drawing/2014/main" id="{81F22F8F-E76F-1A12-E3B8-F4F958CB5A7F}"/>
              </a:ext>
            </a:extLst>
          </p:cNvPr>
          <p:cNvSpPr txBox="1">
            <a:spLocks/>
          </p:cNvSpPr>
          <p:nvPr/>
        </p:nvSpPr>
        <p:spPr>
          <a:xfrm>
            <a:off x="4876327" y="3602126"/>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Final Install</a:t>
            </a:r>
          </a:p>
        </p:txBody>
      </p:sp>
    </p:spTree>
    <p:extLst>
      <p:ext uri="{BB962C8B-B14F-4D97-AF65-F5344CB8AC3E}">
        <p14:creationId xmlns:p14="http://schemas.microsoft.com/office/powerpoint/2010/main" val="121724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40000"/>
            <a:lum/>
          </a:blip>
          <a:srcRect/>
          <a:stretch>
            <a:fillRect t="-18000" b="-1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D26B2-20C8-00CA-A6F1-0406FB757D70}"/>
              </a:ext>
            </a:extLst>
          </p:cNvPr>
          <p:cNvSpPr>
            <a:spLocks noGrp="1"/>
          </p:cNvSpPr>
          <p:nvPr>
            <p:ph type="title"/>
          </p:nvPr>
        </p:nvSpPr>
        <p:spPr>
          <a:xfrm>
            <a:off x="0" y="0"/>
            <a:ext cx="10058400" cy="677330"/>
          </a:xfrm>
        </p:spPr>
        <p:txBody>
          <a:bodyPr>
            <a:normAutofit fontScale="90000"/>
          </a:bodyPr>
          <a:lstStyle/>
          <a:p>
            <a:pPr>
              <a:lnSpc>
                <a:spcPct val="100000"/>
              </a:lnSpc>
            </a:pPr>
            <a:r>
              <a:rPr lang="en-IN" dirty="0" err="1">
                <a:solidFill>
                  <a:schemeClr val="accent1"/>
                </a:solidFill>
              </a:rPr>
              <a:t>Wazuh</a:t>
            </a:r>
            <a:endParaRPr lang="en-IN" dirty="0">
              <a:solidFill>
                <a:schemeClr val="accent1"/>
              </a:solidFill>
            </a:endParaRPr>
          </a:p>
        </p:txBody>
      </p:sp>
      <p:pic>
        <p:nvPicPr>
          <p:cNvPr id="5" name="Picture 4">
            <a:extLst>
              <a:ext uri="{FF2B5EF4-FFF2-40B4-BE49-F238E27FC236}">
                <a16:creationId xmlns:a16="http://schemas.microsoft.com/office/drawing/2014/main" id="{73AD595F-97AF-9727-9EAE-B869FC346B2B}"/>
              </a:ext>
            </a:extLst>
          </p:cNvPr>
          <p:cNvPicPr>
            <a:picLocks noChangeAspect="1"/>
          </p:cNvPicPr>
          <p:nvPr/>
        </p:nvPicPr>
        <p:blipFill>
          <a:blip r:embed="rId4"/>
          <a:stretch>
            <a:fillRect/>
          </a:stretch>
        </p:blipFill>
        <p:spPr>
          <a:xfrm>
            <a:off x="0" y="688803"/>
            <a:ext cx="4627984" cy="2527459"/>
          </a:xfrm>
          <a:prstGeom prst="rect">
            <a:avLst/>
          </a:prstGeom>
        </p:spPr>
      </p:pic>
      <p:sp>
        <p:nvSpPr>
          <p:cNvPr id="7" name="Text Placeholder 5">
            <a:extLst>
              <a:ext uri="{FF2B5EF4-FFF2-40B4-BE49-F238E27FC236}">
                <a16:creationId xmlns:a16="http://schemas.microsoft.com/office/drawing/2014/main" id="{D1CB1245-3215-DDDB-F62E-CA424DB1C6BA}"/>
              </a:ext>
            </a:extLst>
          </p:cNvPr>
          <p:cNvSpPr txBox="1">
            <a:spLocks/>
          </p:cNvSpPr>
          <p:nvPr/>
        </p:nvSpPr>
        <p:spPr>
          <a:xfrm>
            <a:off x="1009537" y="3514722"/>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Wazuh</a:t>
            </a:r>
            <a:r>
              <a:rPr lang="en-US" dirty="0"/>
              <a:t> dashboard</a:t>
            </a:r>
          </a:p>
        </p:txBody>
      </p:sp>
      <p:pic>
        <p:nvPicPr>
          <p:cNvPr id="9" name="Picture 8">
            <a:extLst>
              <a:ext uri="{FF2B5EF4-FFF2-40B4-BE49-F238E27FC236}">
                <a16:creationId xmlns:a16="http://schemas.microsoft.com/office/drawing/2014/main" id="{5C10B52A-C409-2E21-F774-4813BCB01A84}"/>
              </a:ext>
            </a:extLst>
          </p:cNvPr>
          <p:cNvPicPr>
            <a:picLocks noChangeAspect="1"/>
          </p:cNvPicPr>
          <p:nvPr/>
        </p:nvPicPr>
        <p:blipFill>
          <a:blip r:embed="rId5"/>
          <a:stretch>
            <a:fillRect/>
          </a:stretch>
        </p:blipFill>
        <p:spPr>
          <a:xfrm>
            <a:off x="8714792" y="44888"/>
            <a:ext cx="3293563" cy="3041841"/>
          </a:xfrm>
          <a:prstGeom prst="rect">
            <a:avLst/>
          </a:prstGeom>
        </p:spPr>
      </p:pic>
      <p:sp>
        <p:nvSpPr>
          <p:cNvPr id="12" name="Text Placeholder 5">
            <a:extLst>
              <a:ext uri="{FF2B5EF4-FFF2-40B4-BE49-F238E27FC236}">
                <a16:creationId xmlns:a16="http://schemas.microsoft.com/office/drawing/2014/main" id="{6206B6EB-0ED8-78F0-0B11-F02F4642F048}"/>
              </a:ext>
            </a:extLst>
          </p:cNvPr>
          <p:cNvSpPr txBox="1">
            <a:spLocks/>
          </p:cNvSpPr>
          <p:nvPr/>
        </p:nvSpPr>
        <p:spPr>
          <a:xfrm>
            <a:off x="9679869" y="3190045"/>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Agent Deploy tab</a:t>
            </a:r>
          </a:p>
          <a:p>
            <a:endParaRPr lang="en-US" dirty="0"/>
          </a:p>
        </p:txBody>
      </p:sp>
      <p:pic>
        <p:nvPicPr>
          <p:cNvPr id="25" name="Picture 24">
            <a:extLst>
              <a:ext uri="{FF2B5EF4-FFF2-40B4-BE49-F238E27FC236}">
                <a16:creationId xmlns:a16="http://schemas.microsoft.com/office/drawing/2014/main" id="{088C290B-8CC9-9987-6652-C7F0CC126F58}"/>
              </a:ext>
            </a:extLst>
          </p:cNvPr>
          <p:cNvPicPr>
            <a:picLocks noChangeAspect="1"/>
          </p:cNvPicPr>
          <p:nvPr/>
        </p:nvPicPr>
        <p:blipFill>
          <a:blip r:embed="rId6"/>
          <a:stretch>
            <a:fillRect/>
          </a:stretch>
        </p:blipFill>
        <p:spPr>
          <a:xfrm>
            <a:off x="169925" y="3872205"/>
            <a:ext cx="4431473" cy="2135434"/>
          </a:xfrm>
          <a:prstGeom prst="rect">
            <a:avLst/>
          </a:prstGeom>
        </p:spPr>
      </p:pic>
      <p:sp>
        <p:nvSpPr>
          <p:cNvPr id="28" name="Text Placeholder 5">
            <a:extLst>
              <a:ext uri="{FF2B5EF4-FFF2-40B4-BE49-F238E27FC236}">
                <a16:creationId xmlns:a16="http://schemas.microsoft.com/office/drawing/2014/main" id="{42A50ADC-C509-3F2D-77D0-F9AEC1617F8A}"/>
              </a:ext>
            </a:extLst>
          </p:cNvPr>
          <p:cNvSpPr txBox="1">
            <a:spLocks/>
          </p:cNvSpPr>
          <p:nvPr/>
        </p:nvSpPr>
        <p:spPr>
          <a:xfrm>
            <a:off x="888239" y="6094250"/>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File integration</a:t>
            </a:r>
          </a:p>
        </p:txBody>
      </p:sp>
      <p:sp>
        <p:nvSpPr>
          <p:cNvPr id="31" name="Text Placeholder 5">
            <a:extLst>
              <a:ext uri="{FF2B5EF4-FFF2-40B4-BE49-F238E27FC236}">
                <a16:creationId xmlns:a16="http://schemas.microsoft.com/office/drawing/2014/main" id="{61715508-4EE2-A54A-5A7D-EACF9C117B74}"/>
              </a:ext>
            </a:extLst>
          </p:cNvPr>
          <p:cNvSpPr txBox="1">
            <a:spLocks/>
          </p:cNvSpPr>
          <p:nvPr/>
        </p:nvSpPr>
        <p:spPr>
          <a:xfrm>
            <a:off x="9082386" y="5509461"/>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r"/>
            <a:r>
              <a:rPr lang="en-US" dirty="0"/>
              <a:t>Rule config page</a:t>
            </a:r>
          </a:p>
        </p:txBody>
      </p:sp>
      <p:pic>
        <p:nvPicPr>
          <p:cNvPr id="33" name="Picture 32">
            <a:extLst>
              <a:ext uri="{FF2B5EF4-FFF2-40B4-BE49-F238E27FC236}">
                <a16:creationId xmlns:a16="http://schemas.microsoft.com/office/drawing/2014/main" id="{8A63BD77-7921-9C4F-F9B1-13F09A75266D}"/>
              </a:ext>
            </a:extLst>
          </p:cNvPr>
          <p:cNvPicPr>
            <a:picLocks noChangeAspect="1"/>
          </p:cNvPicPr>
          <p:nvPr/>
        </p:nvPicPr>
        <p:blipFill>
          <a:blip r:embed="rId7"/>
          <a:stretch>
            <a:fillRect/>
          </a:stretch>
        </p:blipFill>
        <p:spPr>
          <a:xfrm>
            <a:off x="5658473" y="4034149"/>
            <a:ext cx="6349882" cy="1475312"/>
          </a:xfrm>
          <a:prstGeom prst="rect">
            <a:avLst/>
          </a:prstGeom>
        </p:spPr>
      </p:pic>
    </p:spTree>
    <p:extLst>
      <p:ext uri="{BB962C8B-B14F-4D97-AF65-F5344CB8AC3E}">
        <p14:creationId xmlns:p14="http://schemas.microsoft.com/office/powerpoint/2010/main" val="3377147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693E1-48A0-2F99-70AA-4BFFB2B10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3F666-BCEB-37AD-C924-2303F5E199C8}"/>
              </a:ext>
            </a:extLst>
          </p:cNvPr>
          <p:cNvSpPr>
            <a:spLocks noGrp="1"/>
          </p:cNvSpPr>
          <p:nvPr>
            <p:ph type="ctrTitle"/>
          </p:nvPr>
        </p:nvSpPr>
        <p:spPr>
          <a:xfrm>
            <a:off x="923366" y="1432223"/>
            <a:ext cx="10497670" cy="3035808"/>
          </a:xfrm>
        </p:spPr>
        <p:txBody>
          <a:bodyPr/>
          <a:lstStyle/>
          <a:p>
            <a:pPr algn="ctr">
              <a:lnSpc>
                <a:spcPct val="100000"/>
              </a:lnSpc>
            </a:pPr>
            <a:r>
              <a:rPr lang="en-GB" sz="5000" dirty="0"/>
              <a:t>Vulnerability Assessment and Penetration Testing (VAPT)</a:t>
            </a:r>
            <a:endParaRPr lang="en-IN" sz="5000" dirty="0"/>
          </a:p>
        </p:txBody>
      </p:sp>
    </p:spTree>
    <p:extLst>
      <p:ext uri="{BB962C8B-B14F-4D97-AF65-F5344CB8AC3E}">
        <p14:creationId xmlns:p14="http://schemas.microsoft.com/office/powerpoint/2010/main" val="134606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FDBB-5751-8359-C08D-9078587011E9}"/>
              </a:ext>
            </a:extLst>
          </p:cNvPr>
          <p:cNvSpPr>
            <a:spLocks noGrp="1"/>
          </p:cNvSpPr>
          <p:nvPr>
            <p:ph type="title"/>
          </p:nvPr>
        </p:nvSpPr>
        <p:spPr/>
        <p:txBody>
          <a:bodyPr>
            <a:noAutofit/>
          </a:bodyPr>
          <a:lstStyle/>
          <a:p>
            <a:r>
              <a:rPr lang="en-GB" sz="3800" b="1" dirty="0"/>
              <a:t>Vulnerability Assessment and Penetration Testing (VAPT)</a:t>
            </a:r>
            <a:br>
              <a:rPr lang="en-GB" sz="3800" dirty="0"/>
            </a:br>
            <a:endParaRPr lang="en-IN" sz="3800" dirty="0"/>
          </a:p>
        </p:txBody>
      </p:sp>
      <p:sp>
        <p:nvSpPr>
          <p:cNvPr id="3" name="Content Placeholder 2">
            <a:extLst>
              <a:ext uri="{FF2B5EF4-FFF2-40B4-BE49-F238E27FC236}">
                <a16:creationId xmlns:a16="http://schemas.microsoft.com/office/drawing/2014/main" id="{8B9A3E68-4829-794A-D69A-3A253D806834}"/>
              </a:ext>
            </a:extLst>
          </p:cNvPr>
          <p:cNvSpPr>
            <a:spLocks noGrp="1"/>
          </p:cNvSpPr>
          <p:nvPr>
            <p:ph idx="1"/>
          </p:nvPr>
        </p:nvSpPr>
        <p:spPr/>
        <p:txBody>
          <a:bodyPr/>
          <a:lstStyle/>
          <a:p>
            <a:pPr marL="0" indent="0">
              <a:lnSpc>
                <a:spcPct val="200000"/>
              </a:lnSpc>
              <a:buNone/>
            </a:pPr>
            <a:r>
              <a:rPr lang="en-GB" dirty="0"/>
              <a:t>	VAPT involves identifying vulnerabilities in a system through a systematic process of scanning, </a:t>
            </a:r>
            <a:r>
              <a:rPr lang="en-GB" dirty="0" err="1"/>
              <a:t>analyzing</a:t>
            </a:r>
            <a:r>
              <a:rPr lang="en-GB" dirty="0"/>
              <a:t>, and testing. The goal is to evaluate the security of IT infrastructure and prevent possible exploits.</a:t>
            </a:r>
            <a:endParaRPr lang="en-IN" dirty="0"/>
          </a:p>
        </p:txBody>
      </p:sp>
    </p:spTree>
    <p:extLst>
      <p:ext uri="{BB962C8B-B14F-4D97-AF65-F5344CB8AC3E}">
        <p14:creationId xmlns:p14="http://schemas.microsoft.com/office/powerpoint/2010/main" val="135919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427DF-1013-0412-C6B7-CB900AEEE794}"/>
              </a:ext>
            </a:extLst>
          </p:cNvPr>
          <p:cNvSpPr>
            <a:spLocks noGrp="1"/>
          </p:cNvSpPr>
          <p:nvPr>
            <p:ph type="title"/>
          </p:nvPr>
        </p:nvSpPr>
        <p:spPr/>
        <p:txBody>
          <a:bodyPr/>
          <a:lstStyle/>
          <a:p>
            <a:r>
              <a:rPr lang="en-IN" dirty="0"/>
              <a:t>Techniques &amp; Tools Used:</a:t>
            </a:r>
          </a:p>
        </p:txBody>
      </p:sp>
      <p:sp>
        <p:nvSpPr>
          <p:cNvPr id="3" name="Content Placeholder 2">
            <a:extLst>
              <a:ext uri="{FF2B5EF4-FFF2-40B4-BE49-F238E27FC236}">
                <a16:creationId xmlns:a16="http://schemas.microsoft.com/office/drawing/2014/main" id="{FB552E01-65F2-E730-8225-0923898D44A5}"/>
              </a:ext>
            </a:extLst>
          </p:cNvPr>
          <p:cNvSpPr>
            <a:spLocks noGrp="1"/>
          </p:cNvSpPr>
          <p:nvPr>
            <p:ph idx="1"/>
          </p:nvPr>
        </p:nvSpPr>
        <p:spPr/>
        <p:txBody>
          <a:bodyPr/>
          <a:lstStyle/>
          <a:p>
            <a:pPr>
              <a:lnSpc>
                <a:spcPct val="150000"/>
              </a:lnSpc>
              <a:buFont typeface="Arial" panose="020B0604020202020204" pitchFamily="34" charset="0"/>
              <a:buChar char="•"/>
            </a:pPr>
            <a:r>
              <a:rPr lang="en-GB" b="1" dirty="0"/>
              <a:t>Nessus</a:t>
            </a:r>
            <a:r>
              <a:rPr lang="en-GB" dirty="0"/>
              <a:t>: A vulnerability scanner that identifies weaknesses in the system, such as missing patches or configurations.</a:t>
            </a:r>
          </a:p>
          <a:p>
            <a:pPr>
              <a:lnSpc>
                <a:spcPct val="150000"/>
              </a:lnSpc>
              <a:buFont typeface="Arial" panose="020B0604020202020204" pitchFamily="34" charset="0"/>
              <a:buChar char="•"/>
            </a:pPr>
            <a:r>
              <a:rPr lang="en-GB" b="1" dirty="0"/>
              <a:t>OWASP ZAP (Zed Attack Proxy)</a:t>
            </a:r>
            <a:r>
              <a:rPr lang="en-GB" dirty="0"/>
              <a:t>: An open-source tool used for finding security vulnerabilities in web applications.</a:t>
            </a:r>
          </a:p>
          <a:p>
            <a:pPr>
              <a:lnSpc>
                <a:spcPct val="150000"/>
              </a:lnSpc>
            </a:pPr>
            <a:endParaRPr lang="en-IN" dirty="0"/>
          </a:p>
        </p:txBody>
      </p:sp>
    </p:spTree>
    <p:extLst>
      <p:ext uri="{BB962C8B-B14F-4D97-AF65-F5344CB8AC3E}">
        <p14:creationId xmlns:p14="http://schemas.microsoft.com/office/powerpoint/2010/main" val="293732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A109-2F29-4F57-5697-02AE6F796289}"/>
              </a:ext>
            </a:extLst>
          </p:cNvPr>
          <p:cNvSpPr>
            <a:spLocks noGrp="1"/>
          </p:cNvSpPr>
          <p:nvPr>
            <p:ph type="title"/>
          </p:nvPr>
        </p:nvSpPr>
        <p:spPr>
          <a:xfrm>
            <a:off x="71473" y="0"/>
            <a:ext cx="10058400" cy="895739"/>
          </a:xfrm>
        </p:spPr>
        <p:txBody>
          <a:bodyPr/>
          <a:lstStyle/>
          <a:p>
            <a:r>
              <a:rPr lang="en-IN" dirty="0"/>
              <a:t>tools</a:t>
            </a:r>
          </a:p>
        </p:txBody>
      </p:sp>
      <p:pic>
        <p:nvPicPr>
          <p:cNvPr id="5" name="Picture 4">
            <a:extLst>
              <a:ext uri="{FF2B5EF4-FFF2-40B4-BE49-F238E27FC236}">
                <a16:creationId xmlns:a16="http://schemas.microsoft.com/office/drawing/2014/main" id="{E60DB008-6E5E-D314-C522-4F361CBDBF81}"/>
              </a:ext>
            </a:extLst>
          </p:cNvPr>
          <p:cNvPicPr>
            <a:picLocks noChangeAspect="1"/>
          </p:cNvPicPr>
          <p:nvPr/>
        </p:nvPicPr>
        <p:blipFill>
          <a:blip r:embed="rId2"/>
          <a:stretch>
            <a:fillRect/>
          </a:stretch>
        </p:blipFill>
        <p:spPr>
          <a:xfrm>
            <a:off x="139959" y="992964"/>
            <a:ext cx="5355771" cy="3261795"/>
          </a:xfrm>
          <a:prstGeom prst="rect">
            <a:avLst/>
          </a:prstGeom>
        </p:spPr>
      </p:pic>
      <p:sp>
        <p:nvSpPr>
          <p:cNvPr id="6" name="Text Placeholder 5">
            <a:extLst>
              <a:ext uri="{FF2B5EF4-FFF2-40B4-BE49-F238E27FC236}">
                <a16:creationId xmlns:a16="http://schemas.microsoft.com/office/drawing/2014/main" id="{8EFB5B34-F512-73AB-7151-5EF0DCC5E5F2}"/>
              </a:ext>
            </a:extLst>
          </p:cNvPr>
          <p:cNvSpPr txBox="1">
            <a:spLocks/>
          </p:cNvSpPr>
          <p:nvPr/>
        </p:nvSpPr>
        <p:spPr>
          <a:xfrm>
            <a:off x="1347999" y="4554459"/>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dirty="0" err="1"/>
              <a:t>Owasp</a:t>
            </a:r>
            <a:r>
              <a:rPr lang="en-US" dirty="0"/>
              <a:t> zap</a:t>
            </a:r>
          </a:p>
          <a:p>
            <a:pPr marL="0" indent="0" algn="ctr">
              <a:buNone/>
            </a:pPr>
            <a:r>
              <a:rPr lang="en-US" sz="1600" dirty="0"/>
              <a:t>(for automatic scan)</a:t>
            </a:r>
          </a:p>
        </p:txBody>
      </p:sp>
      <p:pic>
        <p:nvPicPr>
          <p:cNvPr id="7" name="Picture 6">
            <a:extLst>
              <a:ext uri="{FF2B5EF4-FFF2-40B4-BE49-F238E27FC236}">
                <a16:creationId xmlns:a16="http://schemas.microsoft.com/office/drawing/2014/main" id="{CE9ED400-2CB1-4EF0-35A6-DC64A0741802}"/>
              </a:ext>
            </a:extLst>
          </p:cNvPr>
          <p:cNvPicPr>
            <a:picLocks noChangeAspect="1"/>
          </p:cNvPicPr>
          <p:nvPr/>
        </p:nvPicPr>
        <p:blipFill>
          <a:blip r:embed="rId3"/>
          <a:stretch>
            <a:fillRect/>
          </a:stretch>
        </p:blipFill>
        <p:spPr>
          <a:xfrm>
            <a:off x="6096000" y="992964"/>
            <a:ext cx="5865845" cy="3261794"/>
          </a:xfrm>
          <a:prstGeom prst="rect">
            <a:avLst/>
          </a:prstGeom>
        </p:spPr>
      </p:pic>
      <p:sp>
        <p:nvSpPr>
          <p:cNvPr id="8" name="Text Placeholder 5">
            <a:extLst>
              <a:ext uri="{FF2B5EF4-FFF2-40B4-BE49-F238E27FC236}">
                <a16:creationId xmlns:a16="http://schemas.microsoft.com/office/drawing/2014/main" id="{7DA02D7C-8CFD-4A20-2F77-A7F065FD3613}"/>
              </a:ext>
            </a:extLst>
          </p:cNvPr>
          <p:cNvSpPr txBox="1">
            <a:spLocks/>
          </p:cNvSpPr>
          <p:nvPr/>
        </p:nvSpPr>
        <p:spPr>
          <a:xfrm>
            <a:off x="7904314" y="4536918"/>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Burpsuite</a:t>
            </a:r>
            <a:r>
              <a:rPr lang="en-US" dirty="0"/>
              <a:t> pro </a:t>
            </a:r>
          </a:p>
        </p:txBody>
      </p:sp>
    </p:spTree>
    <p:extLst>
      <p:ext uri="{BB962C8B-B14F-4D97-AF65-F5344CB8AC3E}">
        <p14:creationId xmlns:p14="http://schemas.microsoft.com/office/powerpoint/2010/main" val="157290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523E-E1FC-BA0F-D657-02004C348E4F}"/>
              </a:ext>
            </a:extLst>
          </p:cNvPr>
          <p:cNvSpPr>
            <a:spLocks noGrp="1"/>
          </p:cNvSpPr>
          <p:nvPr>
            <p:ph type="title"/>
          </p:nvPr>
        </p:nvSpPr>
        <p:spPr>
          <a:xfrm>
            <a:off x="0" y="0"/>
            <a:ext cx="8845420" cy="1147665"/>
          </a:xfrm>
        </p:spPr>
        <p:txBody>
          <a:bodyPr/>
          <a:lstStyle/>
          <a:p>
            <a:r>
              <a:rPr lang="en-IN" dirty="0"/>
              <a:t>Cli based tools:</a:t>
            </a:r>
          </a:p>
        </p:txBody>
      </p:sp>
      <p:graphicFrame>
        <p:nvGraphicFramePr>
          <p:cNvPr id="4" name="Table 3">
            <a:extLst>
              <a:ext uri="{FF2B5EF4-FFF2-40B4-BE49-F238E27FC236}">
                <a16:creationId xmlns:a16="http://schemas.microsoft.com/office/drawing/2014/main" id="{85EEB1A1-765F-C5A5-C47A-632D2DE0D76F}"/>
              </a:ext>
            </a:extLst>
          </p:cNvPr>
          <p:cNvGraphicFramePr>
            <a:graphicFrameLocks noGrp="1"/>
          </p:cNvGraphicFramePr>
          <p:nvPr>
            <p:extLst>
              <p:ext uri="{D42A27DB-BD31-4B8C-83A1-F6EECF244321}">
                <p14:modId xmlns:p14="http://schemas.microsoft.com/office/powerpoint/2010/main" val="1350137867"/>
              </p:ext>
            </p:extLst>
          </p:nvPr>
        </p:nvGraphicFramePr>
        <p:xfrm>
          <a:off x="466530" y="1147665"/>
          <a:ext cx="11140751" cy="5075850"/>
        </p:xfrm>
        <a:graphic>
          <a:graphicData uri="http://schemas.openxmlformats.org/drawingml/2006/table">
            <a:tbl>
              <a:tblPr>
                <a:tableStyleId>{616DA210-FB5B-4158-B5E0-FEB733F419BA}</a:tableStyleId>
              </a:tblPr>
              <a:tblGrid>
                <a:gridCol w="1162677">
                  <a:extLst>
                    <a:ext uri="{9D8B030D-6E8A-4147-A177-3AD203B41FA5}">
                      <a16:colId xmlns:a16="http://schemas.microsoft.com/office/drawing/2014/main" val="3441469509"/>
                    </a:ext>
                  </a:extLst>
                </a:gridCol>
                <a:gridCol w="2373626">
                  <a:extLst>
                    <a:ext uri="{9D8B030D-6E8A-4147-A177-3AD203B41FA5}">
                      <a16:colId xmlns:a16="http://schemas.microsoft.com/office/drawing/2014/main" val="3025569279"/>
                    </a:ext>
                  </a:extLst>
                </a:gridCol>
                <a:gridCol w="7604448">
                  <a:extLst>
                    <a:ext uri="{9D8B030D-6E8A-4147-A177-3AD203B41FA5}">
                      <a16:colId xmlns:a16="http://schemas.microsoft.com/office/drawing/2014/main" val="1752162375"/>
                    </a:ext>
                  </a:extLst>
                </a:gridCol>
              </a:tblGrid>
              <a:tr h="406068">
                <a:tc>
                  <a:txBody>
                    <a:bodyPr/>
                    <a:lstStyle/>
                    <a:p>
                      <a:pPr algn="ctr" fontAlgn="ctr"/>
                      <a:r>
                        <a:rPr lang="en-IN" sz="1000" b="1" u="none" strike="noStrike" dirty="0" err="1">
                          <a:solidFill>
                            <a:schemeClr val="tx1"/>
                          </a:solidFill>
                          <a:effectLst/>
                        </a:rPr>
                        <a:t>S.No</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a:solidFill>
                            <a:schemeClr val="tx1"/>
                          </a:solidFill>
                          <a:effectLst/>
                        </a:rPr>
                        <a:t>Tool Name</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a:solidFill>
                            <a:schemeClr val="tx1"/>
                          </a:solidFill>
                          <a:effectLst/>
                        </a:rPr>
                        <a:t>Description</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1259649768"/>
                  </a:ext>
                </a:extLst>
              </a:tr>
              <a:tr h="609102">
                <a:tc>
                  <a:txBody>
                    <a:bodyPr/>
                    <a:lstStyle/>
                    <a:p>
                      <a:pPr algn="ctr" fontAlgn="ctr"/>
                      <a:r>
                        <a:rPr lang="en-IN" sz="1000" b="1" u="none" strike="noStrike" dirty="0">
                          <a:solidFill>
                            <a:schemeClr val="tx1"/>
                          </a:solidFill>
                          <a:effectLst/>
                        </a:rPr>
                        <a:t>1</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a:solidFill>
                            <a:schemeClr val="tx1"/>
                          </a:solidFill>
                          <a:effectLst/>
                        </a:rPr>
                        <a:t>Nmap</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network scanning tool used for discovering hosts, services, and vulnerabilities on a network. It is one of the most popular tools for network reconnaissance.</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457451056"/>
                  </a:ext>
                </a:extLst>
              </a:tr>
              <a:tr h="406068">
                <a:tc>
                  <a:txBody>
                    <a:bodyPr/>
                    <a:lstStyle/>
                    <a:p>
                      <a:pPr algn="ctr" fontAlgn="ctr"/>
                      <a:r>
                        <a:rPr lang="en-IN" sz="1000" b="1" u="none" strike="noStrike">
                          <a:solidFill>
                            <a:schemeClr val="tx1"/>
                          </a:solidFill>
                          <a:effectLst/>
                        </a:rPr>
                        <a:t>2</a:t>
                      </a:r>
                      <a:endParaRPr lang="en-IN" sz="1000" b="1" i="0" u="none" strike="noStrike">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a:solidFill>
                            <a:schemeClr val="tx1"/>
                          </a:solidFill>
                          <a:effectLst/>
                        </a:rPr>
                        <a:t>Hydra</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fast and flexible password-cracking tool used to brute-force passwords for various network protocols, including FTP, HTTP, SSH, and more.</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1348118229"/>
                  </a:ext>
                </a:extLst>
              </a:tr>
              <a:tr h="406068">
                <a:tc>
                  <a:txBody>
                    <a:bodyPr/>
                    <a:lstStyle/>
                    <a:p>
                      <a:pPr algn="ctr" fontAlgn="ctr"/>
                      <a:r>
                        <a:rPr lang="en-IN" sz="1000" b="1" u="none" strike="noStrike">
                          <a:solidFill>
                            <a:schemeClr val="tx1"/>
                          </a:solidFill>
                          <a:effectLst/>
                        </a:rPr>
                        <a:t>3</a:t>
                      </a:r>
                      <a:endParaRPr lang="en-IN" sz="1000" b="1" i="0" u="none" strike="noStrike">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a:solidFill>
                            <a:schemeClr val="tx1"/>
                          </a:solidFill>
                          <a:effectLst/>
                        </a:rPr>
                        <a:t>John the Ripper</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password cracking tool designed to break various password hashes through brute-force, dictionary attacks, or other techniques.</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2576542352"/>
                  </a:ext>
                </a:extLst>
              </a:tr>
              <a:tr h="609102">
                <a:tc>
                  <a:txBody>
                    <a:bodyPr/>
                    <a:lstStyle/>
                    <a:p>
                      <a:pPr algn="ctr" fontAlgn="ctr"/>
                      <a:r>
                        <a:rPr lang="en-IN" sz="1000" b="1" u="none" strike="noStrike">
                          <a:solidFill>
                            <a:schemeClr val="tx1"/>
                          </a:solidFill>
                          <a:effectLst/>
                        </a:rPr>
                        <a:t>4</a:t>
                      </a:r>
                      <a:endParaRPr lang="en-IN" sz="1000" b="1" i="0" u="none" strike="noStrike">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err="1">
                          <a:solidFill>
                            <a:schemeClr val="tx1"/>
                          </a:solidFill>
                          <a:effectLst/>
                        </a:rPr>
                        <a:t>Netcat</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Often referred to as the "Swiss Army Knife" of networking, </a:t>
                      </a:r>
                      <a:r>
                        <a:rPr lang="en-GB" sz="1000" b="1" u="none" strike="noStrike" dirty="0" err="1">
                          <a:solidFill>
                            <a:schemeClr val="tx1"/>
                          </a:solidFill>
                          <a:effectLst/>
                        </a:rPr>
                        <a:t>Netcat</a:t>
                      </a:r>
                      <a:r>
                        <a:rPr lang="en-GB" sz="1000" b="1" u="none" strike="noStrike" dirty="0">
                          <a:solidFill>
                            <a:schemeClr val="tx1"/>
                          </a:solidFill>
                          <a:effectLst/>
                        </a:rPr>
                        <a:t> is a tool for reading and writing data across network connections, used in debugging and network analysis.</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4141838902"/>
                  </a:ext>
                </a:extLst>
              </a:tr>
              <a:tr h="406068">
                <a:tc>
                  <a:txBody>
                    <a:bodyPr/>
                    <a:lstStyle/>
                    <a:p>
                      <a:pPr algn="ctr" fontAlgn="ctr"/>
                      <a:r>
                        <a:rPr lang="en-IN" sz="1000" b="1" u="none" strike="noStrike">
                          <a:solidFill>
                            <a:schemeClr val="tx1"/>
                          </a:solidFill>
                          <a:effectLst/>
                        </a:rPr>
                        <a:t>5</a:t>
                      </a:r>
                      <a:endParaRPr lang="en-IN" sz="1000" b="1" i="0" u="none" strike="noStrike">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a:solidFill>
                            <a:schemeClr val="tx1"/>
                          </a:solidFill>
                          <a:effectLst/>
                        </a:rPr>
                        <a:t>Aircrack-ng</a:t>
                      </a:r>
                      <a:endParaRPr lang="en-IN" sz="1000" b="1" i="0" u="none" strike="noStrike">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suite of tools for wireless network auditing, including packet capture, WPA/WPA2 cracking, and network monitoring for Wi-Fi security testing.</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2920328302"/>
                  </a:ext>
                </a:extLst>
              </a:tr>
              <a:tr h="406068">
                <a:tc>
                  <a:txBody>
                    <a:bodyPr/>
                    <a:lstStyle/>
                    <a:p>
                      <a:pPr algn="ctr" fontAlgn="ctr"/>
                      <a:r>
                        <a:rPr lang="en-IN" sz="1000" b="1" u="none" strike="noStrike">
                          <a:solidFill>
                            <a:schemeClr val="tx1"/>
                          </a:solidFill>
                          <a:effectLst/>
                        </a:rPr>
                        <a:t>6</a:t>
                      </a:r>
                      <a:endParaRPr lang="en-IN" sz="1000" b="1" i="0" u="none" strike="noStrike">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a:solidFill>
                            <a:schemeClr val="tx1"/>
                          </a:solidFill>
                          <a:effectLst/>
                        </a:rPr>
                        <a:t>Gobuster</a:t>
                      </a:r>
                      <a:endParaRPr lang="en-IN" sz="1000" b="1" i="0" u="none" strike="noStrike">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directory and DNS busting tool that brute-forces URLs, subdomains, and directories to identify hidden resources and vulnerabilities.</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3767438304"/>
                  </a:ext>
                </a:extLst>
              </a:tr>
              <a:tr h="609102">
                <a:tc>
                  <a:txBody>
                    <a:bodyPr/>
                    <a:lstStyle/>
                    <a:p>
                      <a:pPr algn="ctr" fontAlgn="ctr"/>
                      <a:r>
                        <a:rPr lang="en-IN" sz="1000" b="1" u="none" strike="noStrike" dirty="0">
                          <a:solidFill>
                            <a:schemeClr val="tx1"/>
                          </a:solidFill>
                          <a:effectLst/>
                        </a:rPr>
                        <a:t>7</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a:solidFill>
                            <a:schemeClr val="tx1"/>
                          </a:solidFill>
                          <a:effectLst/>
                        </a:rPr>
                        <a:t>Enum4linux</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Linux-based tool for gathering information from Windows machines using SMB. It allows the collection of data such as usernames, shares, and password policies.</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537546521"/>
                  </a:ext>
                </a:extLst>
              </a:tr>
              <a:tr h="406068">
                <a:tc>
                  <a:txBody>
                    <a:bodyPr/>
                    <a:lstStyle/>
                    <a:p>
                      <a:pPr algn="ctr" fontAlgn="ctr"/>
                      <a:r>
                        <a:rPr lang="en-IN" sz="1000" b="1" u="none" strike="noStrike" dirty="0">
                          <a:solidFill>
                            <a:schemeClr val="tx1"/>
                          </a:solidFill>
                          <a:effectLst/>
                        </a:rPr>
                        <a:t>8</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err="1">
                          <a:solidFill>
                            <a:schemeClr val="tx1"/>
                          </a:solidFill>
                          <a:effectLst/>
                        </a:rPr>
                        <a:t>SQLmap</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powerful tool for automating the process of detecting and exploiting SQL injection vulnerabilities in web applications.</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2195648854"/>
                  </a:ext>
                </a:extLst>
              </a:tr>
              <a:tr h="406068">
                <a:tc>
                  <a:txBody>
                    <a:bodyPr/>
                    <a:lstStyle/>
                    <a:p>
                      <a:pPr algn="ctr" fontAlgn="ctr"/>
                      <a:r>
                        <a:rPr lang="en-IN" sz="1000" b="1" u="none" strike="noStrike" dirty="0">
                          <a:solidFill>
                            <a:schemeClr val="tx1"/>
                          </a:solidFill>
                          <a:effectLst/>
                        </a:rPr>
                        <a:t>9</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err="1">
                          <a:solidFill>
                            <a:schemeClr val="tx1"/>
                          </a:solidFill>
                          <a:effectLst/>
                        </a:rPr>
                        <a:t>dirb</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web content scanner that brute-forces directories and file names on a web server to identify hidden content that may have security vulnerabilities.</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1150993981"/>
                  </a:ext>
                </a:extLst>
              </a:tr>
              <a:tr h="406068">
                <a:tc>
                  <a:txBody>
                    <a:bodyPr/>
                    <a:lstStyle/>
                    <a:p>
                      <a:pPr algn="ctr" fontAlgn="ctr"/>
                      <a:r>
                        <a:rPr lang="en-IN" sz="1000" b="1" u="none" strike="noStrike" dirty="0">
                          <a:solidFill>
                            <a:schemeClr val="tx1"/>
                          </a:solidFill>
                          <a:effectLst/>
                        </a:rPr>
                        <a:t>10</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IN" sz="1000" b="1" u="none" strike="noStrike" dirty="0" err="1">
                          <a:solidFill>
                            <a:schemeClr val="tx1"/>
                          </a:solidFill>
                          <a:effectLst/>
                        </a:rPr>
                        <a:t>dnsrecon</a:t>
                      </a:r>
                      <a:endParaRPr lang="en-IN" sz="1000" b="1" i="0" u="none" strike="noStrike" dirty="0">
                        <a:solidFill>
                          <a:schemeClr val="tx1"/>
                        </a:solidFill>
                        <a:effectLst/>
                        <a:latin typeface="Calibri" panose="020F0502020204030204" pitchFamily="34" charset="0"/>
                      </a:endParaRPr>
                    </a:p>
                  </a:txBody>
                  <a:tcPr marL="8103" marR="8103" marT="8103" marB="0" anchor="ctr">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tc>
                  <a:txBody>
                    <a:bodyPr/>
                    <a:lstStyle/>
                    <a:p>
                      <a:pPr algn="ctr" fontAlgn="ctr"/>
                      <a:r>
                        <a:rPr lang="en-GB" sz="1000" b="1" u="none" strike="noStrike" dirty="0">
                          <a:solidFill>
                            <a:schemeClr val="tx1"/>
                          </a:solidFill>
                          <a:effectLst/>
                        </a:rPr>
                        <a:t>A DNS enumeration tool used to gather and </a:t>
                      </a:r>
                      <a:r>
                        <a:rPr lang="en-GB" sz="1000" b="1" u="none" strike="noStrike" dirty="0" err="1">
                          <a:solidFill>
                            <a:schemeClr val="tx1"/>
                          </a:solidFill>
                          <a:effectLst/>
                        </a:rPr>
                        <a:t>analyze</a:t>
                      </a:r>
                      <a:r>
                        <a:rPr lang="en-GB" sz="1000" b="1" u="none" strike="noStrike" dirty="0">
                          <a:solidFill>
                            <a:schemeClr val="tx1"/>
                          </a:solidFill>
                          <a:effectLst/>
                        </a:rPr>
                        <a:t> information from DNS servers, including zone transfers, subdomains, and other DNS-related data.</a:t>
                      </a:r>
                      <a:endParaRPr lang="en-GB" sz="1000" b="1" i="0" u="none" strike="noStrike" dirty="0">
                        <a:solidFill>
                          <a:schemeClr val="tx1"/>
                        </a:solidFill>
                        <a:effectLst/>
                        <a:latin typeface="Calibri" panose="020F0502020204030204" pitchFamily="34" charset="0"/>
                      </a:endParaRPr>
                    </a:p>
                  </a:txBody>
                  <a:tcPr marL="8103" marR="8103" marT="8103" marB="0">
                    <a:lnL w="12700" cmpd="sng">
                      <a:noFill/>
                    </a:lnL>
                    <a:lnR w="12700" cmpd="sng">
                      <a:noFill/>
                    </a:lnR>
                    <a:lnT w="12700" cmpd="sng">
                      <a:noFill/>
                    </a:lnT>
                    <a:lnB w="12700" cmpd="sng">
                      <a:noFill/>
                    </a:lnB>
                    <a:lnTlToBr w="12700" cmpd="sng">
                      <a:noFill/>
                      <a:prstDash val="solid"/>
                    </a:lnTlToBr>
                    <a:lnBlToTr w="12700" cmpd="sng">
                      <a:noFill/>
                      <a:prstDash val="solid"/>
                    </a:lnBlToTr>
                    <a:cell3D prstMaterial="dkEdge">
                      <a:bevel prst="convex"/>
                      <a:lightRig rig="flood" dir="t"/>
                    </a:cell3D>
                    <a:blipFill dpi="0" rotWithShape="1">
                      <a:blip r:embed="rId2">
                        <a:alphaModFix amt="18000"/>
                      </a:blip>
                      <a:srcRect/>
                      <a:tile tx="0" ty="0" sx="100000" sy="100000" flip="none" algn="tl"/>
                    </a:blipFill>
                  </a:tcPr>
                </a:tc>
                <a:extLst>
                  <a:ext uri="{0D108BD9-81ED-4DB2-BD59-A6C34878D82A}">
                    <a16:rowId xmlns:a16="http://schemas.microsoft.com/office/drawing/2014/main" val="1605605889"/>
                  </a:ext>
                </a:extLst>
              </a:tr>
            </a:tbl>
          </a:graphicData>
        </a:graphic>
      </p:graphicFrame>
    </p:spTree>
    <p:extLst>
      <p:ext uri="{BB962C8B-B14F-4D97-AF65-F5344CB8AC3E}">
        <p14:creationId xmlns:p14="http://schemas.microsoft.com/office/powerpoint/2010/main" val="314687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B9A02-C308-9BEE-B01E-F383CA091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60CD1-F3FF-87EC-F3B7-7AF29C22E0FF}"/>
              </a:ext>
            </a:extLst>
          </p:cNvPr>
          <p:cNvSpPr>
            <a:spLocks noGrp="1"/>
          </p:cNvSpPr>
          <p:nvPr>
            <p:ph type="ctrTitle"/>
          </p:nvPr>
        </p:nvSpPr>
        <p:spPr/>
        <p:txBody>
          <a:bodyPr/>
          <a:lstStyle/>
          <a:p>
            <a:r>
              <a:rPr lang="en-IN" dirty="0"/>
              <a:t>Ethical hacking</a:t>
            </a:r>
          </a:p>
        </p:txBody>
      </p:sp>
    </p:spTree>
    <p:extLst>
      <p:ext uri="{BB962C8B-B14F-4D97-AF65-F5344CB8AC3E}">
        <p14:creationId xmlns:p14="http://schemas.microsoft.com/office/powerpoint/2010/main" val="248759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94724-D9E2-6CD2-799D-23C353A245B0}"/>
              </a:ext>
            </a:extLst>
          </p:cNvPr>
          <p:cNvSpPr>
            <a:spLocks noGrp="1"/>
          </p:cNvSpPr>
          <p:nvPr>
            <p:ph type="title"/>
          </p:nvPr>
        </p:nvSpPr>
        <p:spPr/>
        <p:txBody>
          <a:bodyPr/>
          <a:lstStyle/>
          <a:p>
            <a:r>
              <a:rPr lang="en-IN" dirty="0"/>
              <a:t>Ethical hacking</a:t>
            </a:r>
          </a:p>
        </p:txBody>
      </p:sp>
      <p:sp>
        <p:nvSpPr>
          <p:cNvPr id="7" name="Content Placeholder 6">
            <a:extLst>
              <a:ext uri="{FF2B5EF4-FFF2-40B4-BE49-F238E27FC236}">
                <a16:creationId xmlns:a16="http://schemas.microsoft.com/office/drawing/2014/main" id="{F188DD6D-E01D-76A9-7374-F0B0DD6425FF}"/>
              </a:ext>
            </a:extLst>
          </p:cNvPr>
          <p:cNvSpPr>
            <a:spLocks noGrp="1"/>
          </p:cNvSpPr>
          <p:nvPr>
            <p:ph idx="1"/>
          </p:nvPr>
        </p:nvSpPr>
        <p:spPr/>
        <p:txBody>
          <a:bodyPr/>
          <a:lstStyle/>
          <a:p>
            <a:pPr marL="274320" lvl="1" indent="0" algn="just">
              <a:lnSpc>
                <a:spcPct val="200000"/>
              </a:lnSpc>
              <a:buNone/>
            </a:pPr>
            <a:r>
              <a:rPr lang="en-GB" dirty="0"/>
              <a:t>	As part of my MSc in Cyber Security, I have gained foundational knowledge of ethical hacking, which involves authorized testing and securing computer systems against cyber threats. Ethical hacking allows organizations to identify and fix vulnerabilities before they are exploited by malicious actors.</a:t>
            </a:r>
            <a:endParaRPr lang="en-IN" dirty="0"/>
          </a:p>
        </p:txBody>
      </p:sp>
    </p:spTree>
    <p:extLst>
      <p:ext uri="{BB962C8B-B14F-4D97-AF65-F5344CB8AC3E}">
        <p14:creationId xmlns:p14="http://schemas.microsoft.com/office/powerpoint/2010/main" val="1223513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F7D5-D7B6-96D8-3BCF-B685A454D33E}"/>
              </a:ext>
            </a:extLst>
          </p:cNvPr>
          <p:cNvSpPr>
            <a:spLocks noGrp="1"/>
          </p:cNvSpPr>
          <p:nvPr>
            <p:ph type="title"/>
          </p:nvPr>
        </p:nvSpPr>
        <p:spPr/>
        <p:txBody>
          <a:bodyPr/>
          <a:lstStyle/>
          <a:p>
            <a:r>
              <a:rPr lang="en-IN" dirty="0"/>
              <a:t>Techniques &amp; Tools Used:</a:t>
            </a:r>
          </a:p>
        </p:txBody>
      </p:sp>
      <p:sp>
        <p:nvSpPr>
          <p:cNvPr id="3" name="Content Placeholder 2">
            <a:extLst>
              <a:ext uri="{FF2B5EF4-FFF2-40B4-BE49-F238E27FC236}">
                <a16:creationId xmlns:a16="http://schemas.microsoft.com/office/drawing/2014/main" id="{6B016941-A187-92E2-A7E0-BCB7B66BAE64}"/>
              </a:ext>
            </a:extLst>
          </p:cNvPr>
          <p:cNvSpPr>
            <a:spLocks noGrp="1"/>
          </p:cNvSpPr>
          <p:nvPr>
            <p:ph idx="1"/>
          </p:nvPr>
        </p:nvSpPr>
        <p:spPr/>
        <p:txBody>
          <a:bodyPr/>
          <a:lstStyle/>
          <a:p>
            <a:pPr algn="just">
              <a:buNone/>
            </a:pPr>
            <a:r>
              <a:rPr lang="en-IN" b="1" dirty="0"/>
              <a:t>Techniques &amp; Tools Used:</a:t>
            </a:r>
            <a:endParaRPr lang="en-IN" dirty="0"/>
          </a:p>
          <a:p>
            <a:pPr algn="just">
              <a:buFont typeface="Arial" panose="020B0604020202020204" pitchFamily="34" charset="0"/>
              <a:buChar char="•"/>
            </a:pPr>
            <a:r>
              <a:rPr lang="en-IN" b="1" dirty="0"/>
              <a:t>Kali Linux</a:t>
            </a:r>
            <a:r>
              <a:rPr lang="en-IN" dirty="0"/>
              <a:t>: A popular Linux distribution loaded with tools for penetration testing.</a:t>
            </a:r>
          </a:p>
          <a:p>
            <a:pPr algn="just">
              <a:buFont typeface="Arial" panose="020B0604020202020204" pitchFamily="34" charset="0"/>
              <a:buChar char="•"/>
            </a:pPr>
            <a:r>
              <a:rPr lang="en-IN" b="1" dirty="0"/>
              <a:t>Nmap</a:t>
            </a:r>
            <a:r>
              <a:rPr lang="en-IN" dirty="0"/>
              <a:t>: Used for network discovery and vulnerability scanning.</a:t>
            </a:r>
          </a:p>
          <a:p>
            <a:pPr algn="just">
              <a:buFont typeface="Arial" panose="020B0604020202020204" pitchFamily="34" charset="0"/>
              <a:buChar char="•"/>
            </a:pPr>
            <a:r>
              <a:rPr lang="en-IN" b="1" dirty="0"/>
              <a:t>Metasploit Framework</a:t>
            </a:r>
            <a:r>
              <a:rPr lang="en-IN" dirty="0"/>
              <a:t>: A tool to exploit security holes in a system and test its </a:t>
            </a:r>
            <a:r>
              <a:rPr lang="en-IN" dirty="0" err="1"/>
              <a:t>defenses</a:t>
            </a:r>
            <a:r>
              <a:rPr lang="en-IN" dirty="0"/>
              <a:t>.</a:t>
            </a:r>
          </a:p>
          <a:p>
            <a:pPr algn="just">
              <a:buFont typeface="Arial" panose="020B0604020202020204" pitchFamily="34" charset="0"/>
              <a:buChar char="•"/>
            </a:pPr>
            <a:r>
              <a:rPr lang="en-IN" b="1" dirty="0"/>
              <a:t>Burp Suite</a:t>
            </a:r>
            <a:r>
              <a:rPr lang="en-IN" dirty="0"/>
              <a:t>: A comprehensive platform used for web application security testing.</a:t>
            </a:r>
          </a:p>
          <a:p>
            <a:pPr algn="just">
              <a:buFont typeface="Arial" panose="020B0604020202020204" pitchFamily="34" charset="0"/>
              <a:buChar char="•"/>
            </a:pPr>
            <a:r>
              <a:rPr lang="en-IN" b="1" dirty="0"/>
              <a:t>Wireshark</a:t>
            </a:r>
            <a:r>
              <a:rPr lang="en-IN" dirty="0"/>
              <a:t>: A network protocol </a:t>
            </a:r>
            <a:r>
              <a:rPr lang="en-IN" dirty="0" err="1"/>
              <a:t>analyzer</a:t>
            </a:r>
            <a:r>
              <a:rPr lang="en-IN" dirty="0"/>
              <a:t> that helps in capturing and </a:t>
            </a:r>
            <a:r>
              <a:rPr lang="en-IN" dirty="0" err="1"/>
              <a:t>analyzing</a:t>
            </a:r>
            <a:r>
              <a:rPr lang="en-IN" dirty="0"/>
              <a:t> packets.</a:t>
            </a:r>
          </a:p>
          <a:p>
            <a:pPr marL="0" indent="0" algn="just">
              <a:buNone/>
            </a:pPr>
            <a:endParaRPr lang="en-IN" dirty="0"/>
          </a:p>
        </p:txBody>
      </p:sp>
    </p:spTree>
    <p:extLst>
      <p:ext uri="{BB962C8B-B14F-4D97-AF65-F5344CB8AC3E}">
        <p14:creationId xmlns:p14="http://schemas.microsoft.com/office/powerpoint/2010/main" val="160055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A7EA-E4F8-5254-EA6C-A32E0D673DB1}"/>
              </a:ext>
            </a:extLst>
          </p:cNvPr>
          <p:cNvSpPr>
            <a:spLocks noGrp="1"/>
          </p:cNvSpPr>
          <p:nvPr>
            <p:ph type="title"/>
          </p:nvPr>
        </p:nvSpPr>
        <p:spPr>
          <a:xfrm>
            <a:off x="0" y="0"/>
            <a:ext cx="10058400" cy="921596"/>
          </a:xfrm>
        </p:spPr>
        <p:txBody>
          <a:bodyPr/>
          <a:lstStyle/>
          <a:p>
            <a:r>
              <a:rPr lang="en-IN" dirty="0"/>
              <a:t>tools</a:t>
            </a:r>
          </a:p>
        </p:txBody>
      </p:sp>
      <p:pic>
        <p:nvPicPr>
          <p:cNvPr id="7" name="Picture 6">
            <a:extLst>
              <a:ext uri="{FF2B5EF4-FFF2-40B4-BE49-F238E27FC236}">
                <a16:creationId xmlns:a16="http://schemas.microsoft.com/office/drawing/2014/main" id="{76598B28-7C30-881D-9817-148A8C7DC798}"/>
              </a:ext>
            </a:extLst>
          </p:cNvPr>
          <p:cNvPicPr>
            <a:picLocks noChangeAspect="1"/>
          </p:cNvPicPr>
          <p:nvPr/>
        </p:nvPicPr>
        <p:blipFill>
          <a:blip r:embed="rId2"/>
          <a:stretch>
            <a:fillRect/>
          </a:stretch>
        </p:blipFill>
        <p:spPr>
          <a:xfrm>
            <a:off x="867747" y="1021118"/>
            <a:ext cx="5383764" cy="2095469"/>
          </a:xfrm>
          <a:prstGeom prst="rect">
            <a:avLst/>
          </a:prstGeom>
        </p:spPr>
      </p:pic>
      <p:sp>
        <p:nvSpPr>
          <p:cNvPr id="8" name="Text Placeholder 5">
            <a:extLst>
              <a:ext uri="{FF2B5EF4-FFF2-40B4-BE49-F238E27FC236}">
                <a16:creationId xmlns:a16="http://schemas.microsoft.com/office/drawing/2014/main" id="{E4418A21-ED6C-99AD-1ED9-CD6B41F14569}"/>
              </a:ext>
            </a:extLst>
          </p:cNvPr>
          <p:cNvSpPr txBox="1">
            <a:spLocks/>
          </p:cNvSpPr>
          <p:nvPr/>
        </p:nvSpPr>
        <p:spPr>
          <a:xfrm>
            <a:off x="1804626" y="3116587"/>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err="1"/>
              <a:t>Burpsuite</a:t>
            </a:r>
            <a:r>
              <a:rPr lang="en-US" dirty="0"/>
              <a:t> pro scanner</a:t>
            </a:r>
          </a:p>
        </p:txBody>
      </p:sp>
      <p:pic>
        <p:nvPicPr>
          <p:cNvPr id="10" name="Picture 9">
            <a:extLst>
              <a:ext uri="{FF2B5EF4-FFF2-40B4-BE49-F238E27FC236}">
                <a16:creationId xmlns:a16="http://schemas.microsoft.com/office/drawing/2014/main" id="{A9EAB956-20B0-B1F8-580D-51AC8E72CAB3}"/>
              </a:ext>
            </a:extLst>
          </p:cNvPr>
          <p:cNvPicPr>
            <a:picLocks noChangeAspect="1"/>
          </p:cNvPicPr>
          <p:nvPr/>
        </p:nvPicPr>
        <p:blipFill>
          <a:blip r:embed="rId3"/>
          <a:stretch>
            <a:fillRect/>
          </a:stretch>
        </p:blipFill>
        <p:spPr>
          <a:xfrm>
            <a:off x="7848902" y="1021118"/>
            <a:ext cx="3120788" cy="4368861"/>
          </a:xfrm>
          <a:prstGeom prst="rect">
            <a:avLst/>
          </a:prstGeom>
        </p:spPr>
      </p:pic>
      <p:sp>
        <p:nvSpPr>
          <p:cNvPr id="11" name="Text Placeholder 5">
            <a:extLst>
              <a:ext uri="{FF2B5EF4-FFF2-40B4-BE49-F238E27FC236}">
                <a16:creationId xmlns:a16="http://schemas.microsoft.com/office/drawing/2014/main" id="{F0A888F4-4733-E074-04E7-3C36C55F4974}"/>
              </a:ext>
            </a:extLst>
          </p:cNvPr>
          <p:cNvSpPr txBox="1">
            <a:spLocks/>
          </p:cNvSpPr>
          <p:nvPr/>
        </p:nvSpPr>
        <p:spPr>
          <a:xfrm>
            <a:off x="7848903" y="5458404"/>
            <a:ext cx="3030238"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dirty="0"/>
              <a:t>Metasploit framework</a:t>
            </a:r>
          </a:p>
          <a:p>
            <a:pPr marL="0" indent="0" algn="ctr">
              <a:buNone/>
            </a:pPr>
            <a:r>
              <a:rPr lang="en-US" sz="1600" dirty="0"/>
              <a:t>(for exploiting Vulnerability)</a:t>
            </a:r>
          </a:p>
        </p:txBody>
      </p:sp>
      <p:pic>
        <p:nvPicPr>
          <p:cNvPr id="13" name="Picture 12">
            <a:extLst>
              <a:ext uri="{FF2B5EF4-FFF2-40B4-BE49-F238E27FC236}">
                <a16:creationId xmlns:a16="http://schemas.microsoft.com/office/drawing/2014/main" id="{515A5FA7-D2AA-E026-3AFB-36DAC4D3B357}"/>
              </a:ext>
            </a:extLst>
          </p:cNvPr>
          <p:cNvPicPr>
            <a:picLocks noChangeAspect="1"/>
          </p:cNvPicPr>
          <p:nvPr/>
        </p:nvPicPr>
        <p:blipFill>
          <a:blip r:embed="rId4"/>
          <a:stretch>
            <a:fillRect/>
          </a:stretch>
        </p:blipFill>
        <p:spPr>
          <a:xfrm>
            <a:off x="867747" y="3605857"/>
            <a:ext cx="5383764" cy="1998367"/>
          </a:xfrm>
          <a:prstGeom prst="rect">
            <a:avLst/>
          </a:prstGeom>
        </p:spPr>
      </p:pic>
      <p:sp>
        <p:nvSpPr>
          <p:cNvPr id="14" name="Text Placeholder 5">
            <a:extLst>
              <a:ext uri="{FF2B5EF4-FFF2-40B4-BE49-F238E27FC236}">
                <a16:creationId xmlns:a16="http://schemas.microsoft.com/office/drawing/2014/main" id="{5F70BB01-67C9-F3DE-D03F-95C5461A1837}"/>
              </a:ext>
            </a:extLst>
          </p:cNvPr>
          <p:cNvSpPr txBox="1">
            <a:spLocks/>
          </p:cNvSpPr>
          <p:nvPr/>
        </p:nvSpPr>
        <p:spPr>
          <a:xfrm>
            <a:off x="1804626" y="5836882"/>
            <a:ext cx="2939689" cy="921596"/>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ctr"/>
            <a:r>
              <a:rPr lang="en-US" dirty="0"/>
              <a:t>Wireshark</a:t>
            </a:r>
          </a:p>
          <a:p>
            <a:pPr marL="0" indent="0" algn="ctr">
              <a:buNone/>
            </a:pPr>
            <a:r>
              <a:rPr lang="en-US" sz="1600" dirty="0"/>
              <a:t>(For capturing the packets)</a:t>
            </a:r>
          </a:p>
        </p:txBody>
      </p:sp>
    </p:spTree>
    <p:extLst>
      <p:ext uri="{BB962C8B-B14F-4D97-AF65-F5344CB8AC3E}">
        <p14:creationId xmlns:p14="http://schemas.microsoft.com/office/powerpoint/2010/main" val="197906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E9E3-873E-C0A2-D60F-D3AA412DF1E9}"/>
              </a:ext>
            </a:extLst>
          </p:cNvPr>
          <p:cNvSpPr>
            <a:spLocks noGrp="1"/>
          </p:cNvSpPr>
          <p:nvPr>
            <p:ph type="title"/>
          </p:nvPr>
        </p:nvSpPr>
        <p:spPr/>
        <p:txBody>
          <a:bodyPr/>
          <a:lstStyle/>
          <a:p>
            <a:r>
              <a:rPr lang="en-GB" b="1" dirty="0"/>
              <a:t>Platforms</a:t>
            </a:r>
            <a:br>
              <a:rPr lang="en-GB" dirty="0"/>
            </a:br>
            <a:endParaRPr lang="en-IN" dirty="0"/>
          </a:p>
        </p:txBody>
      </p:sp>
      <p:sp>
        <p:nvSpPr>
          <p:cNvPr id="3" name="Content Placeholder 2">
            <a:extLst>
              <a:ext uri="{FF2B5EF4-FFF2-40B4-BE49-F238E27FC236}">
                <a16:creationId xmlns:a16="http://schemas.microsoft.com/office/drawing/2014/main" id="{246E188A-2BB9-C64A-C4C3-40792EC88BF9}"/>
              </a:ext>
            </a:extLst>
          </p:cNvPr>
          <p:cNvSpPr>
            <a:spLocks noGrp="1"/>
          </p:cNvSpPr>
          <p:nvPr>
            <p:ph idx="1"/>
          </p:nvPr>
        </p:nvSpPr>
        <p:spPr/>
        <p:txBody>
          <a:bodyPr/>
          <a:lstStyle/>
          <a:p>
            <a:pPr>
              <a:buFont typeface="Arial" panose="020B0604020202020204" pitchFamily="34" charset="0"/>
              <a:buChar char="•"/>
            </a:pPr>
            <a:r>
              <a:rPr lang="en-GB" b="1" dirty="0" err="1"/>
              <a:t>TryHackMe</a:t>
            </a:r>
            <a:r>
              <a:rPr lang="en-GB" dirty="0"/>
              <a:t>: A beginner-friendly platform for practicing ethical hacking techniques.</a:t>
            </a:r>
          </a:p>
          <a:p>
            <a:pPr>
              <a:buFont typeface="Arial" panose="020B0604020202020204" pitchFamily="34" charset="0"/>
              <a:buChar char="•"/>
            </a:pPr>
            <a:r>
              <a:rPr lang="en-GB" b="1" dirty="0"/>
              <a:t>Hack The Box</a:t>
            </a:r>
            <a:r>
              <a:rPr lang="en-GB" dirty="0"/>
              <a:t>: A platform designed for penetration testing with real-world scenarios.</a:t>
            </a:r>
          </a:p>
          <a:p>
            <a:r>
              <a:rPr lang="en-IN" b="1" dirty="0" err="1"/>
              <a:t>PicoCTF</a:t>
            </a:r>
            <a:r>
              <a:rPr lang="en-IN" b="1" dirty="0"/>
              <a:t>: </a:t>
            </a:r>
            <a:r>
              <a:rPr lang="en-IN" dirty="0"/>
              <a:t>A platform for test our skills in cyber world scenario.</a:t>
            </a:r>
            <a:endParaRPr lang="en-IN" b="1" dirty="0"/>
          </a:p>
        </p:txBody>
      </p:sp>
    </p:spTree>
    <p:extLst>
      <p:ext uri="{BB962C8B-B14F-4D97-AF65-F5344CB8AC3E}">
        <p14:creationId xmlns:p14="http://schemas.microsoft.com/office/powerpoint/2010/main" val="179409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8C5D9-75A2-BD74-C9F8-AFBF45049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6A452-4452-68D2-DCCC-87BDCFA04A5C}"/>
              </a:ext>
            </a:extLst>
          </p:cNvPr>
          <p:cNvSpPr>
            <a:spLocks noGrp="1"/>
          </p:cNvSpPr>
          <p:nvPr>
            <p:ph type="ctrTitle"/>
          </p:nvPr>
        </p:nvSpPr>
        <p:spPr/>
        <p:txBody>
          <a:bodyPr/>
          <a:lstStyle/>
          <a:p>
            <a:r>
              <a:rPr lang="en-IN" sz="7000" dirty="0"/>
              <a:t>Security Operations </a:t>
            </a:r>
            <a:r>
              <a:rPr lang="en-IN" sz="7000" dirty="0" err="1"/>
              <a:t>Center</a:t>
            </a:r>
            <a:r>
              <a:rPr lang="en-IN" sz="7000" dirty="0"/>
              <a:t> (SOC)</a:t>
            </a:r>
          </a:p>
        </p:txBody>
      </p:sp>
    </p:spTree>
    <p:extLst>
      <p:ext uri="{BB962C8B-B14F-4D97-AF65-F5344CB8AC3E}">
        <p14:creationId xmlns:p14="http://schemas.microsoft.com/office/powerpoint/2010/main" val="28579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8B548-056E-6D7D-30BD-C39E2411226A}"/>
              </a:ext>
            </a:extLst>
          </p:cNvPr>
          <p:cNvSpPr>
            <a:spLocks noGrp="1"/>
          </p:cNvSpPr>
          <p:nvPr>
            <p:ph type="title"/>
          </p:nvPr>
        </p:nvSpPr>
        <p:spPr/>
        <p:txBody>
          <a:bodyPr/>
          <a:lstStyle/>
          <a:p>
            <a:r>
              <a:rPr lang="en-IN" dirty="0"/>
              <a:t>Security Operations </a:t>
            </a:r>
            <a:r>
              <a:rPr lang="en-IN" dirty="0" err="1"/>
              <a:t>Center</a:t>
            </a:r>
            <a:r>
              <a:rPr lang="en-IN" dirty="0"/>
              <a:t> (SOC)</a:t>
            </a:r>
          </a:p>
        </p:txBody>
      </p:sp>
      <p:sp>
        <p:nvSpPr>
          <p:cNvPr id="3" name="Content Placeholder 2">
            <a:extLst>
              <a:ext uri="{FF2B5EF4-FFF2-40B4-BE49-F238E27FC236}">
                <a16:creationId xmlns:a16="http://schemas.microsoft.com/office/drawing/2014/main" id="{2A30BFEF-C94B-5C20-A60F-1523834B7B20}"/>
              </a:ext>
            </a:extLst>
          </p:cNvPr>
          <p:cNvSpPr>
            <a:spLocks noGrp="1"/>
          </p:cNvSpPr>
          <p:nvPr>
            <p:ph idx="1"/>
          </p:nvPr>
        </p:nvSpPr>
        <p:spPr/>
        <p:txBody>
          <a:bodyPr/>
          <a:lstStyle/>
          <a:p>
            <a:pPr marL="0" indent="0" algn="just">
              <a:lnSpc>
                <a:spcPct val="200000"/>
              </a:lnSpc>
              <a:buNone/>
            </a:pPr>
            <a:r>
              <a:rPr lang="en-GB" dirty="0"/>
              <a:t>	A Security Operations </a:t>
            </a:r>
            <a:r>
              <a:rPr lang="en-GB" dirty="0" err="1"/>
              <a:t>Center</a:t>
            </a:r>
            <a:r>
              <a:rPr lang="en-GB" dirty="0"/>
              <a:t> (SOC) is a dedicated team or facility within an organization to monitor, detect, and respond to cyber threats. During my training, I gained insight into the importance of 24/7 monitoring to protect sensitive data from threats.</a:t>
            </a:r>
            <a:endParaRPr lang="en-IN" dirty="0"/>
          </a:p>
        </p:txBody>
      </p:sp>
    </p:spTree>
    <p:extLst>
      <p:ext uri="{BB962C8B-B14F-4D97-AF65-F5344CB8AC3E}">
        <p14:creationId xmlns:p14="http://schemas.microsoft.com/office/powerpoint/2010/main" val="421476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1939-5432-EA5A-DC8E-CDC5B7B6EB32}"/>
              </a:ext>
            </a:extLst>
          </p:cNvPr>
          <p:cNvSpPr>
            <a:spLocks noGrp="1"/>
          </p:cNvSpPr>
          <p:nvPr>
            <p:ph type="title"/>
          </p:nvPr>
        </p:nvSpPr>
        <p:spPr/>
        <p:txBody>
          <a:bodyPr/>
          <a:lstStyle/>
          <a:p>
            <a:r>
              <a:rPr lang="en-IN" dirty="0"/>
              <a:t>Techniques &amp; Tools Used:</a:t>
            </a:r>
          </a:p>
        </p:txBody>
      </p:sp>
      <p:sp>
        <p:nvSpPr>
          <p:cNvPr id="3" name="Content Placeholder 2">
            <a:extLst>
              <a:ext uri="{FF2B5EF4-FFF2-40B4-BE49-F238E27FC236}">
                <a16:creationId xmlns:a16="http://schemas.microsoft.com/office/drawing/2014/main" id="{973E2F52-43B9-A2A2-1DE8-4DEA75F102FD}"/>
              </a:ext>
            </a:extLst>
          </p:cNvPr>
          <p:cNvSpPr>
            <a:spLocks noGrp="1"/>
          </p:cNvSpPr>
          <p:nvPr>
            <p:ph idx="1"/>
          </p:nvPr>
        </p:nvSpPr>
        <p:spPr/>
        <p:txBody>
          <a:bodyPr/>
          <a:lstStyle/>
          <a:p>
            <a:pPr algn="just">
              <a:lnSpc>
                <a:spcPct val="150000"/>
              </a:lnSpc>
              <a:buNone/>
            </a:pPr>
            <a:r>
              <a:rPr lang="en-GB" b="1" dirty="0"/>
              <a:t>SIEM (Security Information and Event Management) Tools</a:t>
            </a:r>
            <a:r>
              <a:rPr lang="en-GB" dirty="0"/>
              <a:t>: Used for aggregating and </a:t>
            </a:r>
            <a:r>
              <a:rPr lang="en-GB" dirty="0" err="1"/>
              <a:t>analyzing</a:t>
            </a:r>
            <a:r>
              <a:rPr lang="en-GB" dirty="0"/>
              <a:t> logs.</a:t>
            </a:r>
          </a:p>
          <a:p>
            <a:pPr lvl="2" algn="just">
              <a:lnSpc>
                <a:spcPct val="150000"/>
              </a:lnSpc>
              <a:buFont typeface="Arial" panose="020B0604020202020204" pitchFamily="34" charset="0"/>
              <a:buChar char="•"/>
            </a:pPr>
            <a:endParaRPr lang="en-GB" b="1" dirty="0"/>
          </a:p>
          <a:p>
            <a:pPr lvl="2" algn="just">
              <a:lnSpc>
                <a:spcPct val="150000"/>
              </a:lnSpc>
              <a:buFont typeface="Arial" panose="020B0604020202020204" pitchFamily="34" charset="0"/>
              <a:buChar char="•"/>
            </a:pPr>
            <a:r>
              <a:rPr lang="en-GB" sz="1800" b="1" dirty="0" err="1"/>
              <a:t>Wazuh</a:t>
            </a:r>
            <a:r>
              <a:rPr lang="en-GB" sz="1800" dirty="0"/>
              <a:t>: A comprehensive, open-source SIEM tool for threat detection, integrity monitoring, and security analytics. </a:t>
            </a:r>
            <a:r>
              <a:rPr lang="en-GB" sz="1800" dirty="0" err="1"/>
              <a:t>Wazuh</a:t>
            </a:r>
            <a:r>
              <a:rPr lang="en-GB" sz="1800" dirty="0"/>
              <a:t> helps to collect, </a:t>
            </a:r>
            <a:r>
              <a:rPr lang="en-GB" sz="1800" dirty="0" err="1"/>
              <a:t>analyze</a:t>
            </a:r>
            <a:r>
              <a:rPr lang="en-GB" sz="1800" dirty="0"/>
              <a:t>, and correlate security data from various sources to improve an organization’s security posture.</a:t>
            </a:r>
          </a:p>
          <a:p>
            <a:pPr algn="just">
              <a:lnSpc>
                <a:spcPct val="150000"/>
              </a:lnSpc>
            </a:pPr>
            <a:endParaRPr lang="en-IN" dirty="0"/>
          </a:p>
        </p:txBody>
      </p:sp>
    </p:spTree>
    <p:extLst>
      <p:ext uri="{BB962C8B-B14F-4D97-AF65-F5344CB8AC3E}">
        <p14:creationId xmlns:p14="http://schemas.microsoft.com/office/powerpoint/2010/main" val="1043942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1917</TotalTime>
  <Words>759</Words>
  <Application>Microsoft Office PowerPoint</Application>
  <PresentationFormat>Widescreen</PresentationFormat>
  <Paragraphs>89</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Rockwell</vt:lpstr>
      <vt:lpstr>Rockwell Condensed</vt:lpstr>
      <vt:lpstr>Wingdings</vt:lpstr>
      <vt:lpstr>Wood Type</vt:lpstr>
      <vt:lpstr>Thiruvarulnathan K </vt:lpstr>
      <vt:lpstr>Ethical hacking</vt:lpstr>
      <vt:lpstr>Ethical hacking</vt:lpstr>
      <vt:lpstr>Techniques &amp; Tools Used:</vt:lpstr>
      <vt:lpstr>tools</vt:lpstr>
      <vt:lpstr>Platforms </vt:lpstr>
      <vt:lpstr>Security Operations Center (SOC)</vt:lpstr>
      <vt:lpstr>Security Operations Center (SOC)</vt:lpstr>
      <vt:lpstr>Techniques &amp; Tools Used:</vt:lpstr>
      <vt:lpstr>Wazuh Installing method </vt:lpstr>
      <vt:lpstr>Wazuh</vt:lpstr>
      <vt:lpstr>Vulnerability Assessment and Penetration Testing (VAPT)</vt:lpstr>
      <vt:lpstr>Vulnerability Assessment and Penetration Testing (VAPT) </vt:lpstr>
      <vt:lpstr>Techniques &amp; Tools Used:</vt:lpstr>
      <vt:lpstr>tools</vt:lpstr>
      <vt:lpstr>Cli based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wolve</dc:creator>
  <cp:lastModifiedBy>wolve</cp:lastModifiedBy>
  <cp:revision>4</cp:revision>
  <dcterms:created xsi:type="dcterms:W3CDTF">2025-03-29T11:55:47Z</dcterms:created>
  <dcterms:modified xsi:type="dcterms:W3CDTF">2025-03-31T20:14:58Z</dcterms:modified>
</cp:coreProperties>
</file>