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21" r:id="rId9"/>
    <p:sldId id="320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FFFFCC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FFFFCC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FFFFCC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FFFFCC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FFFFCC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FFCC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FFCC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FFCC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FFCC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  <a:srgbClr val="CCFFCC"/>
    <a:srgbClr val="99FF99"/>
    <a:srgbClr val="FFFFFF"/>
    <a:srgbClr val="FF9999"/>
    <a:srgbClr val="FF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369" autoAdjust="0"/>
  </p:normalViewPr>
  <p:slideViewPr>
    <p:cSldViewPr>
      <p:cViewPr varScale="1">
        <p:scale>
          <a:sx n="86" d="100"/>
          <a:sy n="86" d="100"/>
        </p:scale>
        <p:origin x="771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 Shanli" userId="f83fcc78b2861389" providerId="LiveId" clId="{AEC98780-B426-4761-B85A-21727D399EEA}"/>
    <pc:docChg chg="modSld">
      <pc:chgData name="Xuan Shanli" userId="f83fcc78b2861389" providerId="LiveId" clId="{AEC98780-B426-4761-B85A-21727D399EEA}" dt="2021-11-13T00:32:06.801" v="240"/>
      <pc:docMkLst>
        <pc:docMk/>
      </pc:docMkLst>
      <pc:sldChg chg="modSp modTransition">
        <pc:chgData name="Xuan Shanli" userId="f83fcc78b2861389" providerId="LiveId" clId="{AEC98780-B426-4761-B85A-21727D399EEA}" dt="2021-11-13T00:31:34.116" v="230" actId="20577"/>
        <pc:sldMkLst>
          <pc:docMk/>
          <pc:sldMk cId="0" sldId="256"/>
        </pc:sldMkLst>
        <pc:spChg chg="mod">
          <ac:chgData name="Xuan Shanli" userId="f83fcc78b2861389" providerId="LiveId" clId="{AEC98780-B426-4761-B85A-21727D399EEA}" dt="2021-11-13T00:31:34.116" v="230" actId="20577"/>
          <ac:spMkLst>
            <pc:docMk/>
            <pc:sldMk cId="0" sldId="256"/>
            <ac:spMk id="2050" creationId="{508368C3-321E-4F74-81BE-C7780C57BE76}"/>
          </ac:spMkLst>
        </pc:spChg>
      </pc:sldChg>
      <pc:sldChg chg="addSp modSp mod modTransition">
        <pc:chgData name="Xuan Shanli" userId="f83fcc78b2861389" providerId="LiveId" clId="{AEC98780-B426-4761-B85A-21727D399EEA}" dt="2021-11-13T00:29:16.785" v="227" actId="20577"/>
        <pc:sldMkLst>
          <pc:docMk/>
          <pc:sldMk cId="0" sldId="320"/>
        </pc:sldMkLst>
        <pc:spChg chg="add mod">
          <ac:chgData name="Xuan Shanli" userId="f83fcc78b2861389" providerId="LiveId" clId="{AEC98780-B426-4761-B85A-21727D399EEA}" dt="2021-11-13T00:25:30.793" v="205"/>
          <ac:spMkLst>
            <pc:docMk/>
            <pc:sldMk cId="0" sldId="320"/>
            <ac:spMk id="4" creationId="{AEFB2594-24D4-48AE-8C2D-31CACF9CBF5A}"/>
          </ac:spMkLst>
        </pc:spChg>
        <pc:spChg chg="mod">
          <ac:chgData name="Xuan Shanli" userId="f83fcc78b2861389" providerId="LiveId" clId="{AEC98780-B426-4761-B85A-21727D399EEA}" dt="2021-11-13T00:29:16.785" v="227" actId="20577"/>
          <ac:spMkLst>
            <pc:docMk/>
            <pc:sldMk cId="0" sldId="320"/>
            <ac:spMk id="16387" creationId="{ECC6640A-E76B-4B58-B1CA-24CBE7E79B40}"/>
          </ac:spMkLst>
        </pc:spChg>
      </pc:sldChg>
      <pc:sldChg chg="modSp mod modTransition">
        <pc:chgData name="Xuan Shanli" userId="f83fcc78b2861389" providerId="LiveId" clId="{AEC98780-B426-4761-B85A-21727D399EEA}" dt="2021-11-13T00:32:06.801" v="240"/>
        <pc:sldMkLst>
          <pc:docMk/>
          <pc:sldMk cId="0" sldId="321"/>
        </pc:sldMkLst>
        <pc:spChg chg="mod">
          <ac:chgData name="Xuan Shanli" userId="f83fcc78b2861389" providerId="LiveId" clId="{AEC98780-B426-4761-B85A-21727D399EEA}" dt="2021-11-13T00:20:05.976" v="69"/>
          <ac:spMkLst>
            <pc:docMk/>
            <pc:sldMk cId="0" sldId="321"/>
            <ac:spMk id="15365" creationId="{6FC6F99D-D746-4222-9E77-57FC0D80CA41}"/>
          </ac:spMkLst>
        </pc:spChg>
      </pc:sldChg>
      <pc:sldChg chg="addSp delSp modSp modTransition">
        <pc:chgData name="Xuan Shanli" userId="f83fcc78b2861389" providerId="LiveId" clId="{AEC98780-B426-4761-B85A-21727D399EEA}" dt="2021-11-13T00:31:49.235" v="232" actId="478"/>
        <pc:sldMkLst>
          <pc:docMk/>
          <pc:sldMk cId="0" sldId="344"/>
        </pc:sldMkLst>
        <pc:spChg chg="add del mod">
          <ac:chgData name="Xuan Shanli" userId="f83fcc78b2861389" providerId="LiveId" clId="{AEC98780-B426-4761-B85A-21727D399EEA}" dt="2021-11-13T00:31:49.235" v="232" actId="478"/>
          <ac:spMkLst>
            <pc:docMk/>
            <pc:sldMk cId="0" sldId="344"/>
            <ac:spMk id="2" creationId="{11A222BC-6ACE-42A2-A857-D51A2347C923}"/>
          </ac:spMkLst>
        </pc:spChg>
        <pc:spChg chg="del">
          <ac:chgData name="Xuan Shanli" userId="f83fcc78b2861389" providerId="LiveId" clId="{AEC98780-B426-4761-B85A-21727D399EEA}" dt="2021-11-13T00:31:45.863" v="231" actId="478"/>
          <ac:spMkLst>
            <pc:docMk/>
            <pc:sldMk cId="0" sldId="344"/>
            <ac:spMk id="5122" creationId="{50F64094-14CD-4E9E-81E7-9FD4036EE28D}"/>
          </ac:spMkLst>
        </pc:spChg>
      </pc:sldChg>
      <pc:sldChg chg="modTransition">
        <pc:chgData name="Xuan Shanli" userId="f83fcc78b2861389" providerId="LiveId" clId="{AEC98780-B426-4761-B85A-21727D399EEA}" dt="2021-11-13T00:21:05.416" v="89"/>
        <pc:sldMkLst>
          <pc:docMk/>
          <pc:sldMk cId="0" sldId="345"/>
        </pc:sldMkLst>
      </pc:sldChg>
      <pc:sldChg chg="modTransition">
        <pc:chgData name="Xuan Shanli" userId="f83fcc78b2861389" providerId="LiveId" clId="{AEC98780-B426-4761-B85A-21727D399EEA}" dt="2021-11-13T00:28:52.365" v="226"/>
        <pc:sldMkLst>
          <pc:docMk/>
          <pc:sldMk cId="0" sldId="346"/>
        </pc:sldMkLst>
      </pc:sldChg>
      <pc:sldChg chg="modTransition">
        <pc:chgData name="Xuan Shanli" userId="f83fcc78b2861389" providerId="LiveId" clId="{AEC98780-B426-4761-B85A-21727D399EEA}" dt="2021-11-13T00:22:09.966" v="105"/>
        <pc:sldMkLst>
          <pc:docMk/>
          <pc:sldMk cId="0" sldId="347"/>
        </pc:sldMkLst>
      </pc:sldChg>
      <pc:sldChg chg="modTransition">
        <pc:chgData name="Xuan Shanli" userId="f83fcc78b2861389" providerId="LiveId" clId="{AEC98780-B426-4761-B85A-21727D399EEA}" dt="2021-11-13T00:21:48.787" v="97"/>
        <pc:sldMkLst>
          <pc:docMk/>
          <pc:sldMk cId="0" sldId="348"/>
        </pc:sldMkLst>
      </pc:sldChg>
      <pc:sldChg chg="modTransition">
        <pc:chgData name="Xuan Shanli" userId="f83fcc78b2861389" providerId="LiveId" clId="{AEC98780-B426-4761-B85A-21727D399EEA}" dt="2021-11-13T00:32:04.791" v="236"/>
        <pc:sldMkLst>
          <pc:docMk/>
          <pc:sldMk cId="0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C8F575EB-0460-4FAC-AFD7-04274307D0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BAAF31E-6408-43CA-A171-868B053C54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C0F067D-0E28-4860-88BA-9B7BBE00C53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9EC1C57D-4C05-4243-8B31-49241E4623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CF8FF2ED-E7FD-4A26-9018-19A1BADB7A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6AB8448B-ECD8-4AA0-8921-1062EE1F8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FDC3A9BF-9B92-4EA5-9213-11F4B5EED8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CF335C7E-262E-4065-978F-6151B0732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5C3439-4BB9-4ABA-B7FB-26DCFB80D953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4CBC9017-0931-4FF1-A180-3820F30EC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55D1ED0-6D4C-4C51-B53C-CE2B27EE1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F0F12DD0-1822-427A-8544-2E368CA2E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21B9EA-D091-49B7-A411-2E168B252867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6D77201-0F12-44E6-A888-D14072043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7190B8C-F1F2-4A09-8065-5BB4F9E10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5448EC2-2A97-433F-B8A3-8FDB4EAA9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2D0D50-2B1C-4272-992E-5CCA0E7A2782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051C5DC-A20E-4F1E-BC03-8890CF42B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01E4826-DCAB-452A-A2AE-B1A698E55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3F632FF-C135-448F-A8F3-DBAF1CB11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F099F5-5D8E-4262-AFB8-DB69A46B0B5C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D4EF613-8B6A-4B2D-91B0-B8A42ED52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D1C15E6-8620-4BD7-A779-6FC7D2428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E2B25BB-05C8-41DD-88C5-6FE9CC8CCF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005ED2-28AA-4E9A-BB86-29F95BA93309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E4EB89B-4FEB-4D48-B1EE-7973B6B33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AB4090F-19FC-471B-9689-B775B1638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F740FE-D016-43CF-9719-677A715B1C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CF6237-F6B7-4917-9CE5-718C4B5DE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F69C02-E3B2-47F1-B4E7-2E40C2DF5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29AEA-B0B9-414D-B4AB-537D42F2A3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31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97233E-57D1-4683-940B-AA65A24005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B8078-A545-46CB-A375-01B9CB96C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B29CC3-886A-4D7B-AC01-CA17B51D9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8DE9C-2B1B-40D3-A79E-E9B0CF5DFE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32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2C2191-E82E-40ED-8A5A-BE485BD16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48CCBA-762D-4E3B-9775-6BEA16F000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307D01-B81C-4A63-A4FC-99A2BE3CB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21F1A5-F388-4FD7-816A-5BB88B6351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71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CC4FA1-191F-4BD2-BE3D-A314DFE71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6BDD02-9049-463F-98B1-CCE3114576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83E8A4-177A-4728-A470-76B0AB8CFB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3C54F-B363-4C68-8F7D-0A96732353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18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09D548-98AD-4A10-92E0-99686F803E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F03082-4C71-43E0-8C29-EFEF2BA3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177DF5-02DB-42F0-B525-C05DB5B46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04295-E7E9-43C6-8162-2F69C20362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33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D2D113-6A0F-433B-9A02-D6DBD15CEE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EE292-8FB6-471E-A222-24F545EAC9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0A9910-2037-4824-BD9F-FEA55E933D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5A4CC-FB24-467F-AE1C-6283E4B31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44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6B4575-8B48-4316-81AD-9BE7979155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B3A8B45-47A6-4D81-91B7-34A55CD76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F61FF35-9A6C-43DD-951A-6A080971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C9480-CACF-4ABA-98A9-3C23966B87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520C7B3-9CB8-4B56-9EFF-CF08AD444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1CE4E1-A0E2-41F8-A6C6-47A61DF7D5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B866E3-5C3F-4DE7-9E40-60909E105E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BEE01-7DC5-4209-A2AF-F245ECA545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60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BE03A6-BD39-403D-9A4F-B4E584BCE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ED1520-3865-4039-B454-751599D9A5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5E6918-8FE1-46D7-B1B1-0C108F80C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7BCDA-6B83-4667-A39B-779C543FB0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0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D2A02-60D5-4225-9A35-088B217D2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03AC5-A358-4295-AB12-BE209DE5A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39981-3A64-4738-8C18-C3803A712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5C8AB-EA48-46C5-B8A6-8492E3A392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02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14853A-FD8B-4FD2-97C0-B5A2AF1E2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39B03-B4A9-4A66-AE37-2261EBC39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8CF4C-1D89-4595-9B19-918CD265A1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4A22C-66A9-48E2-8C92-6A5B1A6E5E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50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023277D-0AA0-462D-9BD2-DEE4D1D9A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77EED37-9904-4A6A-A0E8-045E9C1AF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F9312FD5-2728-4CF8-9F7E-F4F52FCAE9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CDA6F6D2-447A-45F3-A694-163241845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2076B513-8B95-4888-842B-4B7BA12E09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AB830746-AB2D-43AE-BA98-0C94379636F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Text Box 12">
            <a:extLst>
              <a:ext uri="{FF2B5EF4-FFF2-40B4-BE49-F238E27FC236}">
                <a16:creationId xmlns:a16="http://schemas.microsoft.com/office/drawing/2014/main" id="{CA45E24D-8BD8-470F-9DC6-62992A9AD27A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1524000" y="2803525"/>
            <a:ext cx="6259513" cy="1006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6000">
                <a:solidFill>
                  <a:srgbClr val="25354B"/>
                </a:solidFill>
                <a:latin typeface="华文行楷" pitchFamily="2" charset="-122"/>
                <a:ea typeface="华文行楷" pitchFamily="2" charset="-122"/>
              </a:rPr>
              <a:t>第四章 数        组</a:t>
            </a:r>
          </a:p>
        </p:txBody>
      </p:sp>
      <p:sp>
        <p:nvSpPr>
          <p:cNvPr id="1032" name="Rectangle 15">
            <a:extLst>
              <a:ext uri="{FF2B5EF4-FFF2-40B4-BE49-F238E27FC236}">
                <a16:creationId xmlns:a16="http://schemas.microsoft.com/office/drawing/2014/main" id="{D30146DF-6040-4006-9FD4-64C36342B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305800" cy="6096000"/>
          </a:xfrm>
          <a:prstGeom prst="rect">
            <a:avLst/>
          </a:prstGeom>
          <a:noFill/>
          <a:ln w="9525">
            <a:solidFill>
              <a:srgbClr val="45638B"/>
            </a:solidFill>
            <a:miter lim="800000"/>
            <a:headEnd type="none" w="lg" len="med"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b="0">
              <a:solidFill>
                <a:srgbClr val="25354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3" name="Text Box 16">
            <a:extLst>
              <a:ext uri="{FF2B5EF4-FFF2-40B4-BE49-F238E27FC236}">
                <a16:creationId xmlns:a16="http://schemas.microsoft.com/office/drawing/2014/main" id="{BA3D0C49-D18A-4510-B1F9-3551842D5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2362200"/>
            <a:ext cx="733425" cy="3082925"/>
          </a:xfrm>
          <a:prstGeom prst="rect">
            <a:avLst/>
          </a:prstGeom>
          <a:noFill/>
          <a:ln>
            <a:noFill/>
          </a:ln>
        </p:spPr>
        <p:txBody>
          <a:bodyPr vert="eaVert" wrap="none">
            <a:spAutoFit/>
          </a:bodyPr>
          <a:lstStyle>
            <a:lvl1pPr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合肥工业大学</a:t>
            </a:r>
          </a:p>
        </p:txBody>
      </p:sp>
      <p:sp>
        <p:nvSpPr>
          <p:cNvPr id="1034" name="Line 17">
            <a:extLst>
              <a:ext uri="{FF2B5EF4-FFF2-40B4-BE49-F238E27FC236}">
                <a16:creationId xmlns:a16="http://schemas.microsoft.com/office/drawing/2014/main" id="{2EA1CCC2-17C9-4B39-8042-46DFE5E3B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3581400"/>
            <a:ext cx="2667000" cy="0"/>
          </a:xfrm>
          <a:prstGeom prst="line">
            <a:avLst/>
          </a:prstGeom>
          <a:noFill/>
          <a:ln w="9525">
            <a:solidFill>
              <a:srgbClr val="6C6C6C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035" name="Line 18">
            <a:extLst>
              <a:ext uri="{FF2B5EF4-FFF2-40B4-BE49-F238E27FC236}">
                <a16:creationId xmlns:a16="http://schemas.microsoft.com/office/drawing/2014/main" id="{E7BFA37C-63C7-46C7-BD9E-6A1B8FE6E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3429000" cy="3429000"/>
          </a:xfrm>
          <a:prstGeom prst="line">
            <a:avLst/>
          </a:prstGeom>
          <a:noFill/>
          <a:ln w="9525">
            <a:solidFill>
              <a:srgbClr val="6C6C6C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036" name="Text Box 21">
            <a:extLst>
              <a:ext uri="{FF2B5EF4-FFF2-40B4-BE49-F238E27FC236}">
                <a16:creationId xmlns:a16="http://schemas.microsoft.com/office/drawing/2014/main" id="{B5FB66D3-0CEA-4967-AA55-1E0AFAD2E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700" y="60325"/>
            <a:ext cx="2070100" cy="39687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0">
                <a:solidFill>
                  <a:srgbClr val="3A5374"/>
                </a:solidFill>
                <a:latin typeface="华文新魏" pitchFamily="2" charset="-122"/>
                <a:ea typeface="华文新魏" pitchFamily="2" charset="-122"/>
              </a:rPr>
              <a:t>Chapter  4  Array</a:t>
            </a:r>
          </a:p>
        </p:txBody>
      </p:sp>
      <p:sp>
        <p:nvSpPr>
          <p:cNvPr id="1037" name="Text Box 22">
            <a:extLst>
              <a:ext uri="{FF2B5EF4-FFF2-40B4-BE49-F238E27FC236}">
                <a16:creationId xmlns:a16="http://schemas.microsoft.com/office/drawing/2014/main" id="{BCAEF139-F272-4BF5-AD29-A0EC8CB9A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6477000"/>
            <a:ext cx="5572125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FFCC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0">
                <a:solidFill>
                  <a:srgbClr val="3B5577"/>
                </a:solidFill>
                <a:ea typeface="宋体" pitchFamily="2" charset="-122"/>
              </a:rPr>
              <a:t>Hefei University  of Technology </a:t>
            </a:r>
            <a:r>
              <a:rPr lang="en-US" altLang="zh-CN" b="0">
                <a:solidFill>
                  <a:srgbClr val="3B5577"/>
                </a:solidFill>
                <a:latin typeface="华文行楷" pitchFamily="2" charset="-122"/>
                <a:ea typeface="华文行楷" pitchFamily="2" charset="-122"/>
              </a:rPr>
              <a:t>Xuan &amp; Li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XSL3457@163.co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08368C3-321E-4F74-81BE-C7780C57B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7816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FF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小组作业</a:t>
            </a:r>
          </a:p>
        </p:txBody>
      </p:sp>
      <p:pic>
        <p:nvPicPr>
          <p:cNvPr id="3075" name="Picture 3" descr="top">
            <a:extLst>
              <a:ext uri="{FF2B5EF4-FFF2-40B4-BE49-F238E27FC236}">
                <a16:creationId xmlns:a16="http://schemas.microsoft.com/office/drawing/2014/main" id="{8AE3CB6C-AFDE-49F5-9489-647EA5B80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533400"/>
            <a:ext cx="65611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ows 登录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1A2CB559-693C-4537-896F-D1056E4EF66A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6200" y="1219200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ea typeface="华文行楷" panose="02010800040101010101" pitchFamily="2" charset="-122"/>
              </a:rPr>
              <a:t>        ⒈</a:t>
            </a: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狐狸捉兔子问题。</a:t>
            </a:r>
          </a:p>
        </p:txBody>
      </p:sp>
      <p:sp>
        <p:nvSpPr>
          <p:cNvPr id="97284" name="Oval 4">
            <a:extLst>
              <a:ext uri="{FF2B5EF4-FFF2-40B4-BE49-F238E27FC236}">
                <a16:creationId xmlns:a16="http://schemas.microsoft.com/office/drawing/2014/main" id="{569E2B39-F890-4AE5-A992-7C4C0F59D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57425"/>
            <a:ext cx="3429000" cy="3276600"/>
          </a:xfrm>
          <a:prstGeom prst="ellipse">
            <a:avLst/>
          </a:prstGeom>
          <a:noFill/>
          <a:ln w="762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7285" name="Oval 5">
            <a:extLst>
              <a:ext uri="{FF2B5EF4-FFF2-40B4-BE49-F238E27FC236}">
                <a16:creationId xmlns:a16="http://schemas.microsoft.com/office/drawing/2014/main" id="{530176BE-39AB-4473-9025-3690A7307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43113"/>
            <a:ext cx="609600" cy="609600"/>
          </a:xfrm>
          <a:prstGeom prst="ellipse">
            <a:avLst/>
          </a:prstGeom>
          <a:gradFill rotWithShape="0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97286" name="Oval 6">
            <a:extLst>
              <a:ext uri="{FF2B5EF4-FFF2-40B4-BE49-F238E27FC236}">
                <a16:creationId xmlns:a16="http://schemas.microsoft.com/office/drawing/2014/main" id="{464DA2EB-4E4E-4808-BEAF-619BC14BD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609600" cy="609600"/>
          </a:xfrm>
          <a:prstGeom prst="ellipse">
            <a:avLst/>
          </a:prstGeom>
          <a:gradFill rotWithShape="0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97287" name="Oval 7">
            <a:extLst>
              <a:ext uri="{FF2B5EF4-FFF2-40B4-BE49-F238E27FC236}">
                <a16:creationId xmlns:a16="http://schemas.microsoft.com/office/drawing/2014/main" id="{C0267C51-D7E5-400C-838A-4F05CED33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481388"/>
            <a:ext cx="609600" cy="609600"/>
          </a:xfrm>
          <a:prstGeom prst="ellipse">
            <a:avLst/>
          </a:prstGeom>
          <a:gradFill rotWithShape="0">
            <a:gsLst>
              <a:gs pos="0">
                <a:srgbClr val="156B13"/>
              </a:gs>
              <a:gs pos="50000">
                <a:srgbClr val="9CB86E"/>
              </a:gs>
              <a:gs pos="100000">
                <a:srgbClr val="DDEBC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</a:p>
        </p:txBody>
      </p:sp>
      <p:sp>
        <p:nvSpPr>
          <p:cNvPr id="97288" name="Oval 8">
            <a:extLst>
              <a:ext uri="{FF2B5EF4-FFF2-40B4-BE49-F238E27FC236}">
                <a16:creationId xmlns:a16="http://schemas.microsoft.com/office/drawing/2014/main" id="{A02F9FB5-3331-4700-A07C-9A5BA5DE3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19600"/>
            <a:ext cx="609600" cy="609600"/>
          </a:xfrm>
          <a:prstGeom prst="ellipse">
            <a:avLst/>
          </a:prstGeom>
          <a:gradFill rotWithShape="0">
            <a:gsLst>
              <a:gs pos="0">
                <a:srgbClr val="D1C39F"/>
              </a:gs>
              <a:gs pos="35001">
                <a:srgbClr val="F0EBD5"/>
              </a:gs>
              <a:gs pos="100000">
                <a:srgbClr val="FFEFD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4</a:t>
            </a:r>
          </a:p>
        </p:txBody>
      </p:sp>
      <p:sp>
        <p:nvSpPr>
          <p:cNvPr id="97289" name="Oval 9">
            <a:extLst>
              <a:ext uri="{FF2B5EF4-FFF2-40B4-BE49-F238E27FC236}">
                <a16:creationId xmlns:a16="http://schemas.microsoft.com/office/drawing/2014/main" id="{CEB6D3E9-2062-4CCF-8B8F-E95A3334D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1816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5</a:t>
            </a:r>
          </a:p>
        </p:txBody>
      </p:sp>
      <p:sp>
        <p:nvSpPr>
          <p:cNvPr id="97290" name="Oval 10">
            <a:extLst>
              <a:ext uri="{FF2B5EF4-FFF2-40B4-BE49-F238E27FC236}">
                <a16:creationId xmlns:a16="http://schemas.microsoft.com/office/drawing/2014/main" id="{5D3961BD-D836-4AE3-82AF-3DFAB3E8A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816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6</a:t>
            </a:r>
          </a:p>
        </p:txBody>
      </p:sp>
      <p:sp>
        <p:nvSpPr>
          <p:cNvPr id="97291" name="Oval 11">
            <a:extLst>
              <a:ext uri="{FF2B5EF4-FFF2-40B4-BE49-F238E27FC236}">
                <a16:creationId xmlns:a16="http://schemas.microsoft.com/office/drawing/2014/main" id="{C3FE66BA-9464-453B-822F-01F11970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609600" cy="609600"/>
          </a:xfrm>
          <a:prstGeom prst="ellipse">
            <a:avLst/>
          </a:prstGeom>
          <a:gradFill rotWithShape="0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7</a:t>
            </a:r>
          </a:p>
        </p:txBody>
      </p:sp>
      <p:sp>
        <p:nvSpPr>
          <p:cNvPr id="97292" name="Oval 12">
            <a:extLst>
              <a:ext uri="{FF2B5EF4-FFF2-40B4-BE49-F238E27FC236}">
                <a16:creationId xmlns:a16="http://schemas.microsoft.com/office/drawing/2014/main" id="{4281E981-C3DA-45EB-AAB2-AA02D1AC4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609600" cy="609600"/>
          </a:xfrm>
          <a:prstGeom prst="ellipse">
            <a:avLst/>
          </a:prstGeom>
          <a:gradFill rotWithShape="0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8</a:t>
            </a:r>
          </a:p>
        </p:txBody>
      </p:sp>
      <p:sp>
        <p:nvSpPr>
          <p:cNvPr id="97293" name="Oval 13">
            <a:extLst>
              <a:ext uri="{FF2B5EF4-FFF2-40B4-BE49-F238E27FC236}">
                <a16:creationId xmlns:a16="http://schemas.microsoft.com/office/drawing/2014/main" id="{067206E0-6807-465F-B24D-B595F845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90800"/>
            <a:ext cx="609600" cy="609600"/>
          </a:xfrm>
          <a:prstGeom prst="ellipse">
            <a:avLst/>
          </a:prstGeom>
          <a:gradFill rotWithShape="0">
            <a:gsLst>
              <a:gs pos="0">
                <a:srgbClr val="FFA800"/>
              </a:gs>
              <a:gs pos="13000">
                <a:srgbClr val="825600"/>
              </a:gs>
              <a:gs pos="28000">
                <a:srgbClr val="FFA800"/>
              </a:gs>
              <a:gs pos="42000">
                <a:srgbClr val="825600"/>
              </a:gs>
              <a:gs pos="57001">
                <a:srgbClr val="FFA800"/>
              </a:gs>
              <a:gs pos="72000">
                <a:srgbClr val="825600"/>
              </a:gs>
              <a:gs pos="87000">
                <a:srgbClr val="FFA800"/>
              </a:gs>
              <a:gs pos="100000">
                <a:srgbClr val="825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9</a:t>
            </a:r>
          </a:p>
        </p:txBody>
      </p:sp>
      <p:sp>
        <p:nvSpPr>
          <p:cNvPr id="97294" name="Oval 14">
            <a:extLst>
              <a:ext uri="{FF2B5EF4-FFF2-40B4-BE49-F238E27FC236}">
                <a16:creationId xmlns:a16="http://schemas.microsoft.com/office/drawing/2014/main" id="{5BD97383-0268-43E7-995C-F8B88E4F8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4375"/>
            <a:ext cx="685800" cy="650875"/>
          </a:xfrm>
          <a:prstGeom prst="ellipse">
            <a:avLst/>
          </a:prstGeom>
          <a:gradFill rotWithShape="0">
            <a:gsLst>
              <a:gs pos="0">
                <a:srgbClr val="E6E6E6"/>
              </a:gs>
              <a:gs pos="14999">
                <a:srgbClr val="7D8496"/>
              </a:gs>
              <a:gs pos="53000">
                <a:srgbClr val="E6E6E6"/>
              </a:gs>
              <a:gs pos="67999">
                <a:srgbClr val="7D8496"/>
              </a:gs>
              <a:gs pos="92999">
                <a:srgbClr val="E6E6E6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9966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</a:p>
        </p:txBody>
      </p:sp>
      <p:sp>
        <p:nvSpPr>
          <p:cNvPr id="97295" name="AutoShape 15">
            <a:extLst>
              <a:ext uri="{FF2B5EF4-FFF2-40B4-BE49-F238E27FC236}">
                <a16:creationId xmlns:a16="http://schemas.microsoft.com/office/drawing/2014/main" id="{43BB9087-B3A1-485E-8793-B981D58C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447800"/>
            <a:ext cx="1371600" cy="838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920" y="11331"/>
                </a:moveTo>
                <a:cubicBezTo>
                  <a:pt x="17933" y="11154"/>
                  <a:pt x="17940" y="10977"/>
                  <a:pt x="17940" y="10800"/>
                </a:cubicBezTo>
                <a:cubicBezTo>
                  <a:pt x="17940" y="6856"/>
                  <a:pt x="14743" y="3660"/>
                  <a:pt x="10800" y="3660"/>
                </a:cubicBezTo>
                <a:cubicBezTo>
                  <a:pt x="6856" y="3660"/>
                  <a:pt x="3660" y="6856"/>
                  <a:pt x="3660" y="10800"/>
                </a:cubicBezTo>
                <a:cubicBezTo>
                  <a:pt x="3659" y="11353"/>
                  <a:pt x="3724" y="11904"/>
                  <a:pt x="3851" y="12442"/>
                </a:cubicBezTo>
                <a:lnTo>
                  <a:pt x="289" y="13284"/>
                </a:lnTo>
                <a:cubicBezTo>
                  <a:pt x="97" y="12470"/>
                  <a:pt x="0" y="11636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68"/>
                  <a:pt x="21589" y="11336"/>
                  <a:pt x="21569" y="11604"/>
                </a:cubicBezTo>
                <a:lnTo>
                  <a:pt x="24262" y="11805"/>
                </a:lnTo>
                <a:lnTo>
                  <a:pt x="19407" y="15986"/>
                </a:lnTo>
                <a:lnTo>
                  <a:pt x="15227" y="11130"/>
                </a:lnTo>
                <a:lnTo>
                  <a:pt x="17920" y="11331"/>
                </a:lnTo>
                <a:close/>
              </a:path>
            </a:pathLst>
          </a:cu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7296" name="AutoShape 16">
            <a:extLst>
              <a:ext uri="{FF2B5EF4-FFF2-40B4-BE49-F238E27FC236}">
                <a16:creationId xmlns:a16="http://schemas.microsoft.com/office/drawing/2014/main" id="{0DA8A642-F5E1-4022-B675-E3E2EDBA4CE5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238750" y="2076450"/>
            <a:ext cx="2286000" cy="16383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899" y="11012"/>
                </a:moveTo>
                <a:cubicBezTo>
                  <a:pt x="18901" y="10942"/>
                  <a:pt x="18902" y="10871"/>
                  <a:pt x="18902" y="10800"/>
                </a:cubicBezTo>
                <a:cubicBezTo>
                  <a:pt x="18902" y="6325"/>
                  <a:pt x="15274" y="2698"/>
                  <a:pt x="10800" y="2698"/>
                </a:cubicBezTo>
                <a:cubicBezTo>
                  <a:pt x="6325" y="2698"/>
                  <a:pt x="2698" y="6325"/>
                  <a:pt x="2698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94"/>
                  <a:pt x="21598" y="10989"/>
                  <a:pt x="21596" y="11083"/>
                </a:cubicBezTo>
                <a:lnTo>
                  <a:pt x="24295" y="11154"/>
                </a:lnTo>
                <a:lnTo>
                  <a:pt x="20141" y="15095"/>
                </a:lnTo>
                <a:lnTo>
                  <a:pt x="16200" y="10942"/>
                </a:lnTo>
                <a:lnTo>
                  <a:pt x="18899" y="11012"/>
                </a:lnTo>
                <a:close/>
              </a:path>
            </a:pathLst>
          </a:custGeom>
          <a:gradFill rotWithShape="0">
            <a:gsLst>
              <a:gs pos="0">
                <a:srgbClr val="DCEBF5"/>
              </a:gs>
              <a:gs pos="8000">
                <a:srgbClr val="83A7C3"/>
              </a:gs>
              <a:gs pos="13000">
                <a:srgbClr val="768FB9"/>
              </a:gs>
              <a:gs pos="21001">
                <a:srgbClr val="83A7C3"/>
              </a:gs>
              <a:gs pos="52000">
                <a:srgbClr val="FFFFFF"/>
              </a:gs>
              <a:gs pos="56000">
                <a:srgbClr val="9C6563"/>
              </a:gs>
              <a:gs pos="58000">
                <a:srgbClr val="80302D"/>
              </a:gs>
              <a:gs pos="71001">
                <a:srgbClr val="C0524E"/>
              </a:gs>
              <a:gs pos="94000">
                <a:srgbClr val="EBDAD4"/>
              </a:gs>
              <a:gs pos="100000">
                <a:srgbClr val="55261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7297" name="AutoShape 17">
            <a:extLst>
              <a:ext uri="{FF2B5EF4-FFF2-40B4-BE49-F238E27FC236}">
                <a16:creationId xmlns:a16="http://schemas.microsoft.com/office/drawing/2014/main" id="{913BC068-4767-48C3-8957-6F64409B4E34}"/>
              </a:ext>
            </a:extLst>
          </p:cNvPr>
          <p:cNvSpPr>
            <a:spLocks noChangeArrowheads="1"/>
          </p:cNvSpPr>
          <p:nvPr/>
        </p:nvSpPr>
        <p:spPr bwMode="auto">
          <a:xfrm rot="8100000">
            <a:off x="4038600" y="3810000"/>
            <a:ext cx="3333750" cy="2895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856" y="12520"/>
                </a:moveTo>
                <a:cubicBezTo>
                  <a:pt x="19964" y="11953"/>
                  <a:pt x="20019" y="11377"/>
                  <a:pt x="20019" y="10800"/>
                </a:cubicBezTo>
                <a:cubicBezTo>
                  <a:pt x="20019" y="5708"/>
                  <a:pt x="15891" y="1581"/>
                  <a:pt x="10800" y="1581"/>
                </a:cubicBezTo>
                <a:cubicBezTo>
                  <a:pt x="5708" y="1581"/>
                  <a:pt x="1581" y="5708"/>
                  <a:pt x="1581" y="10800"/>
                </a:cubicBezTo>
                <a:cubicBezTo>
                  <a:pt x="1580" y="11130"/>
                  <a:pt x="1598" y="11460"/>
                  <a:pt x="1634" y="11789"/>
                </a:cubicBezTo>
                <a:lnTo>
                  <a:pt x="62" y="11959"/>
                </a:lnTo>
                <a:cubicBezTo>
                  <a:pt x="20" y="11574"/>
                  <a:pt x="0" y="1118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476"/>
                  <a:pt x="21536" y="12151"/>
                  <a:pt x="21410" y="12816"/>
                </a:cubicBezTo>
                <a:lnTo>
                  <a:pt x="24062" y="13320"/>
                </a:lnTo>
                <a:lnTo>
                  <a:pt x="19982" y="16098"/>
                </a:lnTo>
                <a:lnTo>
                  <a:pt x="17204" y="12016"/>
                </a:lnTo>
                <a:lnTo>
                  <a:pt x="19856" y="12520"/>
                </a:lnTo>
                <a:close/>
              </a:path>
            </a:pathLst>
          </a:custGeom>
          <a:gradFill rotWithShape="0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7298" name="AutoShape 18">
            <a:extLst>
              <a:ext uri="{FF2B5EF4-FFF2-40B4-BE49-F238E27FC236}">
                <a16:creationId xmlns:a16="http://schemas.microsoft.com/office/drawing/2014/main" id="{C523C74F-7EE8-4B02-A3A8-7F06DC8AD88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409700" y="2095500"/>
            <a:ext cx="3733800" cy="3657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20469" y="11670"/>
                </a:moveTo>
                <a:cubicBezTo>
                  <a:pt x="20495" y="11381"/>
                  <a:pt x="20509" y="11090"/>
                  <a:pt x="20509" y="10800"/>
                </a:cubicBezTo>
                <a:cubicBezTo>
                  <a:pt x="20509" y="5437"/>
                  <a:pt x="16162" y="1091"/>
                  <a:pt x="10800" y="1091"/>
                </a:cubicBezTo>
                <a:cubicBezTo>
                  <a:pt x="5437" y="1091"/>
                  <a:pt x="1091" y="5437"/>
                  <a:pt x="1091" y="10800"/>
                </a:cubicBezTo>
                <a:cubicBezTo>
                  <a:pt x="1090" y="11991"/>
                  <a:pt x="1310" y="13173"/>
                  <a:pt x="1738" y="14286"/>
                </a:cubicBezTo>
                <a:lnTo>
                  <a:pt x="720" y="14677"/>
                </a:lnTo>
                <a:cubicBezTo>
                  <a:pt x="244" y="13440"/>
                  <a:pt x="0" y="1212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123"/>
                  <a:pt x="21585" y="11446"/>
                  <a:pt x="21556" y="11768"/>
                </a:cubicBezTo>
                <a:lnTo>
                  <a:pt x="24245" y="12011"/>
                </a:lnTo>
                <a:lnTo>
                  <a:pt x="20722" y="14952"/>
                </a:lnTo>
                <a:lnTo>
                  <a:pt x="17780" y="11428"/>
                </a:lnTo>
                <a:lnTo>
                  <a:pt x="20469" y="11670"/>
                </a:lnTo>
                <a:close/>
              </a:path>
            </a:pathLst>
          </a:cu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7299" name="AutoShape 19">
            <a:extLst>
              <a:ext uri="{FF2B5EF4-FFF2-40B4-BE49-F238E27FC236}">
                <a16:creationId xmlns:a16="http://schemas.microsoft.com/office/drawing/2014/main" id="{4B799EEC-6AD7-474E-8A51-D70743DF0880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633788" y="1736725"/>
            <a:ext cx="4857750" cy="38735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98" y="17535"/>
                </a:moveTo>
                <a:cubicBezTo>
                  <a:pt x="19457" y="15734"/>
                  <a:pt x="20442" y="13317"/>
                  <a:pt x="20442" y="10800"/>
                </a:cubicBezTo>
                <a:cubicBezTo>
                  <a:pt x="20442" y="5474"/>
                  <a:pt x="16125" y="1158"/>
                  <a:pt x="10800" y="1158"/>
                </a:cubicBezTo>
                <a:cubicBezTo>
                  <a:pt x="5474" y="1158"/>
                  <a:pt x="1158" y="5474"/>
                  <a:pt x="1158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619"/>
                  <a:pt x="20497" y="16327"/>
                  <a:pt x="18527" y="18344"/>
                </a:cubicBezTo>
                <a:lnTo>
                  <a:pt x="20459" y="20231"/>
                </a:lnTo>
                <a:lnTo>
                  <a:pt x="15822" y="20286"/>
                </a:lnTo>
                <a:lnTo>
                  <a:pt x="15767" y="15649"/>
                </a:lnTo>
                <a:lnTo>
                  <a:pt x="17698" y="17535"/>
                </a:lnTo>
                <a:close/>
              </a:path>
            </a:pathLst>
          </a:custGeom>
          <a:gradFill rotWithShape="0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  <p:bldP spid="97285" grpId="0" animBg="1" autoUpdateAnimBg="0"/>
      <p:bldP spid="97286" grpId="0" animBg="1" autoUpdateAnimBg="0"/>
      <p:bldP spid="97287" grpId="0" animBg="1" autoUpdateAnimBg="0"/>
      <p:bldP spid="97288" grpId="0" animBg="1" autoUpdateAnimBg="0"/>
      <p:bldP spid="97289" grpId="0" animBg="1" autoUpdateAnimBg="0"/>
      <p:bldP spid="97290" grpId="0" animBg="1" autoUpdateAnimBg="0"/>
      <p:bldP spid="97291" grpId="0" animBg="1" autoUpdateAnimBg="0"/>
      <p:bldP spid="97292" grpId="0" animBg="1" autoUpdateAnimBg="0"/>
      <p:bldP spid="97293" grpId="0" animBg="1" autoUpdateAnimBg="0"/>
      <p:bldP spid="9729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04BFDFE-FD7F-4379-9C71-E5BF7ED73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067800" cy="1143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⒉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已知一个班有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36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（测试用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个）个学生。用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数组存放学号，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数组存放物理成绩，</a:t>
            </a:r>
            <a:r>
              <a:rPr lang="en-US" altLang="zh-CN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数组存放数学成绩。要求计算：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42AEAAC2-E217-4D9D-AB10-AEC6EEC58DF1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92150" y="1250950"/>
            <a:ext cx="75326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①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数学及物理课程的平均成绩；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②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输出两门课程都低于平均成绩的同学的学号和成绩；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③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对数学成绩从高到低排序。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5E7574A5-830D-4B29-AE85-C920767B7690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36588" y="2438400"/>
            <a:ext cx="446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ea typeface="华文行楷" panose="02010800040101010101" pitchFamily="2" charset="-122"/>
              </a:rPr>
              <a:t>⒊</a:t>
            </a: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打印“杨辉”三角形（七阶）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56CA91F8-CC65-4966-9EB1-97F6EDE46F34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757238" y="2895600"/>
            <a:ext cx="38147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1    2     1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1    3     3    1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1    4     6    4     1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1    5    10  10    5    1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1    6    15  20  15    6    1   </a:t>
            </a:r>
            <a:endParaRPr lang="en-US" altLang="zh-CN" sz="2400" b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6C3F24E2-BC08-432C-9D1B-EC5EEFB745F6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685800" y="5638800"/>
            <a:ext cx="5827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⒋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求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8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9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的逆序排列。</a:t>
            </a:r>
            <a:endParaRPr lang="zh-CN" altLang="en-US" sz="2400" b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8311" name="Text Box 7">
            <a:extLst>
              <a:ext uri="{FF2B5EF4-FFF2-40B4-BE49-F238E27FC236}">
                <a16:creationId xmlns:a16="http://schemas.microsoft.com/office/drawing/2014/main" id="{F6DFDFA1-8CAA-4B19-BB51-E3E6F48F046F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990600" y="6019800"/>
            <a:ext cx="4075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逆序 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9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8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6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rgbClr val="66FFCC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8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build="p" autoUpdateAnimBg="0"/>
      <p:bldP spid="98308" grpId="0" autoUpdateAnimBg="0"/>
      <p:bldP spid="98309" grpId="0" build="p" autoUpdateAnimBg="0"/>
      <p:bldP spid="98310" grpId="0" autoUpdateAnimBg="0"/>
      <p:bldP spid="983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C91D6C8F-339B-4C65-978A-510429D6F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8" y="350838"/>
            <a:ext cx="9072562" cy="1143000"/>
          </a:xfrm>
        </p:spPr>
        <p:txBody>
          <a:bodyPr/>
          <a:lstStyle/>
          <a:p>
            <a:pPr algn="l" eaLnBrk="1" hangingPunct="1"/>
            <a:r>
              <a:rPr lang="en-US" altLang="zh-CN" sz="2400" b="1" dirty="0">
                <a:solidFill>
                  <a:srgbClr val="FFFFCC"/>
                </a:solidFill>
              </a:rPr>
              <a:t>        </a:t>
            </a:r>
            <a:r>
              <a:rPr lang="en-US" altLang="zh-CN" sz="2400" b="1" dirty="0">
                <a:solidFill>
                  <a:srgbClr val="FFFFCC"/>
                </a:solidFill>
                <a:ea typeface="华文新魏" panose="02010800040101010101" pitchFamily="2" charset="-122"/>
              </a:rPr>
              <a:t>⒌</a:t>
            </a:r>
            <a:r>
              <a:rPr lang="zh-CN" altLang="en-US" sz="2400" b="1" dirty="0">
                <a:solidFill>
                  <a:srgbClr val="FFFFCC"/>
                </a:solidFill>
                <a:ea typeface="楷体_GB2312" pitchFamily="49" charset="-122"/>
              </a:rPr>
              <a:t>输入一串字符，将其中的奇数下标位置的小写字母表换成对应的大写字母，其余不变，并输出结果。</a:t>
            </a:r>
            <a:endParaRPr lang="zh-CN" altLang="en-US" sz="2400" b="1" dirty="0">
              <a:solidFill>
                <a:srgbClr val="FFFFCC"/>
              </a:solidFill>
            </a:endParaRPr>
          </a:p>
        </p:txBody>
      </p:sp>
      <p:sp>
        <p:nvSpPr>
          <p:cNvPr id="9219" name="Text Box 5">
            <a:extLst>
              <a:ext uri="{FF2B5EF4-FFF2-40B4-BE49-F238E27FC236}">
                <a16:creationId xmlns:a16="http://schemas.microsoft.com/office/drawing/2014/main" id="{37C6F918-9575-4519-B19D-A33016E77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328738"/>
            <a:ext cx="9212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</a:t>
            </a:r>
            <a:r>
              <a:rPr lang="zh-CN" altLang="zh-CN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⒍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统计一行（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&lt;80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）英文文字中特定字符的数量，字符串和特定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字符从键盘输入。如统计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This is a testing program!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中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的数量。</a:t>
            </a:r>
          </a:p>
        </p:txBody>
      </p:sp>
      <p:sp>
        <p:nvSpPr>
          <p:cNvPr id="9220" name="Text Box 6">
            <a:extLst>
              <a:ext uri="{FF2B5EF4-FFF2-40B4-BE49-F238E27FC236}">
                <a16:creationId xmlns:a16="http://schemas.microsoft.com/office/drawing/2014/main" id="{7B22739D-F0DB-4610-963A-27FCC9C68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151063"/>
            <a:ext cx="921385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⒎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定义一个十个元素组成的整型数组，从键盘输入各个元素。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让数组的最大值和第一个元素交换，最小值和最后一个元素交换。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⒏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编写程序生成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的上三角阵，要求各元素的值为其行号与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列号和的平方根。以数学表示方式输出结果。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⒐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统计一个字符串中的单词数，单词以空格、逗号、句号、分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号分隔。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⒑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编写程序求方阵主对角线上的最大值及其位置，输入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a[4][4]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输出结果。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⒒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编写两个程序：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⑴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实现通过凯撒密码对字符串加密，密钥通过键盘输入。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⑵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实现上一程序的解密。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CE3B4F29-3D5C-4A77-825D-6F573065F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9144000" cy="1143000"/>
          </a:xfrm>
        </p:spPr>
        <p:txBody>
          <a:bodyPr/>
          <a:lstStyle/>
          <a:p>
            <a:pPr algn="l" eaLnBrk="1" hangingPunct="1"/>
            <a:r>
              <a:rPr lang="en-US" altLang="zh-CN" sz="2400" b="1">
                <a:solidFill>
                  <a:srgbClr val="FFFFCC"/>
                </a:solidFill>
                <a:ea typeface="楷体_GB2312" pitchFamily="49" charset="-122"/>
              </a:rPr>
              <a:t>         </a:t>
            </a:r>
            <a:r>
              <a:rPr lang="en-US" altLang="zh-CN" sz="2400" b="1">
                <a:solidFill>
                  <a:srgbClr val="FFFFCC"/>
                </a:solidFill>
                <a:ea typeface="华文新魏" panose="02010800040101010101" pitchFamily="2" charset="-122"/>
              </a:rPr>
              <a:t>⒓</a:t>
            </a:r>
            <a:r>
              <a:rPr lang="zh-CN" altLang="en-US" sz="2400" b="1">
                <a:solidFill>
                  <a:srgbClr val="FFFFCC"/>
                </a:solidFill>
                <a:ea typeface="楷体_GB2312" pitchFamily="49" charset="-122"/>
              </a:rPr>
              <a:t>输入一个二十人班级的一门课程的成绩，输入一个分数查找是否有该成绩，如果有则输出序号，没有打印提示！</a:t>
            </a:r>
          </a:p>
        </p:txBody>
      </p:sp>
      <p:sp>
        <p:nvSpPr>
          <p:cNvPr id="11267" name="Text Box 5">
            <a:extLst>
              <a:ext uri="{FF2B5EF4-FFF2-40B4-BE49-F238E27FC236}">
                <a16:creationId xmlns:a16="http://schemas.microsoft.com/office/drawing/2014/main" id="{60A8EBB8-1183-4138-9A90-4440CAEF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1557338"/>
            <a:ext cx="901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       </a:t>
            </a:r>
            <a:r>
              <a:rPr kumimoji="0" lang="zh-CN" altLang="zh-CN" sz="240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⒔</a:t>
            </a:r>
            <a:r>
              <a:rPr kumimoji="0"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判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断一个字符串是否为回文，如果是输出“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Yes”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，不是输出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No”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如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:  ABCDCBA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ABCCBA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是回文。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C3B4B411-7671-4205-92F2-A316F213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2638425"/>
            <a:ext cx="9144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</a:rPr>
              <a:t>         </a:t>
            </a:r>
            <a:r>
              <a:rPr lang="en-US" altLang="zh-CN" sz="2400">
                <a:solidFill>
                  <a:srgbClr val="FFFFCC"/>
                </a:solidFill>
                <a:ea typeface="华文新魏" panose="02010800040101010101" pitchFamily="2" charset="-122"/>
              </a:rPr>
              <a:t>⒕</a:t>
            </a: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输入</a:t>
            </a:r>
            <a:r>
              <a:rPr lang="en-US" altLang="zh-CN" sz="2400">
                <a:solidFill>
                  <a:srgbClr val="FFFFCC"/>
                </a:solidFill>
                <a:ea typeface="楷体_GB2312" pitchFamily="49" charset="-122"/>
              </a:rPr>
              <a:t>4×4</a:t>
            </a: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的矩阵，求该矩阵周边元素之和，输出结果。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51CD54FF-74F0-45D5-8C38-4B0C6E734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3213100"/>
            <a:ext cx="9144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ea typeface="华文新魏" panose="02010800040101010101" pitchFamily="2" charset="-122"/>
              </a:rPr>
              <a:t>         ⒖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5×4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的数组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，计算每行数据元素的最大值存入一维数组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b[5]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中，输出结果。</a:t>
            </a:r>
            <a:b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         </a:t>
            </a:r>
            <a:r>
              <a:rPr lang="zh-CN" altLang="en-US" sz="2400">
                <a:solidFill>
                  <a:srgbClr val="FFFFCC"/>
                </a:solidFill>
                <a:ea typeface="华文新魏" panose="02010800040101010101" pitchFamily="2" charset="-122"/>
              </a:rPr>
              <a:t>⒗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5×4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的数组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，计算每列数据元素的平均值存入一维数组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b[4]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中，输出结果。</a:t>
            </a:r>
            <a:b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⒘</a:t>
            </a: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  将如下定义的表示十六进制的字符串，转化为对应的十进制整形输出（不使用系统函数）。</a:t>
            </a:r>
            <a:b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</a:b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         字符串定义如下：</a:t>
            </a:r>
            <a:b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</a:br>
            <a:r>
              <a:rPr lang="zh-CN" altLang="en-US" sz="2400">
                <a:solidFill>
                  <a:srgbClr val="FFFFCC"/>
                </a:solidFill>
                <a:ea typeface="楷体_GB2312" pitchFamily="49" charset="-122"/>
              </a:rPr>
              <a:t>          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char  szStr[ ] = “1a2b”;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8E99B115-8352-4533-8CAA-978325C0A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404813"/>
            <a:ext cx="9144000" cy="515937"/>
          </a:xfrm>
        </p:spPr>
        <p:txBody>
          <a:bodyPr/>
          <a:lstStyle/>
          <a:p>
            <a:pPr algn="l" eaLnBrk="1" hangingPunct="1"/>
            <a:r>
              <a:rPr lang="en-US" altLang="zh-CN" sz="2400">
                <a:solidFill>
                  <a:srgbClr val="FFFFCC"/>
                </a:solidFill>
              </a:rPr>
              <a:t>         </a:t>
            </a:r>
            <a:r>
              <a:rPr lang="en-US" altLang="zh-CN" sz="2400">
                <a:solidFill>
                  <a:srgbClr val="FFFFCC"/>
                </a:solidFill>
                <a:ea typeface="华文新魏" panose="02010800040101010101" pitchFamily="2" charset="-122"/>
              </a:rPr>
              <a:t>⒙</a:t>
            </a:r>
            <a:r>
              <a:rPr lang="zh-CN" altLang="en-US" sz="2400">
                <a:solidFill>
                  <a:srgbClr val="FFFFCC"/>
                </a:solidFill>
                <a:ea typeface="华文新魏" panose="02010800040101010101" pitchFamily="2" charset="-122"/>
              </a:rPr>
              <a:t>输入一个四阶方阵，求原矩阵与其转置之和，输出结果。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9AEA4AB7-E679-42AA-93AF-B36378042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908050"/>
            <a:ext cx="914400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ea typeface="华文新魏" panose="02010800040101010101" pitchFamily="2" charset="-122"/>
              </a:rPr>
              <a:t>         </a:t>
            </a:r>
            <a:r>
              <a:rPr lang="en-US" altLang="zh-CN" sz="2000" i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19.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输入一个二进制字符串，将其转换为有符号整数。</a:t>
            </a:r>
            <a:br>
              <a:rPr lang="en-US" altLang="zh-CN" sz="2400" dirty="0">
                <a:solidFill>
                  <a:srgbClr val="FFFFCC"/>
                </a:solidFill>
                <a:ea typeface="楷体_GB2312" pitchFamily="49" charset="-122"/>
              </a:rPr>
            </a:br>
            <a:r>
              <a:rPr lang="en-US" altLang="zh-CN" sz="2400" dirty="0">
                <a:solidFill>
                  <a:srgbClr val="FFFFCC"/>
                </a:solidFill>
                <a:ea typeface="楷体_GB2312" pitchFamily="49" charset="-122"/>
              </a:rPr>
              <a:t>         </a:t>
            </a:r>
            <a:r>
              <a:rPr lang="en-US" altLang="zh-CN" sz="2000" i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20.</a:t>
            </a:r>
            <a:r>
              <a:rPr lang="en-US" altLang="zh-CN" sz="2400" dirty="0">
                <a:solidFill>
                  <a:srgbClr val="FFFFCC"/>
                </a:solidFill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输入一个无符号短整型，输出其对应的二进制。</a:t>
            </a:r>
            <a:b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i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21.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输入一串字符统计其中大写字母、小写字母、数字的个数，输出结果。</a:t>
            </a:r>
            <a:b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i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22.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输入两个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阶方阵，计算两个方阵之差，以数学表示方式输出。</a:t>
            </a:r>
            <a:br>
              <a:rPr lang="zh-CN" altLang="en-US" sz="20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0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en-US" altLang="zh-CN" sz="2000" i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23.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编程输出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1000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（测试用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）个数组元素的前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个最大的数。</a:t>
            </a:r>
            <a:endParaRPr lang="en-US" altLang="zh-CN" sz="2400" dirty="0">
              <a:solidFill>
                <a:srgbClr val="FFFF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24.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输入两个二维矩阵（阶数自定），求其乘积并输出。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i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25.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输入一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组成的二进制字符串（不超过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位），将其转换为无符号整型，并输出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进制的值。</a:t>
            </a:r>
            <a:endParaRPr lang="en-US" altLang="zh-CN" sz="2400" dirty="0">
              <a:solidFill>
                <a:srgbClr val="FFFF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i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26.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个英文的国名，按升序排序输出。</a:t>
            </a:r>
            <a:endParaRPr lang="en-US" altLang="zh-CN" sz="2400" dirty="0">
              <a:solidFill>
                <a:srgbClr val="FFFF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i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27.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用随机函数（自查功能和用法）生成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个数存放到数组中并按降序排序，从键盘输入一个数，完成在数组中的二分查找。</a:t>
            </a:r>
            <a:endParaRPr lang="en-US" altLang="zh-CN" sz="2400" dirty="0">
              <a:solidFill>
                <a:srgbClr val="FFFF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28.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定义一个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个元素的数组，给出</a:t>
            </a:r>
            <a:r>
              <a:rPr lang="en-US" altLang="zh-CN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19</a:t>
            </a:r>
            <a:r>
              <a:rPr lang="zh-CN" altLang="en-US" sz="24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个数，排序。输入一个数将其插入到数组中，插入后数组依然有序。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9749693B-0B55-415C-A067-316C259B3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" y="404813"/>
            <a:ext cx="9144000" cy="51593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dirty="0">
                <a:solidFill>
                  <a:srgbClr val="FFFFCC"/>
                </a:solidFill>
              </a:rPr>
              <a:t>         </a:t>
            </a:r>
            <a:r>
              <a:rPr lang="en-US" altLang="zh-CN" sz="2000" b="1" i="1" kern="1200" dirty="0">
                <a:solidFill>
                  <a:srgbClr val="FFFFCC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29. </a:t>
            </a:r>
            <a:r>
              <a:rPr lang="zh-CN" altLang="en-US" sz="2400" b="1" kern="1200" dirty="0">
                <a:solidFill>
                  <a:srgbClr val="FFFFCC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输入一个字符串，将其倒序存放到原数组后输出。</a:t>
            </a:r>
            <a:endParaRPr lang="zh-CN" altLang="en-US" sz="2400" dirty="0">
              <a:solidFill>
                <a:srgbClr val="FFFFCC"/>
              </a:solidFill>
              <a:ea typeface="华文新魏" pitchFamily="2" charset="-122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0BED89AA-B2D7-4350-8AB0-C7C1896D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908050"/>
            <a:ext cx="9144000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ea typeface="华文新魏" panose="02010800040101010101" pitchFamily="2" charset="-122"/>
              </a:rPr>
              <a:t>         </a:t>
            </a:r>
            <a:r>
              <a:rPr lang="en-US" altLang="zh-CN" sz="2000" i="1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30.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个元素的整型数组并赋初值。输入一个数，如果该数在数组中存在，则删除该数，其后的每个数前移一位，最后补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>
              <a:solidFill>
                <a:srgbClr val="FFFF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i="1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31.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统计一个字符串中每个数字（‘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‘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’）字符的个数。</a:t>
            </a:r>
            <a:endParaRPr lang="en-US" altLang="zh-CN" sz="2400">
              <a:solidFill>
                <a:srgbClr val="FFFF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000" i="1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32.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在一个字符串中查找第一个子串，并输出第一个子串的下标。</a:t>
            </a:r>
            <a:endParaRPr lang="en-US" altLang="zh-CN" sz="2400">
              <a:solidFill>
                <a:srgbClr val="FFFF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如：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  is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 test message! 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为字符串，子串为：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则输出为</a:t>
            </a: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>
              <a:solidFill>
                <a:srgbClr val="FFFF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（不能用系统的字符串函数实现！）</a:t>
            </a:r>
            <a:endParaRPr lang="en-US" altLang="zh-CN" sz="2400">
              <a:solidFill>
                <a:srgbClr val="FFFF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3615AAE-A354-4FD3-9F5B-1A38D7D2A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576262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ea typeface="华文新魏" panose="02010800040101010101" pitchFamily="2" charset="-122"/>
              </a:rPr>
              <a:t>作业完成及提交说明</a:t>
            </a: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273DC4EE-B2F7-496E-856F-0B9DD0673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908050"/>
            <a:ext cx="9217025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1.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作业完成数量：</a:t>
            </a:r>
            <a:endParaRPr lang="en-US" altLang="zh-CN" sz="24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作业以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8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人为基础，平均每人完成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题，小组需至少完成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24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题；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不足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8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人的小组需完成至少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24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题；超过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8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人的小组每人必须平均完成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题，如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人需完成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30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题。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D757B08F-2392-4450-9841-157486284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2433638"/>
            <a:ext cx="91090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2.</a:t>
            </a:r>
            <a:r>
              <a: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基本评分规则：</a:t>
            </a:r>
            <a:endParaRPr lang="en-US" altLang="zh-CN" sz="240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如果小组作业在基数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24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题上出现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题及以上结果错误，本次作业得分为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分。鼓励</a:t>
            </a: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32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题全做，超出部分可以以对抵错。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结果对得基本分，在此基础上根据程序效率、编码风格、注释等代码质量向上加分。</a:t>
            </a:r>
            <a:endParaRPr lang="en-US" altLang="zh-CN" sz="240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6FC6F99D-D746-4222-9E77-57FC0D80C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" y="4373563"/>
            <a:ext cx="9109075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3.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命名规则：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命名规则为“组号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+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两位题号”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组号：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计算机：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GF21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01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如第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题，命名为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GF210105.cpp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电信科：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GT2101</a:t>
            </a:r>
            <a:r>
              <a:rPr lang="en-US" altLang="zh-CN" sz="1000" dirty="0"/>
              <a:t> </a:t>
            </a:r>
            <a:r>
              <a:rPr lang="en-US" altLang="zh-CN" sz="1400" dirty="0"/>
              <a:t> 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命名方法相同。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          组号见腾讯文档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列。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70FFB66-05FE-4F89-95AC-2C8ED17A6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576262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FFFF00"/>
                </a:solidFill>
                <a:ea typeface="华文新魏" panose="02010800040101010101" pitchFamily="2" charset="-122"/>
              </a:rPr>
              <a:t>作业完成及提交说明</a:t>
            </a: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ECC6640A-E76B-4B58-B1CA-24CBE7E79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2052489"/>
            <a:ext cx="9217025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⒌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提交方法和时间：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撰写一份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Word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文档，用表格列出每位同学承担的题目编号，将作业的所有的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.</a:t>
            </a:r>
            <a:r>
              <a:rPr lang="en-US" altLang="zh-CN" sz="2400" dirty="0" err="1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cpp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和同名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.exe</a:t>
            </a: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文件及说明文档压缩打包，打包文件名为小组组号。将打包文件提交到如下邮箱：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  <a:hlinkClick r:id="rId2"/>
              </a:rPr>
              <a:t>XSL3457@163.com</a:t>
            </a:r>
            <a:endParaRPr lang="en-US" altLang="zh-CN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截止时间为：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2021.12.19,23:00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rgbClr val="FFFF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EFB2594-24D4-48AE-8C2D-31CACF9CB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849979"/>
            <a:ext cx="9217025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4.</a:t>
            </a:r>
            <a:r>
              <a: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重要说明：</a:t>
            </a:r>
            <a:endParaRPr lang="en-US" altLang="zh-CN" sz="2400" dirty="0">
              <a:solidFill>
                <a:srgbClr val="FFFF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FFCC"/>
                </a:solidFill>
                <a:latin typeface="Arial" panose="020B0604020202020204" pitchFamily="34" charset="0"/>
                <a:ea typeface="楷体_GB2312" pitchFamily="49" charset="-122"/>
              </a:rPr>
              <a:t>       要求功能通过函数实现，主函数中定义数据、实现输入输出及函数调用。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IBM">
  <a:themeElements>
    <a:clrScheme name="">
      <a:dk1>
        <a:srgbClr val="000000"/>
      </a:dk1>
      <a:lt1>
        <a:srgbClr val="3333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AD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BM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FFCC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FFCC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IB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Settings\Xuan\Application Data\Microsoft\Templates\IBM.pot</Template>
  <TotalTime>2471</TotalTime>
  <Words>1263</Words>
  <Application>Microsoft Office PowerPoint</Application>
  <PresentationFormat>全屏显示(4:3)</PresentationFormat>
  <Paragraphs>86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华文新魏</vt:lpstr>
      <vt:lpstr>华文行楷</vt:lpstr>
      <vt:lpstr>Arial</vt:lpstr>
      <vt:lpstr>Times New Roman</vt:lpstr>
      <vt:lpstr>IBM</vt:lpstr>
      <vt:lpstr>小组作业</vt:lpstr>
      <vt:lpstr>PowerPoint 演示文稿</vt:lpstr>
      <vt:lpstr>       ⒉已知一个班有36（测试用5个）个学生。用n数组存放学号，a数组存放物理成绩，b数组存放数学成绩。要求计算：</vt:lpstr>
      <vt:lpstr>        ⒌输入一串字符，将其中的奇数下标位置的小写字母表换成对应的大写字母，其余不变，并输出结果。</vt:lpstr>
      <vt:lpstr>         ⒓输入一个二十人班级的一门课程的成绩，输入一个分数查找是否有该成绩，如果有则输出序号，没有打印提示！</vt:lpstr>
      <vt:lpstr>         ⒙输入一个四阶方阵，求原矩阵与其转置之和，输出结果。</vt:lpstr>
      <vt:lpstr>         29. 输入一个字符串，将其倒序存放到原数组后输出。</vt:lpstr>
      <vt:lpstr>作业完成及提交说明</vt:lpstr>
      <vt:lpstr>作业完成及提交说明</vt:lpstr>
    </vt:vector>
  </TitlesOfParts>
  <Company>HAO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数组</dc:title>
  <dc:creator>XUAN</dc:creator>
  <cp:lastModifiedBy>heyang0509@outlook.com</cp:lastModifiedBy>
  <cp:revision>144</cp:revision>
  <dcterms:created xsi:type="dcterms:W3CDTF">2001-04-14T05:56:29Z</dcterms:created>
  <dcterms:modified xsi:type="dcterms:W3CDTF">2021-12-18T13:34:24Z</dcterms:modified>
</cp:coreProperties>
</file>