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321" r:id="rId4"/>
    <p:sldId id="322" r:id="rId5"/>
    <p:sldId id="259" r:id="rId6"/>
    <p:sldId id="280" r:id="rId7"/>
    <p:sldId id="281" r:id="rId8"/>
    <p:sldId id="282" r:id="rId9"/>
    <p:sldId id="284" r:id="rId10"/>
    <p:sldId id="291" r:id="rId11"/>
    <p:sldId id="292" r:id="rId12"/>
    <p:sldId id="293" r:id="rId13"/>
    <p:sldId id="294" r:id="rId14"/>
    <p:sldId id="304" r:id="rId15"/>
    <p:sldId id="308" r:id="rId16"/>
    <p:sldId id="309" r:id="rId17"/>
    <p:sldId id="317" r:id="rId18"/>
    <p:sldId id="307" r:id="rId19"/>
    <p:sldId id="310" r:id="rId20"/>
    <p:sldId id="311" r:id="rId21"/>
    <p:sldId id="312" r:id="rId22"/>
    <p:sldId id="318" r:id="rId23"/>
    <p:sldId id="296" r:id="rId24"/>
    <p:sldId id="315" r:id="rId25"/>
    <p:sldId id="297" r:id="rId26"/>
    <p:sldId id="319" r:id="rId27"/>
    <p:sldId id="298" r:id="rId28"/>
    <p:sldId id="299" r:id="rId29"/>
    <p:sldId id="300" r:id="rId30"/>
    <p:sldId id="301" r:id="rId31"/>
    <p:sldId id="320" r:id="rId32"/>
    <p:sldId id="313" r:id="rId33"/>
    <p:sldId id="314" r:id="rId34"/>
    <p:sldId id="316" r:id="rId35"/>
    <p:sldId id="302" r:id="rId36"/>
    <p:sldId id="305" r:id="rId37"/>
    <p:sldId id="306" r:id="rId3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FFFFCC"/>
    <a:srgbClr val="00FFFF"/>
    <a:srgbClr val="00FF00"/>
    <a:srgbClr val="CC0066"/>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57" d="100"/>
          <a:sy n="57" d="100"/>
        </p:scale>
        <p:origin x="8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83fcc78b2861389" providerId="LiveId" clId="{FF58ED3E-8C7E-461B-983A-4E63F652F2B1}"/>
    <pc:docChg chg="custSel addSld modSld">
      <pc:chgData name="" userId="f83fcc78b2861389" providerId="LiveId" clId="{FF58ED3E-8C7E-461B-983A-4E63F652F2B1}" dt="2021-11-23T03:21:38.567" v="207"/>
      <pc:docMkLst>
        <pc:docMk/>
      </pc:docMkLst>
      <pc:sldChg chg="modTransition">
        <pc:chgData name="" userId="f83fcc78b2861389" providerId="LiveId" clId="{FF58ED3E-8C7E-461B-983A-4E63F652F2B1}" dt="2021-11-21T13:35:20.703" v="1"/>
        <pc:sldMkLst>
          <pc:docMk/>
          <pc:sldMk cId="0" sldId="256"/>
        </pc:sldMkLst>
      </pc:sldChg>
      <pc:sldChg chg="addSp delSp modTransition">
        <pc:chgData name="" userId="f83fcc78b2861389" providerId="LiveId" clId="{FF58ED3E-8C7E-461B-983A-4E63F652F2B1}" dt="2021-11-21T14:05:14.960" v="81"/>
        <pc:sldMkLst>
          <pc:docMk/>
          <pc:sldMk cId="0" sldId="257"/>
        </pc:sldMkLst>
        <pc:spChg chg="add del">
          <ac:chgData name="" userId="f83fcc78b2861389" providerId="LiveId" clId="{FF58ED3E-8C7E-461B-983A-4E63F652F2B1}" dt="2021-11-21T13:47:33.850" v="53"/>
          <ac:spMkLst>
            <pc:docMk/>
            <pc:sldMk cId="0" sldId="257"/>
            <ac:spMk id="2" creationId="{B3207116-1DEC-4E1E-8628-713FDD681E36}"/>
          </ac:spMkLst>
        </pc:spChg>
      </pc:sldChg>
      <pc:sldChg chg="modTransition">
        <pc:chgData name="" userId="f83fcc78b2861389" providerId="LiveId" clId="{FF58ED3E-8C7E-461B-983A-4E63F652F2B1}" dt="2021-11-23T03:21:30.461" v="185"/>
        <pc:sldMkLst>
          <pc:docMk/>
          <pc:sldMk cId="0" sldId="259"/>
        </pc:sldMkLst>
      </pc:sldChg>
      <pc:sldChg chg="modTransition">
        <pc:chgData name="" userId="f83fcc78b2861389" providerId="LiveId" clId="{FF58ED3E-8C7E-461B-983A-4E63F652F2B1}" dt="2021-11-23T03:21:33.507" v="189"/>
        <pc:sldMkLst>
          <pc:docMk/>
          <pc:sldMk cId="0" sldId="280"/>
        </pc:sldMkLst>
      </pc:sldChg>
      <pc:sldChg chg="modTransition">
        <pc:chgData name="" userId="f83fcc78b2861389" providerId="LiveId" clId="{FF58ED3E-8C7E-461B-983A-4E63F652F2B1}" dt="2021-11-23T03:21:34.520" v="193"/>
        <pc:sldMkLst>
          <pc:docMk/>
          <pc:sldMk cId="0" sldId="281"/>
        </pc:sldMkLst>
      </pc:sldChg>
      <pc:sldChg chg="modSp modTransition modAnim">
        <pc:chgData name="" userId="f83fcc78b2861389" providerId="LiveId" clId="{FF58ED3E-8C7E-461B-983A-4E63F652F2B1}" dt="2021-11-23T03:21:36.551" v="197"/>
        <pc:sldMkLst>
          <pc:docMk/>
          <pc:sldMk cId="0" sldId="282"/>
        </pc:sldMkLst>
        <pc:spChg chg="mod">
          <ac:chgData name="" userId="f83fcc78b2861389" providerId="LiveId" clId="{FF58ED3E-8C7E-461B-983A-4E63F652F2B1}" dt="2021-11-21T14:28:02.068" v="146" actId="20577"/>
          <ac:spMkLst>
            <pc:docMk/>
            <pc:sldMk cId="0" sldId="282"/>
            <ac:spMk id="4" creationId="{294DD6EE-3F5E-45B6-9BA6-4D0CAF022D49}"/>
          </ac:spMkLst>
        </pc:spChg>
        <pc:spChg chg="mod">
          <ac:chgData name="" userId="f83fcc78b2861389" providerId="LiveId" clId="{FF58ED3E-8C7E-461B-983A-4E63F652F2B1}" dt="2021-11-21T14:27:43.609" v="140" actId="20577"/>
          <ac:spMkLst>
            <pc:docMk/>
            <pc:sldMk cId="0" sldId="282"/>
            <ac:spMk id="8" creationId="{D4CFDE6E-30DA-4629-A946-41A1232FD9E8}"/>
          </ac:spMkLst>
        </pc:spChg>
      </pc:sldChg>
      <pc:sldChg chg="modTransition">
        <pc:chgData name="" userId="f83fcc78b2861389" providerId="LiveId" clId="{FF58ED3E-8C7E-461B-983A-4E63F652F2B1}" dt="2021-11-23T03:21:37.555" v="201"/>
        <pc:sldMkLst>
          <pc:docMk/>
          <pc:sldMk cId="0" sldId="284"/>
        </pc:sldMkLst>
      </pc:sldChg>
      <pc:sldChg chg="modTransition">
        <pc:chgData name="" userId="f83fcc78b2861389" providerId="LiveId" clId="{FF58ED3E-8C7E-461B-983A-4E63F652F2B1}" dt="2021-11-23T03:21:38.567" v="205"/>
        <pc:sldMkLst>
          <pc:docMk/>
          <pc:sldMk cId="0" sldId="291"/>
        </pc:sldMkLst>
      </pc:sldChg>
      <pc:sldChg chg="modTransition">
        <pc:chgData name="" userId="f83fcc78b2861389" providerId="LiveId" clId="{FF58ED3E-8C7E-461B-983A-4E63F652F2B1}" dt="2021-11-23T03:21:38.567" v="207"/>
        <pc:sldMkLst>
          <pc:docMk/>
          <pc:sldMk cId="0" sldId="292"/>
        </pc:sldMkLst>
      </pc:sldChg>
      <pc:sldChg chg="modTransition">
        <pc:chgData name="" userId="f83fcc78b2861389" providerId="LiveId" clId="{FF58ED3E-8C7E-461B-983A-4E63F652F2B1}" dt="2021-11-21T14:29:06.313" v="170"/>
        <pc:sldMkLst>
          <pc:docMk/>
          <pc:sldMk cId="0" sldId="293"/>
        </pc:sldMkLst>
      </pc:sldChg>
      <pc:sldChg chg="modTransition">
        <pc:chgData name="" userId="f83fcc78b2861389" providerId="LiveId" clId="{FF58ED3E-8C7E-461B-983A-4E63F652F2B1}" dt="2021-11-21T13:42:39.108" v="41"/>
        <pc:sldMkLst>
          <pc:docMk/>
          <pc:sldMk cId="0" sldId="294"/>
        </pc:sldMkLst>
      </pc:sldChg>
      <pc:sldChg chg="modTransition">
        <pc:chgData name="" userId="f83fcc78b2861389" providerId="LiveId" clId="{FF58ED3E-8C7E-461B-983A-4E63F652F2B1}" dt="2021-11-21T13:46:08.115" v="45"/>
        <pc:sldMkLst>
          <pc:docMk/>
          <pc:sldMk cId="0" sldId="304"/>
        </pc:sldMkLst>
      </pc:sldChg>
      <pc:sldChg chg="modSp add">
        <pc:chgData name="" userId="f83fcc78b2861389" providerId="LiveId" clId="{FF58ED3E-8C7E-461B-983A-4E63F652F2B1}" dt="2021-11-21T13:48:40.343" v="65" actId="6549"/>
        <pc:sldMkLst>
          <pc:docMk/>
          <pc:sldMk cId="0" sldId="321"/>
        </pc:sldMkLst>
        <pc:spChg chg="mod">
          <ac:chgData name="" userId="f83fcc78b2861389" providerId="LiveId" clId="{FF58ED3E-8C7E-461B-983A-4E63F652F2B1}" dt="2021-11-21T13:48:40.343" v="65" actId="6549"/>
          <ac:spMkLst>
            <pc:docMk/>
            <pc:sldMk cId="0" sldId="321"/>
            <ac:spMk id="3074" creationId="{A926471D-0CCB-42E4-B824-811533097934}"/>
          </ac:spMkLst>
        </pc:spChg>
      </pc:sldChg>
      <pc:sldChg chg="delSp modSp add modTransition delAnim">
        <pc:chgData name="" userId="f83fcc78b2861389" providerId="LiveId" clId="{FF58ED3E-8C7E-461B-983A-4E63F652F2B1}" dt="2021-11-23T03:21:23.400" v="181"/>
        <pc:sldMkLst>
          <pc:docMk/>
          <pc:sldMk cId="0" sldId="322"/>
        </pc:sldMkLst>
        <pc:spChg chg="del">
          <ac:chgData name="" userId="f83fcc78b2861389" providerId="LiveId" clId="{FF58ED3E-8C7E-461B-983A-4E63F652F2B1}" dt="2021-11-23T03:21:16.723" v="178" actId="478"/>
          <ac:spMkLst>
            <pc:docMk/>
            <pc:sldMk cId="0" sldId="322"/>
            <ac:spMk id="3" creationId="{4E31B273-4545-4160-8B68-AB82C11A82C5}"/>
          </ac:spMkLst>
        </pc:spChg>
        <pc:spChg chg="mod">
          <ac:chgData name="" userId="f83fcc78b2861389" providerId="LiveId" clId="{FF58ED3E-8C7E-461B-983A-4E63F652F2B1}" dt="2021-11-23T03:21:20.382" v="179" actId="1076"/>
          <ac:spMkLst>
            <pc:docMk/>
            <pc:sldMk cId="0" sldId="322"/>
            <ac:spMk id="4" creationId="{F0E2C092-1F15-4388-AD53-BC281854F67D}"/>
          </ac:spMkLst>
        </pc:spChg>
        <pc:spChg chg="mod">
          <ac:chgData name="" userId="f83fcc78b2861389" providerId="LiveId" clId="{FF58ED3E-8C7E-461B-983A-4E63F652F2B1}" dt="2021-11-23T03:21:12.767" v="177"/>
          <ac:spMkLst>
            <pc:docMk/>
            <pc:sldMk cId="0" sldId="322"/>
            <ac:spMk id="4098" creationId="{1F856995-A947-407D-BEF4-7B2404AB58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A6E5F0-3C62-42AA-9FF8-94A934357C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charset="0"/>
              </a:defRPr>
            </a:lvl1pPr>
          </a:lstStyle>
          <a:p>
            <a:pPr>
              <a:defRPr/>
            </a:pPr>
            <a:endParaRPr lang="zh-CN" altLang="en-US"/>
          </a:p>
        </p:txBody>
      </p:sp>
      <p:sp>
        <p:nvSpPr>
          <p:cNvPr id="3" name="日期占位符 2">
            <a:extLst>
              <a:ext uri="{FF2B5EF4-FFF2-40B4-BE49-F238E27FC236}">
                <a16:creationId xmlns:a16="http://schemas.microsoft.com/office/drawing/2014/main" id="{0EA4FE8D-1545-4B1E-BD4E-C111875115E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imes New Roman" charset="0"/>
              </a:defRPr>
            </a:lvl1pPr>
          </a:lstStyle>
          <a:p>
            <a:pPr>
              <a:defRPr/>
            </a:pPr>
            <a:fld id="{4B77C751-63B3-475F-8D77-BE24BA5B5247}" type="datetimeFigureOut">
              <a:rPr lang="zh-CN" altLang="en-US"/>
              <a:pPr>
                <a:defRPr/>
              </a:pPr>
              <a:t>2021/11/23</a:t>
            </a:fld>
            <a:endParaRPr lang="zh-CN" altLang="en-US"/>
          </a:p>
        </p:txBody>
      </p:sp>
      <p:sp>
        <p:nvSpPr>
          <p:cNvPr id="4" name="幻灯片图像占位符 3">
            <a:extLst>
              <a:ext uri="{FF2B5EF4-FFF2-40B4-BE49-F238E27FC236}">
                <a16:creationId xmlns:a16="http://schemas.microsoft.com/office/drawing/2014/main" id="{4D36286D-5635-4447-BAF3-49A00DB77F4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2E909C2-E8AD-4C9C-A0AA-43B53796138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F813D719-A7BF-49E0-9E5A-A540A87663F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charset="0"/>
              </a:defRPr>
            </a:lvl1pPr>
          </a:lstStyle>
          <a:p>
            <a:pPr>
              <a:defRPr/>
            </a:pPr>
            <a:endParaRPr lang="zh-CN" altLang="en-US"/>
          </a:p>
        </p:txBody>
      </p:sp>
      <p:sp>
        <p:nvSpPr>
          <p:cNvPr id="7" name="灯片编号占位符 6">
            <a:extLst>
              <a:ext uri="{FF2B5EF4-FFF2-40B4-BE49-F238E27FC236}">
                <a16:creationId xmlns:a16="http://schemas.microsoft.com/office/drawing/2014/main" id="{52B0FBEE-E6F9-44EA-BD17-E75F64207D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E209120-3DE0-4CFB-B714-95C0CC643BC7}"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874A0092-EEA8-46A5-9E0C-47F3E760C2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F655BBD3-4BF1-4BAA-8411-31EAA82430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27191EE2-42C7-4D2C-9BC9-3280E265A7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A47BB0E-DA65-4833-8F5A-F6F835FEC766}" type="slidenum">
              <a:rPr lang="zh-CN" altLang="en-US">
                <a:latin typeface="Times New Roman" panose="02020603050405020304" pitchFamily="18" charset="0"/>
              </a:rPr>
              <a:pPr>
                <a:spcBef>
                  <a:spcPct val="0"/>
                </a:spcBef>
              </a:pPr>
              <a:t>5</a:t>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FB51C72-4425-43A4-90D5-065A753269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45B0DEC0-D60C-4DF1-9616-A997A9E44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07A340F7-964A-4FFA-8460-EA3ACD6A11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2C21263-1C75-47C1-A034-A2ED613B1154}" type="slidenum">
              <a:rPr lang="zh-CN" altLang="en-US" sz="1200"/>
              <a:pPr/>
              <a:t>33</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ED676FC4-A83E-48D5-9986-904E155149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75E46881-E15F-4197-A8D6-C8834976B3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55AF3163-8EBE-4D7B-BC91-508CB4E16E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11D7CCC-5224-46D0-BB37-694D7B04D4D8}" type="slidenum">
              <a:rPr lang="zh-CN" altLang="en-US" sz="1200"/>
              <a:pPr/>
              <a:t>34</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F19430AE-7CAF-4C4B-B1A2-5E93290304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249D6D21-B699-49CE-AEC6-4480D1E47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340" name="灯片编号占位符 3">
            <a:extLst>
              <a:ext uri="{FF2B5EF4-FFF2-40B4-BE49-F238E27FC236}">
                <a16:creationId xmlns:a16="http://schemas.microsoft.com/office/drawing/2014/main" id="{C4672845-B6B3-4276-9A5A-7F3F3483CE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80208B8-9906-4AE2-AC6D-E05E9F5C5571}" type="slidenum">
              <a:rPr lang="zh-CN" altLang="en-US">
                <a:latin typeface="Times New Roman" panose="02020603050405020304" pitchFamily="18" charset="0"/>
              </a:rPr>
              <a:pPr>
                <a:spcBef>
                  <a:spcPct val="0"/>
                </a:spcBef>
              </a:pPr>
              <a:t>12</a:t>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85CE995D-12AA-4626-9F62-B173C7E850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1F81BED-DD9B-4E53-AF3B-65634FF9AA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7412" name="灯片编号占位符 3">
            <a:extLst>
              <a:ext uri="{FF2B5EF4-FFF2-40B4-BE49-F238E27FC236}">
                <a16:creationId xmlns:a16="http://schemas.microsoft.com/office/drawing/2014/main" id="{FB534FED-188F-4768-81E5-3080CB3827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7449F19-35DF-47E2-8727-FE880D0B3754}" type="slidenum">
              <a:rPr lang="zh-CN" altLang="en-US" sz="1200"/>
              <a:pPr/>
              <a:t>14</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624B5EB-E5C9-411C-A5A5-BD39BE46C8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C46FDE2D-EB38-4F4A-9B8F-4F1C046D1B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460" name="灯片编号占位符 3">
            <a:extLst>
              <a:ext uri="{FF2B5EF4-FFF2-40B4-BE49-F238E27FC236}">
                <a16:creationId xmlns:a16="http://schemas.microsoft.com/office/drawing/2014/main" id="{6665B9F7-1A48-43B0-849F-FEA9E69F8C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5F34208-3960-43C0-A6F1-E99EC2DF9C8C}" type="slidenum">
              <a:rPr lang="zh-CN" altLang="en-US" sz="1200"/>
              <a:pPr/>
              <a:t>15</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E507033-B719-4C67-8812-A66019AB39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C2F5F6CE-ABDB-4609-9AA1-800D7AAC69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2DF440F4-5637-4839-938C-81964B136E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017AE3-3DF4-4E70-B830-820C8BE4EEDB}" type="slidenum">
              <a:rPr lang="zh-CN" altLang="en-US" sz="1200"/>
              <a:pPr/>
              <a:t>16</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3BC48A73-174D-4C0B-9A1C-7E88A36DDE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02E6D49B-7E72-4F32-9EF2-5A615D1186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5604" name="灯片编号占位符 3">
            <a:extLst>
              <a:ext uri="{FF2B5EF4-FFF2-40B4-BE49-F238E27FC236}">
                <a16:creationId xmlns:a16="http://schemas.microsoft.com/office/drawing/2014/main" id="{63697FE5-7AC9-47B5-A8A0-C9AEA902B3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4CBBFEC-5CDF-4B1C-8B7E-A14C2DFEFBF9}" type="slidenum">
              <a:rPr lang="zh-CN" altLang="en-US" sz="1200"/>
              <a:pPr/>
              <a:t>19</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F8F73F0A-F436-465B-B653-138D005F7F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9D9A8CDF-9DF9-4361-BFE6-D489AAE130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灯片编号占位符 3">
            <a:extLst>
              <a:ext uri="{FF2B5EF4-FFF2-40B4-BE49-F238E27FC236}">
                <a16:creationId xmlns:a16="http://schemas.microsoft.com/office/drawing/2014/main" id="{8B15E589-82F2-451F-B3D5-80405F64B2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1BA29F-6D88-4861-B3CB-D71D51D4A555}" type="slidenum">
              <a:rPr lang="zh-CN" altLang="en-US" sz="1200"/>
              <a:pPr/>
              <a:t>20</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9115FEFD-8954-4959-B723-E01B2BD86B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4113BEC8-C3A6-4259-9EDB-933903685D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5844" name="灯片编号占位符 3">
            <a:extLst>
              <a:ext uri="{FF2B5EF4-FFF2-40B4-BE49-F238E27FC236}">
                <a16:creationId xmlns:a16="http://schemas.microsoft.com/office/drawing/2014/main" id="{7A536F7E-768D-43F8-B623-C1F8251875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25DD83-307D-46F6-8AD5-3FC5F3A39470}" type="slidenum">
              <a:rPr lang="zh-CN" altLang="en-US" sz="1200"/>
              <a:pPr/>
              <a:t>27</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9522B6FF-6FCF-4CE9-BAC3-016CF8B14A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25D9FFCD-2BAD-4DD1-AF4C-99C0345C0E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1988" name="灯片编号占位符 3">
            <a:extLst>
              <a:ext uri="{FF2B5EF4-FFF2-40B4-BE49-F238E27FC236}">
                <a16:creationId xmlns:a16="http://schemas.microsoft.com/office/drawing/2014/main" id="{FA152D6A-30F1-4093-8159-94B73BC4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BE08890-610F-4B29-9117-2E14719FBCE5}" type="slidenum">
              <a:rPr lang="zh-CN" altLang="en-US" sz="1200"/>
              <a:pPr/>
              <a:t>32</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3D7813E-A179-47AD-A2C2-FE47F50192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A137E36-A993-41FB-B2D2-17BA4E7ED0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0C9290-4928-41D7-88E0-79A61021C210}"/>
              </a:ext>
            </a:extLst>
          </p:cNvPr>
          <p:cNvSpPr>
            <a:spLocks noGrp="1" noChangeArrowheads="1"/>
          </p:cNvSpPr>
          <p:nvPr>
            <p:ph type="sldNum" sz="quarter" idx="12"/>
          </p:nvPr>
        </p:nvSpPr>
        <p:spPr>
          <a:ln/>
        </p:spPr>
        <p:txBody>
          <a:bodyPr/>
          <a:lstStyle>
            <a:lvl1pPr>
              <a:defRPr/>
            </a:lvl1pPr>
          </a:lstStyle>
          <a:p>
            <a:fld id="{3A5C71FE-98E8-40D3-ADB6-67FDF7C345EF}" type="slidenum">
              <a:rPr lang="en-US" altLang="zh-CN"/>
              <a:pPr/>
              <a:t>‹#›</a:t>
            </a:fld>
            <a:endParaRPr lang="en-US" altLang="zh-CN"/>
          </a:p>
        </p:txBody>
      </p:sp>
    </p:spTree>
    <p:extLst>
      <p:ext uri="{BB962C8B-B14F-4D97-AF65-F5344CB8AC3E}">
        <p14:creationId xmlns:p14="http://schemas.microsoft.com/office/powerpoint/2010/main" val="5153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AC8E3AB-A984-4121-9FD9-66DA280B8A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AB3CC81-0C29-4024-A777-5503FC879B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A3126D-D887-4CE3-992F-D2021BB5C4BE}"/>
              </a:ext>
            </a:extLst>
          </p:cNvPr>
          <p:cNvSpPr>
            <a:spLocks noGrp="1" noChangeArrowheads="1"/>
          </p:cNvSpPr>
          <p:nvPr>
            <p:ph type="sldNum" sz="quarter" idx="12"/>
          </p:nvPr>
        </p:nvSpPr>
        <p:spPr>
          <a:ln/>
        </p:spPr>
        <p:txBody>
          <a:bodyPr/>
          <a:lstStyle>
            <a:lvl1pPr>
              <a:defRPr/>
            </a:lvl1pPr>
          </a:lstStyle>
          <a:p>
            <a:fld id="{A160F22B-039E-4CC1-932F-5EDBBF1643B6}" type="slidenum">
              <a:rPr lang="en-US" altLang="zh-CN"/>
              <a:pPr/>
              <a:t>‹#›</a:t>
            </a:fld>
            <a:endParaRPr lang="en-US" altLang="zh-CN"/>
          </a:p>
        </p:txBody>
      </p:sp>
    </p:spTree>
    <p:extLst>
      <p:ext uri="{BB962C8B-B14F-4D97-AF65-F5344CB8AC3E}">
        <p14:creationId xmlns:p14="http://schemas.microsoft.com/office/powerpoint/2010/main" val="7945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4B753-5BB9-4D47-9EF4-E2C128DBF7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1EBBA5-AE03-46AE-B7DA-E552EAD600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07EE3F3-77BE-4483-A02F-317FB2B8DA50}"/>
              </a:ext>
            </a:extLst>
          </p:cNvPr>
          <p:cNvSpPr>
            <a:spLocks noGrp="1" noChangeArrowheads="1"/>
          </p:cNvSpPr>
          <p:nvPr>
            <p:ph type="sldNum" sz="quarter" idx="12"/>
          </p:nvPr>
        </p:nvSpPr>
        <p:spPr>
          <a:ln/>
        </p:spPr>
        <p:txBody>
          <a:bodyPr/>
          <a:lstStyle>
            <a:lvl1pPr>
              <a:defRPr/>
            </a:lvl1pPr>
          </a:lstStyle>
          <a:p>
            <a:fld id="{DA8C37FA-F3C3-498C-9031-41E87F489906}" type="slidenum">
              <a:rPr lang="en-US" altLang="zh-CN"/>
              <a:pPr/>
              <a:t>‹#›</a:t>
            </a:fld>
            <a:endParaRPr lang="en-US" altLang="zh-CN"/>
          </a:p>
        </p:txBody>
      </p:sp>
    </p:spTree>
    <p:extLst>
      <p:ext uri="{BB962C8B-B14F-4D97-AF65-F5344CB8AC3E}">
        <p14:creationId xmlns:p14="http://schemas.microsoft.com/office/powerpoint/2010/main" val="387999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DA5971B-1AC9-4639-8413-AF445D80F1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9F8746-3ACC-4FEB-9206-9B7B5158E50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ABF33ED-FB50-4EB0-91F4-F9DE4012F05C}"/>
              </a:ext>
            </a:extLst>
          </p:cNvPr>
          <p:cNvSpPr>
            <a:spLocks noGrp="1" noChangeArrowheads="1"/>
          </p:cNvSpPr>
          <p:nvPr>
            <p:ph type="sldNum" sz="quarter" idx="12"/>
          </p:nvPr>
        </p:nvSpPr>
        <p:spPr>
          <a:ln/>
        </p:spPr>
        <p:txBody>
          <a:bodyPr/>
          <a:lstStyle>
            <a:lvl1pPr>
              <a:defRPr/>
            </a:lvl1pPr>
          </a:lstStyle>
          <a:p>
            <a:fld id="{7A2982FD-1C3C-42AF-8E86-13A38B0528D3}" type="slidenum">
              <a:rPr lang="en-US" altLang="zh-CN"/>
              <a:pPr/>
              <a:t>‹#›</a:t>
            </a:fld>
            <a:endParaRPr lang="en-US" altLang="zh-CN"/>
          </a:p>
        </p:txBody>
      </p:sp>
    </p:spTree>
    <p:extLst>
      <p:ext uri="{BB962C8B-B14F-4D97-AF65-F5344CB8AC3E}">
        <p14:creationId xmlns:p14="http://schemas.microsoft.com/office/powerpoint/2010/main" val="320841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7BC3E47-8BB7-465A-9384-6F9937D864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3E79863-5E15-44A0-B40D-FB52168369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08B608B-CED1-4CB2-8769-A3984689FB19}"/>
              </a:ext>
            </a:extLst>
          </p:cNvPr>
          <p:cNvSpPr>
            <a:spLocks noGrp="1" noChangeArrowheads="1"/>
          </p:cNvSpPr>
          <p:nvPr>
            <p:ph type="sldNum" sz="quarter" idx="12"/>
          </p:nvPr>
        </p:nvSpPr>
        <p:spPr>
          <a:ln/>
        </p:spPr>
        <p:txBody>
          <a:bodyPr/>
          <a:lstStyle>
            <a:lvl1pPr>
              <a:defRPr/>
            </a:lvl1pPr>
          </a:lstStyle>
          <a:p>
            <a:fld id="{AAAFA67D-E717-41A7-B01F-7DE3B39D1BC8}" type="slidenum">
              <a:rPr lang="en-US" altLang="zh-CN"/>
              <a:pPr/>
              <a:t>‹#›</a:t>
            </a:fld>
            <a:endParaRPr lang="en-US" altLang="zh-CN"/>
          </a:p>
        </p:txBody>
      </p:sp>
    </p:spTree>
    <p:extLst>
      <p:ext uri="{BB962C8B-B14F-4D97-AF65-F5344CB8AC3E}">
        <p14:creationId xmlns:p14="http://schemas.microsoft.com/office/powerpoint/2010/main" val="307060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182B2C6-44EA-414A-A1E6-422C883E02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B1349F-E7CD-4C7D-A91D-46EBE0A96A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1230C49-1DEE-4B97-B206-07E3BC4826C0}"/>
              </a:ext>
            </a:extLst>
          </p:cNvPr>
          <p:cNvSpPr>
            <a:spLocks noGrp="1" noChangeArrowheads="1"/>
          </p:cNvSpPr>
          <p:nvPr>
            <p:ph type="sldNum" sz="quarter" idx="12"/>
          </p:nvPr>
        </p:nvSpPr>
        <p:spPr>
          <a:ln/>
        </p:spPr>
        <p:txBody>
          <a:bodyPr/>
          <a:lstStyle>
            <a:lvl1pPr>
              <a:defRPr/>
            </a:lvl1pPr>
          </a:lstStyle>
          <a:p>
            <a:fld id="{185310D4-4D36-4404-BF29-9A92A0E3CCB6}" type="slidenum">
              <a:rPr lang="en-US" altLang="zh-CN"/>
              <a:pPr/>
              <a:t>‹#›</a:t>
            </a:fld>
            <a:endParaRPr lang="en-US" altLang="zh-CN"/>
          </a:p>
        </p:txBody>
      </p:sp>
    </p:spTree>
    <p:extLst>
      <p:ext uri="{BB962C8B-B14F-4D97-AF65-F5344CB8AC3E}">
        <p14:creationId xmlns:p14="http://schemas.microsoft.com/office/powerpoint/2010/main" val="311183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1FD09F2-0CB5-4605-8E30-696C63E72E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774A3D9-E0AA-42D3-B670-6EE018A010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85912E0-3043-4F6D-9902-2DF42D729C8F}"/>
              </a:ext>
            </a:extLst>
          </p:cNvPr>
          <p:cNvSpPr>
            <a:spLocks noGrp="1" noChangeArrowheads="1"/>
          </p:cNvSpPr>
          <p:nvPr>
            <p:ph type="sldNum" sz="quarter" idx="12"/>
          </p:nvPr>
        </p:nvSpPr>
        <p:spPr>
          <a:ln/>
        </p:spPr>
        <p:txBody>
          <a:bodyPr/>
          <a:lstStyle>
            <a:lvl1pPr>
              <a:defRPr/>
            </a:lvl1pPr>
          </a:lstStyle>
          <a:p>
            <a:fld id="{4D99F100-BEE2-4D21-8BE8-5EACEC84D6D3}" type="slidenum">
              <a:rPr lang="en-US" altLang="zh-CN"/>
              <a:pPr/>
              <a:t>‹#›</a:t>
            </a:fld>
            <a:endParaRPr lang="en-US" altLang="zh-CN"/>
          </a:p>
        </p:txBody>
      </p:sp>
    </p:spTree>
    <p:extLst>
      <p:ext uri="{BB962C8B-B14F-4D97-AF65-F5344CB8AC3E}">
        <p14:creationId xmlns:p14="http://schemas.microsoft.com/office/powerpoint/2010/main" val="302840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FBF3B2E-F949-4878-A2A2-02BA70B58E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086E35D-D8C0-4DBD-A7B1-5AE68CB6A7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C0EFAEB-2FD4-4383-9034-7BA6DA6F641F}"/>
              </a:ext>
            </a:extLst>
          </p:cNvPr>
          <p:cNvSpPr>
            <a:spLocks noGrp="1" noChangeArrowheads="1"/>
          </p:cNvSpPr>
          <p:nvPr>
            <p:ph type="sldNum" sz="quarter" idx="12"/>
          </p:nvPr>
        </p:nvSpPr>
        <p:spPr>
          <a:ln/>
        </p:spPr>
        <p:txBody>
          <a:bodyPr/>
          <a:lstStyle>
            <a:lvl1pPr>
              <a:defRPr/>
            </a:lvl1pPr>
          </a:lstStyle>
          <a:p>
            <a:fld id="{C015B4A1-5243-460F-B670-D7C86F7E1C89}" type="slidenum">
              <a:rPr lang="en-US" altLang="zh-CN"/>
              <a:pPr/>
              <a:t>‹#›</a:t>
            </a:fld>
            <a:endParaRPr lang="en-US" altLang="zh-CN"/>
          </a:p>
        </p:txBody>
      </p:sp>
    </p:spTree>
    <p:extLst>
      <p:ext uri="{BB962C8B-B14F-4D97-AF65-F5344CB8AC3E}">
        <p14:creationId xmlns:p14="http://schemas.microsoft.com/office/powerpoint/2010/main" val="121141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8D8FB0-293E-4E93-8A56-CCB228F583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F4E285D-5FFE-4C85-AFA9-3095B12F54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51DC4A9-460B-4E75-B10D-B550289E1024}"/>
              </a:ext>
            </a:extLst>
          </p:cNvPr>
          <p:cNvSpPr>
            <a:spLocks noGrp="1" noChangeArrowheads="1"/>
          </p:cNvSpPr>
          <p:nvPr>
            <p:ph type="sldNum" sz="quarter" idx="12"/>
          </p:nvPr>
        </p:nvSpPr>
        <p:spPr>
          <a:ln/>
        </p:spPr>
        <p:txBody>
          <a:bodyPr/>
          <a:lstStyle>
            <a:lvl1pPr>
              <a:defRPr/>
            </a:lvl1pPr>
          </a:lstStyle>
          <a:p>
            <a:fld id="{CF47BDDB-1E6C-404B-9AF4-E10D4BEFEE3D}" type="slidenum">
              <a:rPr lang="en-US" altLang="zh-CN"/>
              <a:pPr/>
              <a:t>‹#›</a:t>
            </a:fld>
            <a:endParaRPr lang="en-US" altLang="zh-CN"/>
          </a:p>
        </p:txBody>
      </p:sp>
    </p:spTree>
    <p:extLst>
      <p:ext uri="{BB962C8B-B14F-4D97-AF65-F5344CB8AC3E}">
        <p14:creationId xmlns:p14="http://schemas.microsoft.com/office/powerpoint/2010/main" val="394065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A4DA65C-D9B2-407E-BE88-59902F06C9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ACAE93-D4E1-4ED5-98E1-E89A9BDBBC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57B1F91-F7DE-4700-A390-3585AEEC8130}"/>
              </a:ext>
            </a:extLst>
          </p:cNvPr>
          <p:cNvSpPr>
            <a:spLocks noGrp="1" noChangeArrowheads="1"/>
          </p:cNvSpPr>
          <p:nvPr>
            <p:ph type="sldNum" sz="quarter" idx="12"/>
          </p:nvPr>
        </p:nvSpPr>
        <p:spPr>
          <a:ln/>
        </p:spPr>
        <p:txBody>
          <a:bodyPr/>
          <a:lstStyle>
            <a:lvl1pPr>
              <a:defRPr/>
            </a:lvl1pPr>
          </a:lstStyle>
          <a:p>
            <a:fld id="{44243454-ABF5-4EFF-9B4C-FE6E2FEE0840}" type="slidenum">
              <a:rPr lang="en-US" altLang="zh-CN"/>
              <a:pPr/>
              <a:t>‹#›</a:t>
            </a:fld>
            <a:endParaRPr lang="en-US" altLang="zh-CN"/>
          </a:p>
        </p:txBody>
      </p:sp>
    </p:spTree>
    <p:extLst>
      <p:ext uri="{BB962C8B-B14F-4D97-AF65-F5344CB8AC3E}">
        <p14:creationId xmlns:p14="http://schemas.microsoft.com/office/powerpoint/2010/main" val="311930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883EDF1-E21E-4823-84EA-7EC8EC1564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6F6055F-68C2-438B-A9BB-C34BFCE62B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EC05F8F-646C-4099-9B63-0D303CA39E3C}"/>
              </a:ext>
            </a:extLst>
          </p:cNvPr>
          <p:cNvSpPr>
            <a:spLocks noGrp="1" noChangeArrowheads="1"/>
          </p:cNvSpPr>
          <p:nvPr>
            <p:ph type="sldNum" sz="quarter" idx="12"/>
          </p:nvPr>
        </p:nvSpPr>
        <p:spPr>
          <a:ln/>
        </p:spPr>
        <p:txBody>
          <a:bodyPr/>
          <a:lstStyle>
            <a:lvl1pPr>
              <a:defRPr/>
            </a:lvl1pPr>
          </a:lstStyle>
          <a:p>
            <a:fld id="{7D13F1C6-F377-425E-9E94-B9A482EE2AE4}" type="slidenum">
              <a:rPr lang="en-US" altLang="zh-CN"/>
              <a:pPr/>
              <a:t>‹#›</a:t>
            </a:fld>
            <a:endParaRPr lang="en-US" altLang="zh-CN"/>
          </a:p>
        </p:txBody>
      </p:sp>
    </p:spTree>
    <p:extLst>
      <p:ext uri="{BB962C8B-B14F-4D97-AF65-F5344CB8AC3E}">
        <p14:creationId xmlns:p14="http://schemas.microsoft.com/office/powerpoint/2010/main" val="8502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32B1DD6-6763-48F2-9668-84EA481A67CC}"/>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F038E74-6749-4FD4-9EC8-0BE2E59C524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0530FF1-642D-42BA-9938-95E88A955848}"/>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endParaRPr lang="en-US" altLang="zh-CN"/>
          </a:p>
        </p:txBody>
      </p:sp>
      <p:sp>
        <p:nvSpPr>
          <p:cNvPr id="1029" name="Rectangle 5">
            <a:extLst>
              <a:ext uri="{FF2B5EF4-FFF2-40B4-BE49-F238E27FC236}">
                <a16:creationId xmlns:a16="http://schemas.microsoft.com/office/drawing/2014/main" id="{AF4869D0-2CF6-415F-AC2D-571EFFD203D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n-US" altLang="zh-CN"/>
          </a:p>
        </p:txBody>
      </p:sp>
      <p:sp>
        <p:nvSpPr>
          <p:cNvPr id="1030" name="Rectangle 6">
            <a:extLst>
              <a:ext uri="{FF2B5EF4-FFF2-40B4-BE49-F238E27FC236}">
                <a16:creationId xmlns:a16="http://schemas.microsoft.com/office/drawing/2014/main" id="{3F8577F2-D5D9-4225-9F26-9270A1B2D294}"/>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AE58DBE-0055-4B06-B522-E39DE74D40DD}" type="slidenum">
              <a:rPr lang="en-US" altLang="zh-CN"/>
              <a:pPr/>
              <a:t>‹#›</a:t>
            </a:fld>
            <a:endParaRPr lang="en-US" altLang="zh-CN"/>
          </a:p>
        </p:txBody>
      </p:sp>
      <p:sp>
        <p:nvSpPr>
          <p:cNvPr id="1031" name="Rectangle 7">
            <a:extLst>
              <a:ext uri="{FF2B5EF4-FFF2-40B4-BE49-F238E27FC236}">
                <a16:creationId xmlns:a16="http://schemas.microsoft.com/office/drawing/2014/main" id="{7C143CCC-AC65-46D1-92C5-FFB6D7F5D163}"/>
              </a:ext>
            </a:extLst>
          </p:cNvPr>
          <p:cNvSpPr>
            <a:spLocks noChangeArrowheads="1"/>
          </p:cNvSpPr>
          <p:nvPr userDrawn="1"/>
        </p:nvSpPr>
        <p:spPr bwMode="auto">
          <a:xfrm>
            <a:off x="0" y="0"/>
            <a:ext cx="304800" cy="6858000"/>
          </a:xfrm>
          <a:prstGeom prst="rect">
            <a:avLst/>
          </a:prstGeom>
          <a:gradFill rotWithShape="0">
            <a:gsLst>
              <a:gs pos="0">
                <a:srgbClr val="003366">
                  <a:gamma/>
                  <a:tint val="81961"/>
                  <a:invGamma/>
                </a:srgbClr>
              </a:gs>
              <a:gs pos="50000">
                <a:srgbClr val="003366"/>
              </a:gs>
              <a:gs pos="100000">
                <a:srgbClr val="003366">
                  <a:gamma/>
                  <a:tint val="81961"/>
                  <a:invGamma/>
                </a:srgbClr>
              </a:gs>
            </a:gsLst>
            <a:lin ang="0" scaled="1"/>
          </a:gradFill>
          <a:ln>
            <a:noFill/>
          </a:ln>
          <a:effectLst/>
        </p:spPr>
        <p:txBody>
          <a:bodyPr vert="eaVert" wrap="none" anchor="ctr"/>
          <a:lstStyle/>
          <a:p>
            <a:pPr algn="ctr" eaLnBrk="1" hangingPunct="1">
              <a:defRPr/>
            </a:pPr>
            <a:r>
              <a:rPr lang="en-US" altLang="zh-CN">
                <a:solidFill>
                  <a:srgbClr val="003366"/>
                </a:solidFill>
                <a:effectDag name="">
                  <a:cont type="tree" name="">
                    <a:effect ref="fillLine"/>
                    <a:outerShdw dist="38100" dir="13500000" algn="br">
                      <a:srgbClr val="336699"/>
                    </a:outerShdw>
                  </a:cont>
                  <a:cont type="tree" name="">
                    <a:effect ref="fillLine"/>
                    <a:outerShdw dist="38100" dir="2700000" algn="tl">
                      <a:srgbClr val="001E3D"/>
                    </a:outerShdw>
                  </a:cont>
                  <a:effect ref="fillLine"/>
                </a:effectDag>
                <a:latin typeface="华文新魏" pitchFamily="2" charset="-122"/>
                <a:ea typeface="华文新魏" pitchFamily="2" charset="-122"/>
              </a:rPr>
              <a:t>Xuan shanli</a:t>
            </a:r>
          </a:p>
        </p:txBody>
      </p:sp>
      <p:sp>
        <p:nvSpPr>
          <p:cNvPr id="1032" name="Oval 8">
            <a:extLst>
              <a:ext uri="{FF2B5EF4-FFF2-40B4-BE49-F238E27FC236}">
                <a16:creationId xmlns:a16="http://schemas.microsoft.com/office/drawing/2014/main" id="{202451C8-BC71-4318-B6D5-50C5D70BB425}"/>
              </a:ext>
            </a:extLst>
          </p:cNvPr>
          <p:cNvSpPr>
            <a:spLocks noChangeArrowheads="1"/>
          </p:cNvSpPr>
          <p:nvPr userDrawn="1"/>
        </p:nvSpPr>
        <p:spPr bwMode="auto">
          <a:xfrm>
            <a:off x="4495800" y="2667000"/>
            <a:ext cx="457200" cy="762000"/>
          </a:xfrm>
          <a:prstGeom prst="ellipse">
            <a:avLst/>
          </a:prstGeom>
          <a:gradFill rotWithShape="0">
            <a:gsLst>
              <a:gs pos="0">
                <a:srgbClr val="0000CC"/>
              </a:gs>
              <a:gs pos="100000">
                <a:srgbClr val="4646DA"/>
              </a:gs>
            </a:gsLst>
            <a:path path="rect">
              <a:fillToRect t="100000" r="100000"/>
            </a:path>
          </a:gra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CHAP12EX6.CPP" TargetMode="External"/><Relationship Id="rId2" Type="http://schemas.openxmlformats.org/officeDocument/2006/relationships/hyperlink" Target="codeblocks%20CHAP8EX3.cpp"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CHAP8EX3.EXE"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CHAP8EX3.EXE" TargetMode="External"/><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CHAP8EX3.EXE" TargetMode="External"/><Relationship Id="rId4" Type="http://schemas.openxmlformats.org/officeDocument/2006/relationships/audio" Target="../media/audio3.wav"/></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6DCE5CA-9D2B-40B2-97E4-3C435FD3717C}"/>
              </a:ext>
            </a:extLst>
          </p:cNvPr>
          <p:cNvSpPr>
            <a:spLocks noGrp="1" noChangeArrowheads="1"/>
          </p:cNvSpPr>
          <p:nvPr>
            <p:ph type="title"/>
          </p:nvPr>
        </p:nvSpPr>
        <p:spPr>
          <a:xfrm>
            <a:off x="323850" y="2819400"/>
            <a:ext cx="8458200" cy="969963"/>
          </a:xfrm>
        </p:spPr>
        <p:txBody>
          <a:bodyPr/>
          <a:lstStyle/>
          <a:p>
            <a:pPr eaLnBrk="1" fontAlgn="t" hangingPunct="1"/>
            <a:r>
              <a:rPr lang="zh-CN" altLang="en-US" sz="4000" b="1">
                <a:solidFill>
                  <a:srgbClr val="FFFF00"/>
                </a:solidFill>
                <a:latin typeface="华文行楷" panose="02010800040101010101" pitchFamily="2" charset="-122"/>
                <a:ea typeface="华文行楷" panose="02010800040101010101" pitchFamily="2" charset="-122"/>
              </a:rPr>
              <a:t>第十二章  </a:t>
            </a:r>
            <a:r>
              <a:rPr lang="en-US" altLang="zh-CN" sz="4000" b="1">
                <a:solidFill>
                  <a:srgbClr val="FFFF00"/>
                </a:solidFill>
                <a:latin typeface="Arial" panose="020B0604020202020204" pitchFamily="34" charset="0"/>
                <a:ea typeface="华文行楷" panose="02010800040101010101" pitchFamily="2" charset="-122"/>
                <a:cs typeface="Arial" panose="020B0604020202020204" pitchFamily="34" charset="0"/>
              </a:rPr>
              <a:t>C++</a:t>
            </a:r>
            <a:r>
              <a:rPr lang="zh-CN" altLang="en-US" sz="4000" b="1">
                <a:solidFill>
                  <a:srgbClr val="FFFF00"/>
                </a:solidFill>
                <a:latin typeface="Arial" panose="020B0604020202020204" pitchFamily="34" charset="0"/>
                <a:ea typeface="华文行楷" panose="02010800040101010101" pitchFamily="2" charset="-122"/>
                <a:cs typeface="Arial" panose="020B0604020202020204" pitchFamily="34" charset="0"/>
              </a:rPr>
              <a:t>面向对象程序设计</a:t>
            </a:r>
            <a:endParaRPr lang="zh-CN" altLang="en-US" sz="4000" b="1">
              <a:solidFill>
                <a:srgbClr val="FFFF00"/>
              </a:solidFill>
              <a:latin typeface="华文行楷" panose="02010800040101010101" pitchFamily="2" charset="-122"/>
              <a:ea typeface="华文行楷" panose="02010800040101010101" pitchFamily="2" charset="-122"/>
            </a:endParaRPr>
          </a:p>
        </p:txBody>
      </p:sp>
      <p:pic>
        <p:nvPicPr>
          <p:cNvPr id="3075" name="Picture 3" descr="top">
            <a:extLst>
              <a:ext uri="{FF2B5EF4-FFF2-40B4-BE49-F238E27FC236}">
                <a16:creationId xmlns:a16="http://schemas.microsoft.com/office/drawing/2014/main" id="{962F86F4-C964-4D24-ABFF-3568479A4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0"/>
            <a:ext cx="65611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0" fill="hold"/>
                                        <p:tgtEl>
                                          <p:spTgt spid="2050"/>
                                        </p:tgtEl>
                                        <p:attrNameLst>
                                          <p:attrName>ppt_w</p:attrName>
                                        </p:attrNameLst>
                                      </p:cBhvr>
                                      <p:tavLst>
                                        <p:tav tm="0" fmla="#ppt_w*sin(2.5*pi*$)">
                                          <p:val>
                                            <p:fltVal val="0"/>
                                          </p:val>
                                        </p:tav>
                                        <p:tav tm="100000">
                                          <p:val>
                                            <p:fltVal val="1"/>
                                          </p:val>
                                        </p:tav>
                                      </p:tavLst>
                                    </p:anim>
                                    <p:anim calcmode="lin" valueType="num">
                                      <p:cBhvr>
                                        <p:cTn id="8" dur="5000" fill="hold"/>
                                        <p:tgtEl>
                                          <p:spTgt spid="205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登录音.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DD4BE32-9762-41B8-96E5-59AC71072BE6}"/>
              </a:ext>
            </a:extLst>
          </p:cNvPr>
          <p:cNvSpPr>
            <a:spLocks noGrp="1" noChangeArrowheads="1"/>
          </p:cNvSpPr>
          <p:nvPr>
            <p:ph type="title"/>
          </p:nvPr>
        </p:nvSpPr>
        <p:spPr>
          <a:xfrm>
            <a:off x="685800" y="333375"/>
            <a:ext cx="7772400" cy="442913"/>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⒌</a:t>
            </a:r>
            <a:r>
              <a:rPr lang="zh-CN" altLang="en-US" sz="2400" b="1">
                <a:solidFill>
                  <a:srgbClr val="FFFF00"/>
                </a:solidFill>
                <a:ea typeface="楷体_GB2312" pitchFamily="49" charset="-122"/>
              </a:rPr>
              <a:t>类成员的访问控制</a:t>
            </a:r>
          </a:p>
        </p:txBody>
      </p:sp>
      <p:sp>
        <p:nvSpPr>
          <p:cNvPr id="3" name="Text Box 4">
            <a:extLst>
              <a:ext uri="{FF2B5EF4-FFF2-40B4-BE49-F238E27FC236}">
                <a16:creationId xmlns:a16="http://schemas.microsoft.com/office/drawing/2014/main" id="{F131743A-2D1E-442A-99A6-193E8B433049}"/>
              </a:ext>
            </a:extLst>
          </p:cNvPr>
          <p:cNvSpPr txBox="1">
            <a:spLocks noChangeArrowheads="1"/>
          </p:cNvSpPr>
          <p:nvPr/>
        </p:nvSpPr>
        <p:spPr bwMode="auto">
          <a:xfrm>
            <a:off x="684213" y="768350"/>
            <a:ext cx="76120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eaLnBrk="1" hangingPunct="1">
              <a:spcBef>
                <a:spcPct val="0"/>
              </a:spcBef>
              <a:buFontTx/>
              <a:buNone/>
            </a:pPr>
            <a:r>
              <a:rPr lang="zh-CN" altLang="en-US" sz="2400" b="1">
                <a:solidFill>
                  <a:srgbClr val="FFFFFF"/>
                </a:solidFill>
                <a:latin typeface="华文细黑" panose="02010600040101010101" pitchFamily="2" charset="-122"/>
                <a:ea typeface="华文细黑" panose="02010600040101010101" pitchFamily="2" charset="-122"/>
              </a:rPr>
              <a:t>公有成员：声明了类的外部接口。</a:t>
            </a:r>
          </a:p>
          <a:p>
            <a:pPr marL="0" lvl="1" eaLnBrk="1" hangingPunct="1">
              <a:spcBef>
                <a:spcPct val="0"/>
              </a:spcBef>
              <a:buFontTx/>
              <a:buNone/>
            </a:pPr>
            <a:r>
              <a:rPr lang="zh-CN" altLang="en-US" sz="2400" b="1">
                <a:solidFill>
                  <a:srgbClr val="FFFFFF"/>
                </a:solidFill>
                <a:latin typeface="华文细黑" panose="02010600040101010101" pitchFamily="2" charset="-122"/>
                <a:ea typeface="华文细黑" panose="02010600040101010101" pitchFamily="2" charset="-122"/>
              </a:rPr>
              <a:t>私有成员：只允许本类成员函数访问。</a:t>
            </a:r>
          </a:p>
          <a:p>
            <a:pPr eaLnBrk="1" hangingPunct="1">
              <a:spcBef>
                <a:spcPct val="0"/>
              </a:spcBef>
              <a:buFontTx/>
              <a:buNone/>
            </a:pPr>
            <a:r>
              <a:rPr lang="zh-CN" altLang="en-US" sz="2400" b="1">
                <a:solidFill>
                  <a:srgbClr val="FFFFFF"/>
                </a:solidFill>
                <a:latin typeface="华文细黑" panose="02010600040101010101" pitchFamily="2" charset="-122"/>
                <a:ea typeface="华文细黑" panose="02010600040101010101" pitchFamily="2" charset="-122"/>
              </a:rPr>
              <a:t>保护成员：和私有类型的性质相似用于继承</a:t>
            </a:r>
            <a:r>
              <a:rPr lang="en-US" altLang="zh-CN" sz="2400" b="1">
                <a:solidFill>
                  <a:srgbClr val="FFFFFF"/>
                </a:solidFill>
                <a:latin typeface="华文细黑" panose="02010600040101010101" pitchFamily="2" charset="-122"/>
                <a:ea typeface="华文细黑" panose="02010600040101010101" pitchFamily="2" charset="-122"/>
              </a:rPr>
              <a:t>(</a:t>
            </a:r>
            <a:r>
              <a:rPr lang="zh-CN" altLang="en-US" sz="2400" b="1">
                <a:solidFill>
                  <a:srgbClr val="FFFFFF"/>
                </a:solidFill>
                <a:latin typeface="华文细黑" panose="02010600040101010101" pitchFamily="2" charset="-122"/>
                <a:ea typeface="华文细黑" panose="02010600040101010101" pitchFamily="2" charset="-122"/>
              </a:rPr>
              <a:t>派生</a:t>
            </a:r>
            <a:r>
              <a:rPr lang="en-US" altLang="zh-CN" sz="2400" b="1">
                <a:solidFill>
                  <a:srgbClr val="FFFFFF"/>
                </a:solidFill>
                <a:latin typeface="华文细黑" panose="02010600040101010101" pitchFamily="2" charset="-122"/>
                <a:ea typeface="华文细黑" panose="02010600040101010101" pitchFamily="2" charset="-122"/>
              </a:rPr>
              <a:t>)</a:t>
            </a:r>
            <a:r>
              <a:rPr lang="zh-CN" altLang="en-US" sz="2400" b="1">
                <a:solidFill>
                  <a:srgbClr val="FFFFFF"/>
                </a:solidFill>
                <a:latin typeface="华文细黑" panose="02010600040101010101" pitchFamily="2" charset="-122"/>
                <a:ea typeface="华文细黑" panose="02010600040101010101" pitchFamily="2" charset="-122"/>
              </a:rPr>
              <a:t>类。</a:t>
            </a:r>
          </a:p>
        </p:txBody>
      </p:sp>
      <p:sp>
        <p:nvSpPr>
          <p:cNvPr id="4" name="AutoShape 7">
            <a:hlinkClick r:id="rId2" action="ppaction://program" highlightClick="1"/>
            <a:extLst>
              <a:ext uri="{FF2B5EF4-FFF2-40B4-BE49-F238E27FC236}">
                <a16:creationId xmlns:a16="http://schemas.microsoft.com/office/drawing/2014/main" id="{B4107F6F-D9F1-4ED1-9BA0-E1632625BB0E}"/>
              </a:ext>
            </a:extLst>
          </p:cNvPr>
          <p:cNvSpPr>
            <a:spLocks noChangeArrowheads="1"/>
          </p:cNvSpPr>
          <p:nvPr/>
        </p:nvSpPr>
        <p:spPr bwMode="auto">
          <a:xfrm>
            <a:off x="3132138" y="42926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75"/>
                                  </p:iterate>
                                  <p:childTnLst>
                                    <p:set>
                                      <p:cBhvr>
                                        <p:cTn id="12" dur="1" fill="hold">
                                          <p:stCondLst>
                                            <p:cond delay="74"/>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3" grpId="0" build="p" autoUpdateAnimBg="0"/>
      <p:bldP spid="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B7F02-0E9B-4894-9178-507BC44277AE}"/>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12.3 </a:t>
            </a:r>
            <a:r>
              <a:rPr lang="zh-CN" altLang="en-US" sz="3200" b="1">
                <a:solidFill>
                  <a:srgbClr val="FFFF00"/>
                </a:solidFill>
                <a:latin typeface="Arial" panose="020B0604020202020204" pitchFamily="34" charset="0"/>
                <a:ea typeface="楷体_GB2312" pitchFamily="49" charset="-122"/>
              </a:rPr>
              <a:t>构造函数及析构函数</a:t>
            </a:r>
            <a:r>
              <a:rPr lang="en-US" altLang="zh-CN" sz="3200" b="1">
                <a:solidFill>
                  <a:srgbClr val="FFFF00"/>
                </a:solidFill>
                <a:latin typeface="Arial" panose="020B0604020202020204" pitchFamily="34" charset="0"/>
                <a:ea typeface="楷体_GB2312" pitchFamily="49" charset="-122"/>
              </a:rPr>
              <a:t> </a:t>
            </a:r>
            <a:endParaRPr lang="zh-CN" altLang="en-US" sz="3200"/>
          </a:p>
        </p:txBody>
      </p:sp>
      <p:sp>
        <p:nvSpPr>
          <p:cNvPr id="3" name="TextBox 2">
            <a:extLst>
              <a:ext uri="{FF2B5EF4-FFF2-40B4-BE49-F238E27FC236}">
                <a16:creationId xmlns:a16="http://schemas.microsoft.com/office/drawing/2014/main" id="{53751F3A-E1C3-4840-9E5D-89182BB6F70C}"/>
              </a:ext>
            </a:extLst>
          </p:cNvPr>
          <p:cNvSpPr txBox="1">
            <a:spLocks noChangeArrowheads="1"/>
          </p:cNvSpPr>
          <p:nvPr/>
        </p:nvSpPr>
        <p:spPr bwMode="auto">
          <a:xfrm>
            <a:off x="34925" y="908050"/>
            <a:ext cx="23336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构造函数</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96058998-C2DA-4EC4-B24F-FCCF24CCF5E4}"/>
              </a:ext>
            </a:extLst>
          </p:cNvPr>
          <p:cNvSpPr txBox="1">
            <a:spLocks noChangeArrowheads="1"/>
          </p:cNvSpPr>
          <p:nvPr/>
        </p:nvSpPr>
        <p:spPr bwMode="auto">
          <a:xfrm>
            <a:off x="684213" y="1268413"/>
            <a:ext cx="63388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eaLnBrk="1" hangingPunct="1">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定义：和类名同名的成员函数称为构造函数。</a:t>
            </a:r>
          </a:p>
          <a:p>
            <a:pPr eaLnBrk="1" hangingPunct="1">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作用：给对象进行初始化</a:t>
            </a:r>
            <a:r>
              <a:rPr lang="zh-CN" altLang="en-US" sz="2400" b="1">
                <a:solidFill>
                  <a:srgbClr val="FFFFCC"/>
                </a:solidFill>
                <a:latin typeface="华文细黑" panose="02010600040101010101" pitchFamily="2" charset="-122"/>
                <a:ea typeface="华文细黑" panose="02010600040101010101" pitchFamily="2" charset="-122"/>
                <a:cs typeface="Arial Unicode MS" pitchFamily="34" charset="-122"/>
              </a:rPr>
              <a:t>。</a:t>
            </a:r>
            <a:endParaRPr lang="en-US" altLang="zh-CN" sz="2400" b="1">
              <a:solidFill>
                <a:srgbClr val="FFFFCC"/>
              </a:solidFill>
              <a:latin typeface="华文细黑" panose="02010600040101010101" pitchFamily="2" charset="-122"/>
              <a:ea typeface="华文细黑" panose="02010600040101010101" pitchFamily="2" charset="-122"/>
            </a:endParaRPr>
          </a:p>
        </p:txBody>
      </p:sp>
      <p:sp>
        <p:nvSpPr>
          <p:cNvPr id="5" name="TextBox 4">
            <a:extLst>
              <a:ext uri="{FF2B5EF4-FFF2-40B4-BE49-F238E27FC236}">
                <a16:creationId xmlns:a16="http://schemas.microsoft.com/office/drawing/2014/main" id="{645190EB-7510-482B-B504-F142AD9336AB}"/>
              </a:ext>
            </a:extLst>
          </p:cNvPr>
          <p:cNvSpPr txBox="1"/>
          <p:nvPr/>
        </p:nvSpPr>
        <p:spPr bwMode="auto">
          <a:xfrm>
            <a:off x="752475" y="2093913"/>
            <a:ext cx="8532813" cy="1938337"/>
          </a:xfrm>
          <a:prstGeom prst="rect">
            <a:avLst/>
          </a:prstGeom>
          <a:noFill/>
          <a:ln>
            <a:noFill/>
          </a:ln>
          <a:effectLst/>
        </p:spPr>
        <p:txBody>
          <a:bodyPr wrap="none">
            <a:spAutoFit/>
          </a:bodyPr>
          <a:lstStyle/>
          <a:p>
            <a:pPr marL="0" lvl="1" eaLnBrk="1" hangingPunct="1">
              <a:defRPr/>
            </a:pPr>
            <a:r>
              <a:rPr lang="zh-CN" altLang="en-US" b="1" dirty="0">
                <a:solidFill>
                  <a:srgbClr val="FFFFCC"/>
                </a:solidFill>
                <a:latin typeface="华文细黑" panose="02010600040101010101" pitchFamily="2" charset="-122"/>
                <a:ea typeface="华文细黑" panose="02010600040101010101" pitchFamily="2" charset="-122"/>
              </a:rPr>
              <a:t>说明：</a:t>
            </a:r>
            <a:endParaRPr lang="en-US" altLang="zh-CN" b="1" dirty="0">
              <a:solidFill>
                <a:srgbClr val="FFFFCC"/>
              </a:solidFill>
              <a:latin typeface="华文细黑" panose="02010600040101010101" pitchFamily="2" charset="-122"/>
              <a:ea typeface="华文细黑" panose="02010600040101010101" pitchFamily="2" charset="-122"/>
            </a:endParaRP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不能指定返回类型</a:t>
            </a:r>
            <a:r>
              <a:rPr lang="en-US" altLang="zh-CN" b="1" dirty="0">
                <a:solidFill>
                  <a:srgbClr val="00FFFF"/>
                </a:solidFill>
                <a:latin typeface="华文细黑" panose="02010600040101010101" pitchFamily="2" charset="-122"/>
                <a:ea typeface="华文细黑" panose="02010600040101010101" pitchFamily="2" charset="-122"/>
              </a:rPr>
              <a:t>(void</a:t>
            </a:r>
            <a:r>
              <a:rPr lang="zh-CN" altLang="en-US" b="1" dirty="0">
                <a:solidFill>
                  <a:srgbClr val="00FFFF"/>
                </a:solidFill>
                <a:latin typeface="华文细黑" panose="02010600040101010101" pitchFamily="2" charset="-122"/>
                <a:ea typeface="华文细黑" panose="02010600040101010101" pitchFamily="2" charset="-122"/>
              </a:rPr>
              <a:t>也不行</a:t>
            </a:r>
            <a:r>
              <a:rPr lang="en-US" altLang="zh-CN" b="1" dirty="0">
                <a:solidFill>
                  <a:srgbClr val="00FFFF"/>
                </a:solidFill>
                <a:latin typeface="华文细黑" panose="02010600040101010101" pitchFamily="2" charset="-122"/>
                <a:ea typeface="华文细黑" panose="02010600040101010101" pitchFamily="2" charset="-122"/>
              </a:rPr>
              <a:t>)</a:t>
            </a:r>
            <a:r>
              <a:rPr lang="zh-CN" altLang="en-US" b="1" dirty="0">
                <a:solidFill>
                  <a:srgbClr val="00FFFF"/>
                </a:solidFill>
                <a:latin typeface="华文细黑" panose="02010600040101010101" pitchFamily="2" charset="-122"/>
                <a:ea typeface="华文细黑" panose="02010600040101010101" pitchFamily="2" charset="-122"/>
              </a:rPr>
              <a:t>。</a:t>
            </a:r>
            <a:endParaRPr lang="en-US" altLang="zh-CN" b="1" dirty="0">
              <a:solidFill>
                <a:srgbClr val="00FFFF"/>
              </a:solidFill>
              <a:latin typeface="华文细黑" panose="02010600040101010101" pitchFamily="2" charset="-122"/>
              <a:ea typeface="华文细黑" panose="02010600040101010101" pitchFamily="2" charset="-122"/>
            </a:endParaRP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一个类中可定义多个构造函数，带参数或不带参数的。</a:t>
            </a: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没有定义构造函数，编译器会自动建立一个无参构造函数。</a:t>
            </a: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对象创建时被自动调用</a:t>
            </a:r>
          </a:p>
        </p:txBody>
      </p:sp>
      <p:sp>
        <p:nvSpPr>
          <p:cNvPr id="7" name="AutoShape 7">
            <a:hlinkClick r:id="rId2" action="ppaction://program" highlightClick="1"/>
            <a:extLst>
              <a:ext uri="{FF2B5EF4-FFF2-40B4-BE49-F238E27FC236}">
                <a16:creationId xmlns:a16="http://schemas.microsoft.com/office/drawing/2014/main" id="{064CA8FA-FAF6-4793-8FE5-1CB9F4C78326}"/>
              </a:ext>
            </a:extLst>
          </p:cNvPr>
          <p:cNvSpPr>
            <a:spLocks noChangeArrowheads="1"/>
          </p:cNvSpPr>
          <p:nvPr/>
        </p:nvSpPr>
        <p:spPr bwMode="auto">
          <a:xfrm>
            <a:off x="3132138" y="42926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CHAP12EX3</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build="p"/>
      <p:bldP spid="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40B27D20-84ED-42ED-9738-C5B11C54B58F}"/>
              </a:ext>
            </a:extLst>
          </p:cNvPr>
          <p:cNvSpPr>
            <a:spLocks noGrp="1" noChangeArrowheads="1"/>
          </p:cNvSpPr>
          <p:nvPr>
            <p:ph type="title"/>
          </p:nvPr>
        </p:nvSpPr>
        <p:spPr>
          <a:xfrm>
            <a:off x="685800" y="333375"/>
            <a:ext cx="7772400" cy="369888"/>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拷贝构造函数</a:t>
            </a:r>
            <a:endParaRPr lang="zh-CN" altLang="en-US" sz="2400"/>
          </a:p>
        </p:txBody>
      </p:sp>
      <p:sp>
        <p:nvSpPr>
          <p:cNvPr id="3" name="TextBox 2">
            <a:extLst>
              <a:ext uri="{FF2B5EF4-FFF2-40B4-BE49-F238E27FC236}">
                <a16:creationId xmlns:a16="http://schemas.microsoft.com/office/drawing/2014/main" id="{FA25C3C0-1516-4DAD-9166-4029D794F0D4}"/>
              </a:ext>
            </a:extLst>
          </p:cNvPr>
          <p:cNvSpPr txBox="1">
            <a:spLocks noChangeArrowheads="1"/>
          </p:cNvSpPr>
          <p:nvPr/>
        </p:nvSpPr>
        <p:spPr bwMode="auto">
          <a:xfrm>
            <a:off x="11113" y="693738"/>
            <a:ext cx="9110662"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定义：</a:t>
            </a:r>
            <a:r>
              <a:rPr lang="en-US" altLang="zh-CN" sz="2400" b="1">
                <a:solidFill>
                  <a:srgbClr val="FFFFCC"/>
                </a:solidFill>
                <a:latin typeface="华文细黑" panose="02010600040101010101" pitchFamily="2" charset="-122"/>
                <a:ea typeface="华文细黑" panose="02010600040101010101" pitchFamily="2" charset="-122"/>
              </a:rPr>
              <a:t>X::X</a:t>
            </a:r>
            <a:r>
              <a:rPr lang="zh-CN" altLang="en-US" sz="2400" b="1">
                <a:solidFill>
                  <a:srgbClr val="FFFFCC"/>
                </a:solidFill>
                <a:latin typeface="华文细黑" panose="02010600040101010101" pitchFamily="2" charset="-122"/>
                <a:ea typeface="华文细黑" panose="02010600040101010101" pitchFamily="2" charset="-122"/>
              </a:rPr>
              <a:t>（</a:t>
            </a:r>
            <a:r>
              <a:rPr lang="en-US" altLang="zh-CN" sz="2400" b="1">
                <a:solidFill>
                  <a:srgbClr val="FFFFCC"/>
                </a:solidFill>
                <a:latin typeface="华文细黑" panose="02010600040101010101" pitchFamily="2" charset="-122"/>
                <a:ea typeface="华文细黑" panose="02010600040101010101" pitchFamily="2" charset="-122"/>
              </a:rPr>
              <a:t>X &amp;</a:t>
            </a:r>
            <a:r>
              <a:rPr lang="zh-CN" altLang="en-US" sz="2400" b="1">
                <a:solidFill>
                  <a:srgbClr val="FFFFCC"/>
                </a:solidFill>
                <a:latin typeface="华文细黑" panose="02010600040101010101" pitchFamily="2" charset="-122"/>
                <a:ea typeface="华文细黑" panose="02010600040101010101" pitchFamily="2" charset="-122"/>
              </a:rPr>
              <a:t>）的构造函数，称为拷贝构造函数。</a:t>
            </a:r>
          </a:p>
          <a:p>
            <a:pPr lvl="1" eaLnBrk="1" hangingPunct="1">
              <a:lnSpc>
                <a:spcPct val="12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作用：用一个已经存在的对象去初始化一个新的同类的对象。</a:t>
            </a:r>
          </a:p>
        </p:txBody>
      </p:sp>
      <p:sp>
        <p:nvSpPr>
          <p:cNvPr id="4" name="TextBox 3">
            <a:extLst>
              <a:ext uri="{FF2B5EF4-FFF2-40B4-BE49-F238E27FC236}">
                <a16:creationId xmlns:a16="http://schemas.microsoft.com/office/drawing/2014/main" id="{D3CA792A-9B1C-41BC-BC5A-5015FE39D8C6}"/>
              </a:ext>
            </a:extLst>
          </p:cNvPr>
          <p:cNvSpPr txBox="1">
            <a:spLocks noChangeArrowheads="1"/>
          </p:cNvSpPr>
          <p:nvPr/>
        </p:nvSpPr>
        <p:spPr bwMode="auto">
          <a:xfrm>
            <a:off x="107950" y="1633538"/>
            <a:ext cx="9036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1" eaLnBrk="1" hangingPunct="1"/>
            <a:r>
              <a:rPr lang="zh-CN" altLang="en-US" b="1">
                <a:solidFill>
                  <a:srgbClr val="FFFFCC"/>
                </a:solidFill>
                <a:latin typeface="华文细黑" panose="02010600040101010101" pitchFamily="2" charset="-122"/>
                <a:ea typeface="华文细黑" panose="02010600040101010101" pitchFamily="2" charset="-122"/>
              </a:rPr>
              <a:t>       说明：</a:t>
            </a:r>
            <a:endParaRPr lang="en-US" altLang="zh-CN" b="1">
              <a:solidFill>
                <a:srgbClr val="FFFFCC"/>
              </a:solidFill>
              <a:latin typeface="华文细黑" panose="02010600040101010101" pitchFamily="2" charset="-122"/>
              <a:ea typeface="华文细黑" panose="02010600040101010101" pitchFamily="2" charset="-122"/>
            </a:endParaRPr>
          </a:p>
          <a:p>
            <a:pPr marL="0" lvl="1" eaLnBrk="1" hangingPunct="1"/>
            <a:r>
              <a:rPr lang="zh-CN" altLang="en-US" b="1">
                <a:solidFill>
                  <a:srgbClr val="00FFFF"/>
                </a:solidFill>
                <a:latin typeface="华文细黑" panose="02010600040101010101" pitchFamily="2" charset="-122"/>
                <a:ea typeface="华文细黑" panose="02010600040101010101" pitchFamily="2" charset="-122"/>
              </a:rPr>
              <a:t>       用拷贝构造函数时，普通构造函数不被调用。</a:t>
            </a:r>
            <a:endParaRPr lang="en-US" altLang="zh-CN" b="1">
              <a:solidFill>
                <a:srgbClr val="00FFFF"/>
              </a:solidFill>
              <a:latin typeface="华文细黑" panose="02010600040101010101" pitchFamily="2" charset="-122"/>
              <a:ea typeface="华文细黑" panose="02010600040101010101" pitchFamily="2" charset="-122"/>
            </a:endParaRPr>
          </a:p>
          <a:p>
            <a:pPr marL="0" lvl="1" eaLnBrk="1" hangingPunct="1"/>
            <a:r>
              <a:rPr lang="zh-CN" altLang="en-US" b="1">
                <a:solidFill>
                  <a:srgbClr val="00FFFF"/>
                </a:solidFill>
                <a:latin typeface="华文细黑" panose="02010600040101010101" pitchFamily="2" charset="-122"/>
                <a:ea typeface="华文细黑" panose="02010600040101010101" pitchFamily="2" charset="-122"/>
              </a:rPr>
              <a:t>       默认拷贝构造函数的功能是把初始值对象的每个数据成员的值都复制到新建立的对象中。</a:t>
            </a:r>
          </a:p>
        </p:txBody>
      </p:sp>
      <p:sp>
        <p:nvSpPr>
          <p:cNvPr id="5" name="AutoShape 7">
            <a:hlinkClick r:id="rId3" action="ppaction://program" highlightClick="1"/>
            <a:extLst>
              <a:ext uri="{FF2B5EF4-FFF2-40B4-BE49-F238E27FC236}">
                <a16:creationId xmlns:a16="http://schemas.microsoft.com/office/drawing/2014/main" id="{6172203D-0C05-46FE-9176-EE4D0A23A68E}"/>
              </a:ext>
            </a:extLst>
          </p:cNvPr>
          <p:cNvSpPr>
            <a:spLocks noChangeArrowheads="1"/>
          </p:cNvSpPr>
          <p:nvPr/>
        </p:nvSpPr>
        <p:spPr bwMode="auto">
          <a:xfrm>
            <a:off x="3203575" y="3414713"/>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CHAP12EX4</a:t>
            </a:r>
          </a:p>
        </p:txBody>
      </p:sp>
      <p:sp>
        <p:nvSpPr>
          <p:cNvPr id="6" name="AutoShape 7">
            <a:hlinkClick r:id="rId3" action="ppaction://program" highlightClick="1"/>
            <a:extLst>
              <a:ext uri="{FF2B5EF4-FFF2-40B4-BE49-F238E27FC236}">
                <a16:creationId xmlns:a16="http://schemas.microsoft.com/office/drawing/2014/main" id="{078FE8CE-AE86-43C7-8792-0550D44ED82E}"/>
              </a:ext>
            </a:extLst>
          </p:cNvPr>
          <p:cNvSpPr>
            <a:spLocks noChangeArrowheads="1"/>
          </p:cNvSpPr>
          <p:nvPr/>
        </p:nvSpPr>
        <p:spPr bwMode="auto">
          <a:xfrm>
            <a:off x="3186113" y="5656263"/>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CHAP12CF1</a:t>
            </a:r>
          </a:p>
        </p:txBody>
      </p:sp>
      <p:sp>
        <p:nvSpPr>
          <p:cNvPr id="7" name="TextBox 3">
            <a:extLst>
              <a:ext uri="{FF2B5EF4-FFF2-40B4-BE49-F238E27FC236}">
                <a16:creationId xmlns:a16="http://schemas.microsoft.com/office/drawing/2014/main" id="{E04CFEEA-0399-4694-A797-9B0727008F89}"/>
              </a:ext>
            </a:extLst>
          </p:cNvPr>
          <p:cNvSpPr txBox="1"/>
          <p:nvPr/>
        </p:nvSpPr>
        <p:spPr bwMode="auto">
          <a:xfrm>
            <a:off x="809625" y="3716338"/>
            <a:ext cx="6100763" cy="1570037"/>
          </a:xfrm>
          <a:prstGeom prst="rect">
            <a:avLst/>
          </a:prstGeom>
          <a:noFill/>
          <a:ln>
            <a:noFill/>
          </a:ln>
          <a:effectLst/>
        </p:spPr>
        <p:txBody>
          <a:bodyPr wrap="none">
            <a:spAutoFit/>
          </a:bodyPr>
          <a:lstStyle/>
          <a:p>
            <a:pPr marL="0" lvl="1" eaLnBrk="1" hangingPunct="1">
              <a:defRPr/>
            </a:pPr>
            <a:r>
              <a:rPr lang="zh-CN" altLang="en-US" b="1" dirty="0">
                <a:solidFill>
                  <a:srgbClr val="FFFFCC"/>
                </a:solidFill>
                <a:latin typeface="华文细黑" panose="02010600040101010101" pitchFamily="2" charset="-122"/>
                <a:ea typeface="华文细黑" panose="02010600040101010101" pitchFamily="2" charset="-122"/>
              </a:rPr>
              <a:t>调用时间：</a:t>
            </a:r>
            <a:endParaRPr lang="en-US" altLang="zh-CN" b="1" dirty="0">
              <a:solidFill>
                <a:srgbClr val="FFFFCC"/>
              </a:solidFill>
              <a:latin typeface="华文细黑" panose="02010600040101010101" pitchFamily="2" charset="-122"/>
              <a:ea typeface="华文细黑" panose="02010600040101010101" pitchFamily="2" charset="-122"/>
            </a:endParaRP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以一个对象初始化类的另一个对象。</a:t>
            </a:r>
            <a:endParaRPr lang="en-US" altLang="zh-CN" b="1" dirty="0">
              <a:solidFill>
                <a:srgbClr val="00FFFF"/>
              </a:solidFill>
              <a:latin typeface="华文细黑" panose="02010600040101010101" pitchFamily="2" charset="-122"/>
              <a:ea typeface="华文细黑" panose="02010600040101010101" pitchFamily="2" charset="-122"/>
            </a:endParaRP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对象作为函数参数。</a:t>
            </a:r>
            <a:endParaRPr lang="en-US" altLang="zh-CN" b="1" dirty="0">
              <a:solidFill>
                <a:srgbClr val="00FFFF"/>
              </a:solidFill>
              <a:latin typeface="华文细黑" panose="02010600040101010101" pitchFamily="2" charset="-122"/>
              <a:ea typeface="华文细黑" panose="02010600040101010101" pitchFamily="2" charset="-122"/>
            </a:endParaRPr>
          </a:p>
          <a:p>
            <a:pPr marL="342900" lvl="1" indent="-342900" eaLnBrk="1" hangingPunct="1">
              <a:buFont typeface="Wingdings" panose="05000000000000000000" pitchFamily="2" charset="2"/>
              <a:buChar char="u"/>
              <a:defRPr/>
            </a:pPr>
            <a:r>
              <a:rPr lang="zh-CN" altLang="en-US" b="1" dirty="0">
                <a:solidFill>
                  <a:srgbClr val="00FFFF"/>
                </a:solidFill>
                <a:latin typeface="华文细黑" panose="02010600040101010101" pitchFamily="2" charset="-122"/>
                <a:ea typeface="华文细黑" panose="02010600040101010101" pitchFamily="2" charset="-122"/>
              </a:rPr>
              <a:t>函数返回一个对象。（编译器处理不同）</a:t>
            </a:r>
            <a:endParaRPr lang="en-US" altLang="zh-CN" b="1" dirty="0">
              <a:solidFill>
                <a:srgbClr val="00FFFF"/>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 calcmode="lin" valueType="num">
                                      <p:cBhvr>
                                        <p:cTn id="4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animBg="1" autoUpdateAnimBg="0"/>
      <p:bldP spid="6" grpId="0" animBg="1" autoUpdateAnimBg="0"/>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2AD71-382A-426E-87B1-BC78B2BD2A2F}"/>
              </a:ext>
            </a:extLst>
          </p:cNvPr>
          <p:cNvSpPr>
            <a:spLocks noGrp="1" noChangeArrowheads="1"/>
          </p:cNvSpPr>
          <p:nvPr>
            <p:ph type="title"/>
          </p:nvPr>
        </p:nvSpPr>
        <p:spPr>
          <a:xfrm>
            <a:off x="685800" y="404813"/>
            <a:ext cx="7772400" cy="587375"/>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⒊</a:t>
            </a:r>
            <a:r>
              <a:rPr lang="zh-CN" altLang="en-US" sz="2400" b="1">
                <a:solidFill>
                  <a:srgbClr val="FFFF00"/>
                </a:solidFill>
                <a:latin typeface="楷体_GB2312" pitchFamily="49" charset="-122"/>
                <a:ea typeface="楷体_GB2312" pitchFamily="49" charset="-122"/>
              </a:rPr>
              <a:t>析构函数</a:t>
            </a:r>
            <a:endParaRPr lang="zh-CN" altLang="en-US" sz="2400"/>
          </a:p>
        </p:txBody>
      </p:sp>
      <p:sp>
        <p:nvSpPr>
          <p:cNvPr id="3" name="TextBox 2">
            <a:extLst>
              <a:ext uri="{FF2B5EF4-FFF2-40B4-BE49-F238E27FC236}">
                <a16:creationId xmlns:a16="http://schemas.microsoft.com/office/drawing/2014/main" id="{9D8B3664-8479-432F-B65C-0197936F7364}"/>
              </a:ext>
            </a:extLst>
          </p:cNvPr>
          <p:cNvSpPr txBox="1">
            <a:spLocks noChangeArrowheads="1"/>
          </p:cNvSpPr>
          <p:nvPr/>
        </p:nvSpPr>
        <p:spPr bwMode="auto">
          <a:xfrm>
            <a:off x="55563" y="836613"/>
            <a:ext cx="91519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eaLnBrk="1" hangingPunct="1">
              <a:spcBef>
                <a:spcPct val="0"/>
              </a:spcBef>
              <a:buFontTx/>
              <a:buNone/>
            </a:pPr>
            <a:r>
              <a:rPr lang="zh-CN" altLang="en-US" sz="2400" b="1">
                <a:solidFill>
                  <a:srgbClr val="FFFFCC"/>
                </a:solidFill>
              </a:rPr>
              <a:t>        定义：与类同名，之前冠以</a:t>
            </a:r>
            <a:r>
              <a:rPr lang="en-US" altLang="zh-CN" sz="2400" b="1">
                <a:solidFill>
                  <a:srgbClr val="FFFFCC"/>
                </a:solidFill>
              </a:rPr>
              <a:t>~</a:t>
            </a:r>
            <a:r>
              <a:rPr lang="zh-CN" altLang="en-US" sz="2400" b="1">
                <a:solidFill>
                  <a:srgbClr val="FFFFCC"/>
                </a:solidFill>
              </a:rPr>
              <a:t>符号，以区别于构造函数。</a:t>
            </a:r>
          </a:p>
          <a:p>
            <a:pPr marL="0" lvl="1" eaLnBrk="1" hangingPunct="1">
              <a:spcBef>
                <a:spcPct val="0"/>
              </a:spcBef>
              <a:buFontTx/>
              <a:buNone/>
            </a:pPr>
            <a:r>
              <a:rPr lang="zh-CN" altLang="en-US" sz="2400" b="1">
                <a:solidFill>
                  <a:srgbClr val="FFFFCC"/>
                </a:solidFill>
              </a:rPr>
              <a:t>        作用：清理工作。如释放由构造函数分配的内存等。</a:t>
            </a:r>
          </a:p>
          <a:p>
            <a:pPr eaLnBrk="1" hangingPunct="1">
              <a:spcBef>
                <a:spcPct val="0"/>
              </a:spcBef>
              <a:buFontTx/>
              <a:buNone/>
            </a:pPr>
            <a:r>
              <a:rPr lang="zh-CN" altLang="en-US" sz="2400" b="1">
                <a:solidFill>
                  <a:srgbClr val="FFFFCC"/>
                </a:solidFill>
              </a:rPr>
              <a:t>        说明：</a:t>
            </a:r>
            <a:endParaRPr lang="en-US" altLang="zh-CN" sz="2400" b="1">
              <a:solidFill>
                <a:srgbClr val="FFFFCC"/>
              </a:solidFill>
            </a:endParaRPr>
          </a:p>
          <a:p>
            <a:pPr marL="0" lvl="1" eaLnBrk="1" hangingPunct="1">
              <a:spcBef>
                <a:spcPct val="0"/>
              </a:spcBef>
              <a:buFontTx/>
              <a:buNone/>
            </a:pPr>
            <a:r>
              <a:rPr lang="zh-CN" altLang="en-US" sz="2400" b="1">
                <a:solidFill>
                  <a:srgbClr val="FFFFCC"/>
                </a:solidFill>
              </a:rPr>
              <a:t>        </a:t>
            </a:r>
            <a:r>
              <a:rPr lang="zh-CN" altLang="en-US" sz="2400" b="1">
                <a:solidFill>
                  <a:srgbClr val="FFFFCC"/>
                </a:solidFill>
                <a:latin typeface="华文新魏" panose="02010800040101010101" pitchFamily="2" charset="-122"/>
                <a:ea typeface="华文新魏" panose="02010800040101010101" pitchFamily="2" charset="-122"/>
              </a:rPr>
              <a:t>⑴</a:t>
            </a:r>
            <a:r>
              <a:rPr lang="zh-CN" altLang="en-US" sz="2400" b="1">
                <a:solidFill>
                  <a:srgbClr val="FFFFCC"/>
                </a:solidFill>
              </a:rPr>
              <a:t>在对象撤消时，被自动调用。</a:t>
            </a:r>
          </a:p>
          <a:p>
            <a:pPr marL="0" lvl="1" eaLnBrk="1" hangingPunct="1">
              <a:spcBef>
                <a:spcPct val="0"/>
              </a:spcBef>
              <a:buFontTx/>
              <a:buNone/>
            </a:pPr>
            <a:r>
              <a:rPr lang="zh-CN" altLang="en-US" sz="2400" b="1">
                <a:solidFill>
                  <a:srgbClr val="FFFFCC"/>
                </a:solidFill>
              </a:rPr>
              <a:t>        </a:t>
            </a:r>
            <a:r>
              <a:rPr lang="zh-CN" altLang="en-US" sz="2400" b="1">
                <a:solidFill>
                  <a:srgbClr val="FFFFCC"/>
                </a:solidFill>
                <a:latin typeface="华文新魏" panose="02010800040101010101" pitchFamily="2" charset="-122"/>
                <a:ea typeface="华文新魏" panose="02010800040101010101" pitchFamily="2" charset="-122"/>
              </a:rPr>
              <a:t>⑵</a:t>
            </a:r>
            <a:r>
              <a:rPr lang="zh-CN" altLang="en-US" sz="2400" b="1">
                <a:solidFill>
                  <a:srgbClr val="FFFFCC"/>
                </a:solidFill>
              </a:rPr>
              <a:t>没有返回值。</a:t>
            </a:r>
          </a:p>
          <a:p>
            <a:pPr marL="0" lvl="1" eaLnBrk="1" hangingPunct="1">
              <a:spcBef>
                <a:spcPct val="0"/>
              </a:spcBef>
              <a:buFontTx/>
              <a:buNone/>
            </a:pPr>
            <a:r>
              <a:rPr lang="zh-CN" altLang="en-US" sz="2400" b="1">
                <a:solidFill>
                  <a:srgbClr val="FFFFCC"/>
                </a:solidFill>
              </a:rPr>
              <a:t>        </a:t>
            </a:r>
            <a:r>
              <a:rPr lang="zh-CN" altLang="en-US" sz="2400" b="1">
                <a:solidFill>
                  <a:srgbClr val="FFFFCC"/>
                </a:solidFill>
                <a:latin typeface="华文新魏" panose="02010800040101010101" pitchFamily="2" charset="-122"/>
                <a:ea typeface="华文新魏" panose="02010800040101010101" pitchFamily="2" charset="-122"/>
              </a:rPr>
              <a:t>⑶</a:t>
            </a:r>
            <a:r>
              <a:rPr lang="zh-CN" altLang="en-US" sz="2400" b="1">
                <a:solidFill>
                  <a:srgbClr val="FFFFCC"/>
                </a:solidFill>
              </a:rPr>
              <a:t>不接受任何参数。</a:t>
            </a:r>
          </a:p>
          <a:p>
            <a:pPr marL="0" lvl="1" eaLnBrk="1" hangingPunct="1">
              <a:spcBef>
                <a:spcPct val="0"/>
              </a:spcBef>
              <a:buFontTx/>
              <a:buNone/>
            </a:pPr>
            <a:r>
              <a:rPr lang="zh-CN" altLang="en-US" sz="2400" b="1">
                <a:solidFill>
                  <a:srgbClr val="FFFFCC"/>
                </a:solidFill>
              </a:rPr>
              <a:t>        </a:t>
            </a:r>
            <a:r>
              <a:rPr lang="zh-CN" altLang="en-US" sz="2400" b="1">
                <a:solidFill>
                  <a:srgbClr val="FFFFCC"/>
                </a:solidFill>
                <a:latin typeface="华文新魏" panose="02010800040101010101" pitchFamily="2" charset="-122"/>
                <a:ea typeface="华文新魏" panose="02010800040101010101" pitchFamily="2" charset="-122"/>
              </a:rPr>
              <a:t>⑷</a:t>
            </a:r>
            <a:r>
              <a:rPr lang="zh-CN" altLang="en-US" sz="2400" b="1">
                <a:solidFill>
                  <a:srgbClr val="FFFFCC"/>
                </a:solidFill>
              </a:rPr>
              <a:t>无显式说明时，系统会自动生成一个不做任何事的默认析构</a:t>
            </a:r>
            <a:endParaRPr lang="en-US" altLang="zh-CN" sz="2400" b="1">
              <a:solidFill>
                <a:srgbClr val="FFFFCC"/>
              </a:solidFill>
            </a:endParaRPr>
          </a:p>
          <a:p>
            <a:pPr marL="0" lvl="1" eaLnBrk="1" hangingPunct="1">
              <a:spcBef>
                <a:spcPct val="0"/>
              </a:spcBef>
              <a:buFontTx/>
              <a:buNone/>
            </a:pPr>
            <a:r>
              <a:rPr lang="zh-CN" altLang="en-US" sz="2400" b="1">
                <a:solidFill>
                  <a:srgbClr val="FFFFCC"/>
                </a:solidFill>
              </a:rPr>
              <a:t>函数，即函数体为空。</a:t>
            </a:r>
          </a:p>
        </p:txBody>
      </p:sp>
      <p:sp>
        <p:nvSpPr>
          <p:cNvPr id="4" name="AutoShape 7">
            <a:hlinkClick r:id="rId2" action="ppaction://program" highlightClick="1"/>
            <a:extLst>
              <a:ext uri="{FF2B5EF4-FFF2-40B4-BE49-F238E27FC236}">
                <a16:creationId xmlns:a16="http://schemas.microsoft.com/office/drawing/2014/main" id="{DEA2740B-948B-4703-AB94-DD55BE31F112}"/>
              </a:ext>
            </a:extLst>
          </p:cNvPr>
          <p:cNvSpPr>
            <a:spLocks noChangeArrowheads="1"/>
          </p:cNvSpPr>
          <p:nvPr/>
        </p:nvSpPr>
        <p:spPr bwMode="auto">
          <a:xfrm>
            <a:off x="3132138" y="42926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72D5C-0E48-49F0-AA20-AA815581C21D}"/>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12.4  </a:t>
            </a:r>
            <a:r>
              <a:rPr lang="zh-CN" altLang="en-US" sz="3200" b="1">
                <a:solidFill>
                  <a:srgbClr val="FFFF00"/>
                </a:solidFill>
              </a:rPr>
              <a:t>静态成员</a:t>
            </a:r>
          </a:p>
        </p:txBody>
      </p:sp>
      <p:sp>
        <p:nvSpPr>
          <p:cNvPr id="3" name="TextBox 2">
            <a:extLst>
              <a:ext uri="{FF2B5EF4-FFF2-40B4-BE49-F238E27FC236}">
                <a16:creationId xmlns:a16="http://schemas.microsoft.com/office/drawing/2014/main" id="{FE8FE0FA-D933-4CF1-B87D-CA66A034F830}"/>
              </a:ext>
            </a:extLst>
          </p:cNvPr>
          <p:cNvSpPr txBox="1">
            <a:spLocks noChangeArrowheads="1"/>
          </p:cNvSpPr>
          <p:nvPr/>
        </p:nvSpPr>
        <p:spPr bwMode="auto">
          <a:xfrm>
            <a:off x="-26988" y="1450975"/>
            <a:ext cx="3557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静态属性（数据）</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BDF24A35-FD19-41DB-B683-5526CF62A579}"/>
              </a:ext>
            </a:extLst>
          </p:cNvPr>
          <p:cNvSpPr txBox="1">
            <a:spLocks noChangeArrowheads="1"/>
          </p:cNvSpPr>
          <p:nvPr/>
        </p:nvSpPr>
        <p:spPr bwMode="auto">
          <a:xfrm>
            <a:off x="34925" y="1889125"/>
            <a:ext cx="8986838"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用</a:t>
            </a:r>
            <a:r>
              <a:rPr lang="en-US" altLang="zh-CN" sz="2400" b="1">
                <a:solidFill>
                  <a:srgbClr val="FFFFCC"/>
                </a:solidFill>
                <a:latin typeface="华文细黑" panose="02010600040101010101" pitchFamily="2" charset="-122"/>
                <a:ea typeface="华文细黑" panose="02010600040101010101" pitchFamily="2" charset="-122"/>
              </a:rPr>
              <a:t>static</a:t>
            </a:r>
            <a:r>
              <a:rPr lang="zh-CN" altLang="en-US" sz="2400" b="1">
                <a:solidFill>
                  <a:srgbClr val="FFFFCC"/>
                </a:solidFill>
                <a:latin typeface="华文细黑" panose="02010600040101010101" pitchFamily="2" charset="-122"/>
                <a:ea typeface="华文细黑" panose="02010600040101010101" pitchFamily="2" charset="-122"/>
              </a:rPr>
              <a:t>关键字声明的数据成员；每个类只有一个拷贝（即一</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个存储单元）；该数据成员为该类的所有对象所共有。</a:t>
            </a:r>
          </a:p>
        </p:txBody>
      </p:sp>
      <p:sp>
        <p:nvSpPr>
          <p:cNvPr id="5" name="TextBox 3">
            <a:extLst>
              <a:ext uri="{FF2B5EF4-FFF2-40B4-BE49-F238E27FC236}">
                <a16:creationId xmlns:a16="http://schemas.microsoft.com/office/drawing/2014/main" id="{71FC9610-6E5B-4042-B247-7AE3F2DF61B1}"/>
              </a:ext>
            </a:extLst>
          </p:cNvPr>
          <p:cNvSpPr txBox="1">
            <a:spLocks noChangeArrowheads="1"/>
          </p:cNvSpPr>
          <p:nvPr/>
        </p:nvSpPr>
        <p:spPr bwMode="auto">
          <a:xfrm>
            <a:off x="34925" y="838200"/>
            <a:ext cx="9418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作用：解决同一个类的不同对象之间的数据和函数共享的问题。</a:t>
            </a:r>
          </a:p>
        </p:txBody>
      </p:sp>
      <p:sp>
        <p:nvSpPr>
          <p:cNvPr id="6" name="TextBox 3">
            <a:extLst>
              <a:ext uri="{FF2B5EF4-FFF2-40B4-BE49-F238E27FC236}">
                <a16:creationId xmlns:a16="http://schemas.microsoft.com/office/drawing/2014/main" id="{8C77AFE9-3BB5-41A9-8903-895A983EE873}"/>
              </a:ext>
            </a:extLst>
          </p:cNvPr>
          <p:cNvSpPr txBox="1">
            <a:spLocks noChangeArrowheads="1"/>
          </p:cNvSpPr>
          <p:nvPr/>
        </p:nvSpPr>
        <p:spPr bwMode="auto">
          <a:xfrm>
            <a:off x="34925" y="2924175"/>
            <a:ext cx="9005888"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说明：</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1</a:t>
            </a:r>
            <a:r>
              <a:rPr lang="zh-CN" altLang="en-US" sz="2400" b="1">
                <a:solidFill>
                  <a:srgbClr val="FFFFCC"/>
                </a:solidFill>
                <a:latin typeface="华文细黑" panose="02010600040101010101" pitchFamily="2" charset="-122"/>
                <a:ea typeface="华文细黑" panose="02010600040101010101" pitchFamily="2" charset="-122"/>
              </a:rPr>
              <a:t>）静态数据成员具有静态生存期。</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CC"/>
                </a:solidFill>
                <a:latin typeface="华文细黑" panose="02010600040101010101" pitchFamily="2" charset="-122"/>
                <a:ea typeface="华文细黑" panose="02010600040101010101" pitchFamily="2" charset="-122"/>
              </a:rPr>
              <a:t>2</a:t>
            </a:r>
            <a:r>
              <a:rPr lang="zh-CN" altLang="en-US" sz="2400" b="1">
                <a:solidFill>
                  <a:srgbClr val="FFFFCC"/>
                </a:solidFill>
                <a:latin typeface="华文细黑" panose="02010600040101010101" pitchFamily="2" charset="-122"/>
                <a:ea typeface="华文细黑" panose="02010600040101010101" pitchFamily="2" charset="-122"/>
              </a:rPr>
              <a:t>）一般用法是：</a:t>
            </a:r>
            <a:r>
              <a:rPr lang="zh-CN" altLang="en-US" sz="2400" b="1">
                <a:solidFill>
                  <a:srgbClr val="FFFF00"/>
                </a:solidFill>
                <a:latin typeface="华文细黑" panose="02010600040101010101" pitchFamily="2" charset="-122"/>
                <a:ea typeface="华文细黑" panose="02010600040101010101" pitchFamily="2" charset="-122"/>
              </a:rPr>
              <a:t>类名</a:t>
            </a:r>
            <a:r>
              <a:rPr lang="en-US" altLang="zh-CN" sz="2400" b="1">
                <a:solidFill>
                  <a:srgbClr val="FFFF00"/>
                </a:solidFill>
                <a:latin typeface="华文细黑" panose="02010600040101010101" pitchFamily="2" charset="-122"/>
                <a:ea typeface="华文细黑" panose="02010600040101010101" pitchFamily="2" charset="-122"/>
              </a:rPr>
              <a:t>::</a:t>
            </a:r>
            <a:r>
              <a:rPr lang="zh-CN" altLang="en-US" sz="2400" b="1">
                <a:solidFill>
                  <a:srgbClr val="FFFF00"/>
                </a:solidFill>
                <a:latin typeface="华文细黑" panose="02010600040101010101" pitchFamily="2" charset="-122"/>
                <a:ea typeface="华文细黑" panose="02010600040101010101" pitchFamily="2" charset="-122"/>
              </a:rPr>
              <a:t>标识符</a:t>
            </a:r>
            <a:r>
              <a:rPr lang="zh-CN" altLang="en-US" sz="2400" b="1">
                <a:solidFill>
                  <a:srgbClr val="FFFFCC"/>
                </a:solidFill>
                <a:latin typeface="华文细黑" panose="02010600040101010101" pitchFamily="2" charset="-122"/>
                <a:ea typeface="华文细黑" panose="02010600040101010101" pitchFamily="2" charset="-122"/>
              </a:rPr>
              <a:t>。</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CC"/>
                </a:solidFill>
                <a:latin typeface="华文细黑" panose="02010600040101010101" pitchFamily="2" charset="-122"/>
                <a:ea typeface="华文细黑" panose="02010600040101010101" pitchFamily="2" charset="-122"/>
              </a:rPr>
              <a:t>3</a:t>
            </a:r>
            <a:r>
              <a:rPr lang="zh-CN" altLang="en-US" sz="2400" b="1">
                <a:solidFill>
                  <a:srgbClr val="FFFFCC"/>
                </a:solidFill>
                <a:latin typeface="华文细黑" panose="02010600040101010101" pitchFamily="2" charset="-122"/>
                <a:ea typeface="华文细黑" panose="02010600040101010101" pitchFamily="2" charset="-122"/>
              </a:rPr>
              <a:t>）在类的声明中仅仅对静态数据成员进行引用性说明。</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CC"/>
                </a:solidFill>
                <a:latin typeface="华文细黑" panose="02010600040101010101" pitchFamily="2" charset="-122"/>
                <a:ea typeface="华文细黑" panose="02010600040101010101" pitchFamily="2" charset="-122"/>
              </a:rPr>
              <a:t>4</a:t>
            </a:r>
            <a:r>
              <a:rPr lang="zh-CN" altLang="en-US" sz="2400" b="1">
                <a:solidFill>
                  <a:srgbClr val="FFFFCC"/>
                </a:solidFill>
                <a:latin typeface="华文细黑" panose="02010600040101010101" pitchFamily="2" charset="-122"/>
                <a:ea typeface="华文细黑" panose="02010600040101010101" pitchFamily="2" charset="-122"/>
              </a:rPr>
              <a:t>）在文件作用域的某个地方使用类名限定进行定义性说明。</a:t>
            </a:r>
          </a:p>
        </p:txBody>
      </p:sp>
      <p:sp>
        <p:nvSpPr>
          <p:cNvPr id="7" name="AutoShape 7">
            <a:hlinkClick r:id="rId3" action="ppaction://program" highlightClick="1"/>
            <a:extLst>
              <a:ext uri="{FF2B5EF4-FFF2-40B4-BE49-F238E27FC236}">
                <a16:creationId xmlns:a16="http://schemas.microsoft.com/office/drawing/2014/main" id="{5DD587C5-89BA-43E3-B298-A6589A38548D}"/>
              </a:ext>
            </a:extLst>
          </p:cNvPr>
          <p:cNvSpPr>
            <a:spLocks noChangeArrowheads="1"/>
          </p:cNvSpPr>
          <p:nvPr/>
        </p:nvSpPr>
        <p:spPr bwMode="auto">
          <a:xfrm>
            <a:off x="5508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1000" fill="hold"/>
                                        <p:tgtEl>
                                          <p:spTgt spid="7"/>
                                        </p:tgtEl>
                                        <p:attrNameLst>
                                          <p:attrName>ppt_w</p:attrName>
                                        </p:attrNameLst>
                                      </p:cBhvr>
                                      <p:tavLst>
                                        <p:tav tm="0">
                                          <p:val>
                                            <p:fltVal val="0"/>
                                          </p:val>
                                        </p:tav>
                                        <p:tav tm="100000">
                                          <p:val>
                                            <p:strVal val="#ppt_w"/>
                                          </p:val>
                                        </p:tav>
                                      </p:tavLst>
                                    </p:anim>
                                    <p:anim calcmode="lin" valueType="num">
                                      <p:cBhvr>
                                        <p:cTn id="48" dur="1000" fill="hold"/>
                                        <p:tgtEl>
                                          <p:spTgt spid="7"/>
                                        </p:tgtEl>
                                        <p:attrNameLst>
                                          <p:attrName>ppt_h</p:attrName>
                                        </p:attrNameLst>
                                      </p:cBhvr>
                                      <p:tavLst>
                                        <p:tav tm="0">
                                          <p:val>
                                            <p:fltVal val="0"/>
                                          </p:val>
                                        </p:tav>
                                        <p:tav tm="100000">
                                          <p:val>
                                            <p:strVal val="#ppt_h"/>
                                          </p:val>
                                        </p:tav>
                                      </p:tavLst>
                                    </p:anim>
                                    <p:anim calcmode="lin" valueType="num">
                                      <p:cBhvr>
                                        <p:cTn id="4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build="p"/>
      <p:bldP spid="6" grpId="0" uiExpand="1" build="p"/>
      <p:bldP spid="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46383-3DF6-468E-8736-C99FE4EFB530}"/>
              </a:ext>
            </a:extLst>
          </p:cNvPr>
          <p:cNvSpPr>
            <a:spLocks noGrp="1" noChangeArrowheads="1"/>
          </p:cNvSpPr>
          <p:nvPr>
            <p:ph type="title"/>
          </p:nvPr>
        </p:nvSpPr>
        <p:spPr>
          <a:xfrm>
            <a:off x="685800" y="333375"/>
            <a:ext cx="7772400" cy="585788"/>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静态方法</a:t>
            </a:r>
            <a:endParaRPr lang="zh-CN" altLang="en-US" sz="2400" b="1">
              <a:solidFill>
                <a:srgbClr val="FFFF00"/>
              </a:solidFill>
            </a:endParaRPr>
          </a:p>
        </p:txBody>
      </p:sp>
      <p:sp>
        <p:nvSpPr>
          <p:cNvPr id="5" name="TextBox 3">
            <a:extLst>
              <a:ext uri="{FF2B5EF4-FFF2-40B4-BE49-F238E27FC236}">
                <a16:creationId xmlns:a16="http://schemas.microsoft.com/office/drawing/2014/main" id="{854EAF24-1CC6-46DC-82EF-B05FADE780A3}"/>
              </a:ext>
            </a:extLst>
          </p:cNvPr>
          <p:cNvSpPr txBox="1">
            <a:spLocks noChangeArrowheads="1"/>
          </p:cNvSpPr>
          <p:nvPr/>
        </p:nvSpPr>
        <p:spPr bwMode="auto">
          <a:xfrm>
            <a:off x="34925" y="838200"/>
            <a:ext cx="8986838"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定义：使用</a:t>
            </a:r>
            <a:r>
              <a:rPr lang="en-US" altLang="zh-CN" sz="2400" b="1">
                <a:solidFill>
                  <a:srgbClr val="FFFFCC"/>
                </a:solidFill>
                <a:latin typeface="华文细黑" panose="02010600040101010101" pitchFamily="2" charset="-122"/>
                <a:ea typeface="华文细黑" panose="02010600040101010101" pitchFamily="2" charset="-122"/>
              </a:rPr>
              <a:t>static</a:t>
            </a:r>
            <a:r>
              <a:rPr lang="zh-CN" altLang="en-US" sz="2400" b="1">
                <a:solidFill>
                  <a:srgbClr val="FFFFCC"/>
                </a:solidFill>
                <a:latin typeface="华文细黑" panose="02010600040101010101" pitchFamily="2" charset="-122"/>
                <a:ea typeface="华文细黑" panose="02010600040101010101" pitchFamily="2" charset="-122"/>
              </a:rPr>
              <a:t>声明的函数成员。为一个类的全部对象所共</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享。</a:t>
            </a:r>
          </a:p>
        </p:txBody>
      </p:sp>
      <p:sp>
        <p:nvSpPr>
          <p:cNvPr id="6" name="TextBox 3">
            <a:extLst>
              <a:ext uri="{FF2B5EF4-FFF2-40B4-BE49-F238E27FC236}">
                <a16:creationId xmlns:a16="http://schemas.microsoft.com/office/drawing/2014/main" id="{1CD6572F-382E-4FD8-8278-A124E1B6E1A1}"/>
              </a:ext>
            </a:extLst>
          </p:cNvPr>
          <p:cNvSpPr txBox="1">
            <a:spLocks noChangeArrowheads="1"/>
          </p:cNvSpPr>
          <p:nvPr/>
        </p:nvSpPr>
        <p:spPr bwMode="auto">
          <a:xfrm>
            <a:off x="9525" y="1989138"/>
            <a:ext cx="9315450" cy="332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说明：</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1</a:t>
            </a:r>
            <a:r>
              <a:rPr lang="zh-CN" altLang="en-US" sz="2400" b="1">
                <a:solidFill>
                  <a:srgbClr val="FFFFCC"/>
                </a:solidFill>
                <a:latin typeface="华文细黑" panose="02010600040101010101" pitchFamily="2" charset="-122"/>
                <a:ea typeface="华文细黑" panose="02010600040101010101" pitchFamily="2" charset="-122"/>
              </a:rPr>
              <a:t>）对于公有的静态成员函数，可以通过类名或对象名来调用；</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而一般的非静态成员函数只能通过对象名来调用。</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classname::fun();</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obj.fun()</a:t>
            </a:r>
            <a:endParaRPr lang="zh-CN" altLang="en-US"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CC"/>
                </a:solidFill>
                <a:latin typeface="华文细黑" panose="02010600040101010101" pitchFamily="2" charset="-122"/>
                <a:ea typeface="华文细黑" panose="02010600040101010101" pitchFamily="2" charset="-122"/>
              </a:rPr>
              <a:t>2</a:t>
            </a:r>
            <a:r>
              <a:rPr lang="zh-CN" altLang="en-US" sz="2400" b="1">
                <a:solidFill>
                  <a:srgbClr val="FFFFCC"/>
                </a:solidFill>
                <a:latin typeface="华文细黑" panose="02010600040101010101" pitchFamily="2" charset="-122"/>
                <a:ea typeface="华文细黑" panose="02010600040101010101" pitchFamily="2" charset="-122"/>
              </a:rPr>
              <a:t>）静态成员函数必须通过对象名来访问非静态数据成员。</a:t>
            </a:r>
          </a:p>
        </p:txBody>
      </p:sp>
      <p:sp>
        <p:nvSpPr>
          <p:cNvPr id="7" name="AutoShape 7">
            <a:hlinkClick r:id="rId3" action="ppaction://program" highlightClick="1"/>
            <a:extLst>
              <a:ext uri="{FF2B5EF4-FFF2-40B4-BE49-F238E27FC236}">
                <a16:creationId xmlns:a16="http://schemas.microsoft.com/office/drawing/2014/main" id="{0EE78EB1-6EC3-497F-928D-38875E1E43F5}"/>
              </a:ext>
            </a:extLst>
          </p:cNvPr>
          <p:cNvSpPr>
            <a:spLocks noChangeArrowheads="1"/>
          </p:cNvSpPr>
          <p:nvPr/>
        </p:nvSpPr>
        <p:spPr bwMode="auto">
          <a:xfrm>
            <a:off x="5508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3E2DB-3C03-42EA-A084-C0C2CE82C8D4}"/>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12.5 </a:t>
            </a:r>
            <a:r>
              <a:rPr lang="zh-CN" altLang="en-US" sz="3200" b="1">
                <a:solidFill>
                  <a:srgbClr val="FFFF00"/>
                </a:solidFill>
              </a:rPr>
              <a:t>对象指针</a:t>
            </a:r>
          </a:p>
        </p:txBody>
      </p:sp>
      <p:sp>
        <p:nvSpPr>
          <p:cNvPr id="3" name="TextBox 2">
            <a:extLst>
              <a:ext uri="{FF2B5EF4-FFF2-40B4-BE49-F238E27FC236}">
                <a16:creationId xmlns:a16="http://schemas.microsoft.com/office/drawing/2014/main" id="{1339514C-1C24-498E-A6D5-D934DCCA4503}"/>
              </a:ext>
            </a:extLst>
          </p:cNvPr>
          <p:cNvSpPr txBox="1">
            <a:spLocks noChangeArrowheads="1"/>
          </p:cNvSpPr>
          <p:nvPr/>
        </p:nvSpPr>
        <p:spPr bwMode="auto">
          <a:xfrm>
            <a:off x="34925" y="908050"/>
            <a:ext cx="38655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对象指针的基本概念</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A855845D-C928-4F6A-AF24-D486E0B686A9}"/>
              </a:ext>
            </a:extLst>
          </p:cNvPr>
          <p:cNvSpPr txBox="1">
            <a:spLocks noChangeArrowheads="1"/>
          </p:cNvSpPr>
          <p:nvPr/>
        </p:nvSpPr>
        <p:spPr bwMode="auto">
          <a:xfrm>
            <a:off x="720725" y="1265238"/>
            <a:ext cx="6648450"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对象指针指向的是一个对象在内存中的首地址。</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声明形式：类名 *对象指针名；</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引用形式：对象指针名</a:t>
            </a:r>
            <a:r>
              <a:rPr lang="en-US" altLang="zh-CN" sz="2400" b="1">
                <a:solidFill>
                  <a:srgbClr val="FFFFCC"/>
                </a:solidFill>
                <a:latin typeface="华文细黑" panose="02010600040101010101" pitchFamily="2" charset="-122"/>
                <a:ea typeface="华文细黑" panose="02010600040101010101" pitchFamily="2" charset="-122"/>
              </a:rPr>
              <a:t>-&gt;</a:t>
            </a:r>
            <a:r>
              <a:rPr lang="zh-CN" altLang="en-US" sz="2400" b="1">
                <a:solidFill>
                  <a:srgbClr val="FFFFCC"/>
                </a:solidFill>
                <a:latin typeface="华文细黑" panose="02010600040101010101" pitchFamily="2" charset="-122"/>
                <a:ea typeface="华文细黑" panose="02010600040101010101" pitchFamily="2" charset="-122"/>
              </a:rPr>
              <a:t>成员名</a:t>
            </a:r>
          </a:p>
        </p:txBody>
      </p:sp>
      <p:sp>
        <p:nvSpPr>
          <p:cNvPr id="5" name="AutoShape 7">
            <a:hlinkClick r:id="rId3" action="ppaction://program" highlightClick="1"/>
            <a:extLst>
              <a:ext uri="{FF2B5EF4-FFF2-40B4-BE49-F238E27FC236}">
                <a16:creationId xmlns:a16="http://schemas.microsoft.com/office/drawing/2014/main" id="{5A152F86-DB2B-486B-9256-12FBC9A241CE}"/>
              </a:ext>
            </a:extLst>
          </p:cNvPr>
          <p:cNvSpPr>
            <a:spLocks noChangeArrowheads="1"/>
          </p:cNvSpPr>
          <p:nvPr/>
        </p:nvSpPr>
        <p:spPr bwMode="auto">
          <a:xfrm>
            <a:off x="5795963" y="2466975"/>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CHAP12EXH</a:t>
            </a:r>
          </a:p>
        </p:txBody>
      </p:sp>
      <p:sp>
        <p:nvSpPr>
          <p:cNvPr id="6" name="TextBox 2">
            <a:extLst>
              <a:ext uri="{FF2B5EF4-FFF2-40B4-BE49-F238E27FC236}">
                <a16:creationId xmlns:a16="http://schemas.microsoft.com/office/drawing/2014/main" id="{1DDBA749-C239-47A6-BD2D-0CAC1C88777D}"/>
              </a:ext>
            </a:extLst>
          </p:cNvPr>
          <p:cNvSpPr txBox="1">
            <a:spLocks noChangeArrowheads="1"/>
          </p:cNvSpPr>
          <p:nvPr/>
        </p:nvSpPr>
        <p:spPr bwMode="auto">
          <a:xfrm>
            <a:off x="34925" y="3048000"/>
            <a:ext cx="22812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⒉</a:t>
            </a:r>
            <a:r>
              <a:rPr lang="en-US" altLang="zh-CN" sz="2400" b="1">
                <a:solidFill>
                  <a:srgbClr val="FFFF00"/>
                </a:solidFill>
                <a:latin typeface="楷体_GB2312" pitchFamily="49" charset="-122"/>
                <a:ea typeface="楷体_GB2312" pitchFamily="49" charset="-122"/>
              </a:rPr>
              <a:t>this</a:t>
            </a:r>
            <a:r>
              <a:rPr lang="zh-CN" altLang="en-US" sz="2400" b="1">
                <a:solidFill>
                  <a:srgbClr val="FFFF00"/>
                </a:solidFill>
                <a:latin typeface="楷体_GB2312" pitchFamily="49" charset="-122"/>
                <a:ea typeface="楷体_GB2312" pitchFamily="49" charset="-122"/>
              </a:rPr>
              <a:t>指针</a:t>
            </a:r>
            <a:endParaRPr lang="zh-CN" altLang="en-US" sz="2400">
              <a:solidFill>
                <a:srgbClr val="FFFFCC"/>
              </a:solidFill>
              <a:latin typeface="宋体" panose="02010600030101010101" pitchFamily="2" charset="-122"/>
              <a:ea typeface="Arial Unicode MS" pitchFamily="34" charset="-122"/>
            </a:endParaRPr>
          </a:p>
        </p:txBody>
      </p:sp>
      <p:sp>
        <p:nvSpPr>
          <p:cNvPr id="7" name="TextBox 3">
            <a:extLst>
              <a:ext uri="{FF2B5EF4-FFF2-40B4-BE49-F238E27FC236}">
                <a16:creationId xmlns:a16="http://schemas.microsoft.com/office/drawing/2014/main" id="{62F0A43C-8C20-4B72-96B7-54CA03A26D83}"/>
              </a:ext>
            </a:extLst>
          </p:cNvPr>
          <p:cNvSpPr txBox="1">
            <a:spLocks noChangeArrowheads="1"/>
          </p:cNvSpPr>
          <p:nvPr/>
        </p:nvSpPr>
        <p:spPr bwMode="auto">
          <a:xfrm>
            <a:off x="34925" y="3392488"/>
            <a:ext cx="907415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定义：</a:t>
            </a:r>
            <a:r>
              <a:rPr lang="en-US" altLang="zh-CN" sz="2400" b="1">
                <a:solidFill>
                  <a:srgbClr val="FFFFCC"/>
                </a:solidFill>
                <a:latin typeface="华文细黑" panose="02010600040101010101" pitchFamily="2" charset="-122"/>
                <a:ea typeface="华文细黑" panose="02010600040101010101" pitchFamily="2" charset="-122"/>
              </a:rPr>
              <a:t>this </a:t>
            </a:r>
            <a:r>
              <a:rPr lang="zh-CN" altLang="en-US" sz="2400" b="1">
                <a:solidFill>
                  <a:srgbClr val="FFFFCC"/>
                </a:solidFill>
                <a:latin typeface="华文细黑" panose="02010600040101010101" pitchFamily="2" charset="-122"/>
                <a:ea typeface="华文细黑" panose="02010600040101010101" pitchFamily="2" charset="-122"/>
              </a:rPr>
              <a:t>指针是每个对象中隐藏的指针。</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说明：</a:t>
            </a:r>
            <a:r>
              <a:rPr lang="en-US" altLang="zh-CN" sz="2400" b="1">
                <a:solidFill>
                  <a:srgbClr val="FFFFCC"/>
                </a:solidFill>
                <a:latin typeface="华文细黑" panose="02010600040101010101" pitchFamily="2" charset="-122"/>
                <a:ea typeface="华文细黑" panose="02010600040101010101" pitchFamily="2" charset="-122"/>
              </a:rPr>
              <a:t>this </a:t>
            </a:r>
            <a:r>
              <a:rPr lang="zh-CN" altLang="en-US" sz="2400" b="1">
                <a:solidFill>
                  <a:srgbClr val="FFFFCC"/>
                </a:solidFill>
                <a:latin typeface="华文细黑" panose="02010600040101010101" pitchFamily="2" charset="-122"/>
                <a:ea typeface="华文细黑" panose="02010600040101010101" pitchFamily="2" charset="-122"/>
              </a:rPr>
              <a:t>指针是默认的，当一个对象生成后，这个对象</a:t>
            </a:r>
            <a:r>
              <a:rPr lang="en-US" altLang="zh-CN" sz="2400" b="1">
                <a:solidFill>
                  <a:srgbClr val="FFFFCC"/>
                </a:solidFill>
                <a:latin typeface="华文细黑" panose="02010600040101010101" pitchFamily="2" charset="-122"/>
                <a:ea typeface="华文细黑" panose="02010600040101010101" pitchFamily="2" charset="-122"/>
              </a:rPr>
              <a:t>this </a:t>
            </a:r>
            <a:r>
              <a:rPr lang="zh-CN" altLang="en-US" sz="2400" b="1">
                <a:solidFill>
                  <a:srgbClr val="FFFFCC"/>
                </a:solidFill>
                <a:latin typeface="华文细黑" panose="02010600040101010101" pitchFamily="2" charset="-122"/>
                <a:ea typeface="华文细黑" panose="02010600040101010101" pitchFamily="2" charset="-122"/>
              </a:rPr>
              <a:t>指针就指向内存中保存该对象数据的存储空间的首地址。</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举例：	</a:t>
            </a:r>
            <a:r>
              <a:rPr lang="en-US" altLang="zh-CN" sz="2400" b="1">
                <a:solidFill>
                  <a:srgbClr val="FFFFCC"/>
                </a:solidFill>
                <a:latin typeface="华文细黑" panose="02010600040101010101" pitchFamily="2" charset="-122"/>
                <a:ea typeface="华文细黑" panose="02010600040101010101" pitchFamily="2" charset="-122"/>
              </a:rPr>
              <a:t>int GetX( ){return this-&gt;x;}</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this-&gt; x=xx;</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this-&gt; y=yy;</a:t>
            </a:r>
            <a:endParaRPr lang="zh-CN" altLang="en-US" sz="2400" b="1">
              <a:solidFill>
                <a:srgbClr val="FFFFCC"/>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animBg="1" autoUpdateAnimBg="0"/>
      <p:bldP spid="6" grpId="0"/>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F6B21-25A2-4D70-A49D-37DA2076197F}"/>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12.6  </a:t>
            </a:r>
            <a:r>
              <a:rPr lang="zh-CN" altLang="en-US" sz="3200" b="1">
                <a:solidFill>
                  <a:srgbClr val="FFFF00"/>
                </a:solidFill>
              </a:rPr>
              <a:t>类的组合</a:t>
            </a:r>
          </a:p>
        </p:txBody>
      </p:sp>
      <p:sp>
        <p:nvSpPr>
          <p:cNvPr id="4" name="TextBox 3">
            <a:extLst>
              <a:ext uri="{FF2B5EF4-FFF2-40B4-BE49-F238E27FC236}">
                <a16:creationId xmlns:a16="http://schemas.microsoft.com/office/drawing/2014/main" id="{935AE8F9-7BC3-4EA9-8562-0095055F35DB}"/>
              </a:ext>
            </a:extLst>
          </p:cNvPr>
          <p:cNvSpPr txBox="1">
            <a:spLocks noChangeArrowheads="1"/>
          </p:cNvSpPr>
          <p:nvPr/>
        </p:nvSpPr>
        <p:spPr bwMode="auto">
          <a:xfrm>
            <a:off x="-36513" y="692150"/>
            <a:ext cx="9180513"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zh-CN" altLang="en-US" sz="2400">
                <a:solidFill>
                  <a:srgbClr val="FFFF00"/>
                </a:solidFill>
                <a:latin typeface="华文细黑" panose="02010600040101010101" pitchFamily="2" charset="-122"/>
                <a:ea typeface="华文细黑" panose="02010600040101010101" pitchFamily="2" charset="-122"/>
              </a:rPr>
              <a:t>一个类内嵌入其他类的对象作为成员的情况，称为类的组合。</a:t>
            </a:r>
            <a:endParaRPr lang="en-US" altLang="zh-CN" sz="2400">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a:t>
            </a:r>
            <a:r>
              <a:rPr lang="zh-CN" altLang="en-US" sz="2400" b="1">
                <a:solidFill>
                  <a:srgbClr val="FFFFCC"/>
                </a:solidFill>
                <a:latin typeface="华文细黑" panose="02010600040101010101" pitchFamily="2" charset="-122"/>
                <a:ea typeface="华文细黑" panose="02010600040101010101" pitchFamily="2" charset="-122"/>
              </a:rPr>
              <a:t>组合类构造函数的形式：</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X::X</a:t>
            </a:r>
            <a:r>
              <a:rPr lang="zh-CN" altLang="en-US" sz="2400" b="1">
                <a:solidFill>
                  <a:srgbClr val="FFFFCC"/>
                </a:solidFill>
                <a:latin typeface="华文细黑" panose="02010600040101010101" pitchFamily="2" charset="-122"/>
                <a:ea typeface="华文细黑" panose="02010600040101010101" pitchFamily="2" charset="-122"/>
              </a:rPr>
              <a:t>（形参表）：成员</a:t>
            </a:r>
            <a:r>
              <a:rPr lang="en-US" altLang="zh-CN" sz="2400" b="1">
                <a:solidFill>
                  <a:srgbClr val="FFFFCC"/>
                </a:solidFill>
                <a:latin typeface="华文细黑" panose="02010600040101010101" pitchFamily="2" charset="-122"/>
                <a:ea typeface="华文细黑" panose="02010600040101010101" pitchFamily="2" charset="-122"/>
              </a:rPr>
              <a:t>1</a:t>
            </a:r>
            <a:r>
              <a:rPr lang="zh-CN" altLang="en-US" sz="2400" b="1">
                <a:solidFill>
                  <a:srgbClr val="FFFFCC"/>
                </a:solidFill>
                <a:latin typeface="华文细黑" panose="02010600040101010101" pitchFamily="2" charset="-122"/>
                <a:ea typeface="华文细黑" panose="02010600040101010101" pitchFamily="2" charset="-122"/>
              </a:rPr>
              <a:t>（参数表），成员</a:t>
            </a:r>
            <a:r>
              <a:rPr lang="en-US" altLang="zh-CN" sz="2400" b="1">
                <a:solidFill>
                  <a:srgbClr val="FFFFCC"/>
                </a:solidFill>
                <a:latin typeface="华文细黑" panose="02010600040101010101" pitchFamily="2" charset="-122"/>
                <a:ea typeface="华文细黑" panose="02010600040101010101" pitchFamily="2" charset="-122"/>
              </a:rPr>
              <a:t>2</a:t>
            </a:r>
            <a:r>
              <a:rPr lang="zh-CN" altLang="en-US" sz="2400" b="1">
                <a:solidFill>
                  <a:srgbClr val="FFFFCC"/>
                </a:solidFill>
                <a:latin typeface="华文细黑" panose="02010600040101010101" pitchFamily="2" charset="-122"/>
                <a:ea typeface="华文细黑" panose="02010600040101010101" pitchFamily="2" charset="-122"/>
              </a:rPr>
              <a:t>（参数表），</a:t>
            </a:r>
            <a:r>
              <a:rPr lang="en-US" altLang="zh-CN" sz="2400" b="1">
                <a:solidFill>
                  <a:srgbClr val="FFFFCC"/>
                </a:solidFill>
                <a:latin typeface="华文细黑" panose="02010600040101010101" pitchFamily="2" charset="-122"/>
                <a:ea typeface="华文细黑" panose="02010600040101010101" pitchFamily="2" charset="-122"/>
              </a:rPr>
              <a:t>…{      </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类的初始化</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a:t>
            </a: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说明：	</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1.</a:t>
            </a:r>
            <a:r>
              <a:rPr lang="zh-CN" altLang="en-US" sz="2400" b="1">
                <a:solidFill>
                  <a:srgbClr val="FFFFCC"/>
                </a:solidFill>
                <a:latin typeface="华文细黑" panose="02010600040101010101" pitchFamily="2" charset="-122"/>
                <a:ea typeface="华文细黑" panose="02010600040101010101" pitchFamily="2" charset="-122"/>
              </a:rPr>
              <a:t>当建立</a:t>
            </a:r>
            <a:r>
              <a:rPr lang="en-US" altLang="zh-CN" sz="2400" b="1">
                <a:solidFill>
                  <a:srgbClr val="FFFFCC"/>
                </a:solidFill>
                <a:latin typeface="华文细黑" panose="02010600040101010101" pitchFamily="2" charset="-122"/>
                <a:ea typeface="华文细黑" panose="02010600040101010101" pitchFamily="2" charset="-122"/>
              </a:rPr>
              <a:t>X</a:t>
            </a:r>
            <a:r>
              <a:rPr lang="zh-CN" altLang="en-US" sz="2400" b="1">
                <a:solidFill>
                  <a:srgbClr val="FFFFCC"/>
                </a:solidFill>
                <a:latin typeface="华文细黑" panose="02010600040101010101" pitchFamily="2" charset="-122"/>
                <a:ea typeface="华文细黑" panose="02010600040101010101" pitchFamily="2" charset="-122"/>
              </a:rPr>
              <a:t>类对象时，先调用内嵌成员的构造函数，后执行</a:t>
            </a:r>
            <a:r>
              <a:rPr lang="en-US" altLang="zh-CN" sz="2400" b="1">
                <a:solidFill>
                  <a:srgbClr val="FFFFCC"/>
                </a:solidFill>
                <a:latin typeface="华文细黑" panose="02010600040101010101" pitchFamily="2" charset="-122"/>
                <a:ea typeface="华文细黑" panose="02010600040101010101" pitchFamily="2" charset="-122"/>
              </a:rPr>
              <a:t>X</a:t>
            </a:r>
            <a:r>
              <a:rPr lang="zh-CN" altLang="en-US" sz="2400" b="1">
                <a:solidFill>
                  <a:srgbClr val="FFFFCC"/>
                </a:solidFill>
                <a:latin typeface="华文细黑" panose="02010600040101010101" pitchFamily="2" charset="-122"/>
                <a:ea typeface="华文细黑" panose="02010600040101010101" pitchFamily="2" charset="-122"/>
              </a:rPr>
              <a:t>类</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的构造函数。</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2</a:t>
            </a:r>
            <a:r>
              <a:rPr lang="zh-CN" altLang="en-US" sz="2400" b="1">
                <a:solidFill>
                  <a:srgbClr val="FFFFCC"/>
                </a:solidFill>
                <a:latin typeface="华文细黑" panose="02010600040101010101" pitchFamily="2" charset="-122"/>
                <a:ea typeface="华文细黑" panose="02010600040101010101" pitchFamily="2" charset="-122"/>
              </a:rPr>
              <a:t>．对象成员的构造函数被调用的顺序取决于其在类中被说明的顺序，而与它们在成员初始化列表中给出的顺序无关。</a:t>
            </a: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3</a:t>
            </a:r>
            <a:r>
              <a:rPr lang="zh-CN" altLang="en-US" sz="2400" b="1">
                <a:solidFill>
                  <a:srgbClr val="FFFFCC"/>
                </a:solidFill>
                <a:latin typeface="华文细黑" panose="02010600040101010101" pitchFamily="2" charset="-122"/>
                <a:ea typeface="华文细黑" panose="02010600040101010101" pitchFamily="2" charset="-122"/>
              </a:rPr>
              <a:t>．析构函数的调用顺序与构造函数正好相反。</a:t>
            </a:r>
          </a:p>
        </p:txBody>
      </p:sp>
      <p:sp>
        <p:nvSpPr>
          <p:cNvPr id="6" name="AutoShape 7">
            <a:hlinkClick r:id="rId2" action="ppaction://program" highlightClick="1"/>
            <a:extLst>
              <a:ext uri="{FF2B5EF4-FFF2-40B4-BE49-F238E27FC236}">
                <a16:creationId xmlns:a16="http://schemas.microsoft.com/office/drawing/2014/main" id="{FDCFD839-9F24-4FFB-9C6B-949E274D9161}"/>
              </a:ext>
            </a:extLst>
          </p:cNvPr>
          <p:cNvSpPr>
            <a:spLocks noChangeArrowheads="1"/>
          </p:cNvSpPr>
          <p:nvPr/>
        </p:nvSpPr>
        <p:spPr bwMode="auto">
          <a:xfrm>
            <a:off x="3563938" y="3557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CHAP12EX9</a:t>
            </a:r>
          </a:p>
        </p:txBody>
      </p:sp>
      <p:sp>
        <p:nvSpPr>
          <p:cNvPr id="7" name="AutoShape 7">
            <a:hlinkClick r:id="rId2" action="ppaction://program" highlightClick="1"/>
            <a:extLst>
              <a:ext uri="{FF2B5EF4-FFF2-40B4-BE49-F238E27FC236}">
                <a16:creationId xmlns:a16="http://schemas.microsoft.com/office/drawing/2014/main" id="{96FD490B-4F3E-4865-B923-EC057EB19FE4}"/>
              </a:ext>
            </a:extLst>
          </p:cNvPr>
          <p:cNvSpPr>
            <a:spLocks noChangeArrowheads="1"/>
          </p:cNvSpPr>
          <p:nvPr/>
        </p:nvSpPr>
        <p:spPr bwMode="auto">
          <a:xfrm>
            <a:off x="6227763" y="3557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1000" fill="hold"/>
                                        <p:tgtEl>
                                          <p:spTgt spid="7"/>
                                        </p:tgtEl>
                                        <p:attrNameLst>
                                          <p:attrName>ppt_w</p:attrName>
                                        </p:attrNameLst>
                                      </p:cBhvr>
                                      <p:tavLst>
                                        <p:tav tm="0">
                                          <p:val>
                                            <p:fltVal val="0"/>
                                          </p:val>
                                        </p:tav>
                                        <p:tav tm="100000">
                                          <p:val>
                                            <p:strVal val="#ppt_w"/>
                                          </p:val>
                                        </p:tav>
                                      </p:tavLst>
                                    </p:anim>
                                    <p:anim calcmode="lin" valueType="num">
                                      <p:cBhvr>
                                        <p:cTn id="60" dur="1000" fill="hold"/>
                                        <p:tgtEl>
                                          <p:spTgt spid="7"/>
                                        </p:tgtEl>
                                        <p:attrNameLst>
                                          <p:attrName>ppt_h</p:attrName>
                                        </p:attrNameLst>
                                      </p:cBhvr>
                                      <p:tavLst>
                                        <p:tav tm="0">
                                          <p:val>
                                            <p:fltVal val="0"/>
                                          </p:val>
                                        </p:tav>
                                        <p:tav tm="100000">
                                          <p:val>
                                            <p:strVal val="#ppt_h"/>
                                          </p:val>
                                        </p:tav>
                                      </p:tavLst>
                                    </p:anim>
                                    <p:anim calcmode="lin" valueType="num">
                                      <p:cBhvr>
                                        <p:cTn id="61"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animBg="1" autoUpdateAnimBg="0"/>
      <p:bldP spid="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873DB-2C4B-4D9E-BA0D-7059978B98F7}"/>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12.7  </a:t>
            </a:r>
            <a:r>
              <a:rPr lang="zh-CN" altLang="en-US" sz="3200" b="1">
                <a:solidFill>
                  <a:srgbClr val="FFFF00"/>
                </a:solidFill>
              </a:rPr>
              <a:t>友元</a:t>
            </a:r>
          </a:p>
        </p:txBody>
      </p:sp>
      <p:sp>
        <p:nvSpPr>
          <p:cNvPr id="3" name="TextBox 2">
            <a:extLst>
              <a:ext uri="{FF2B5EF4-FFF2-40B4-BE49-F238E27FC236}">
                <a16:creationId xmlns:a16="http://schemas.microsoft.com/office/drawing/2014/main" id="{CF3214F9-3ADE-49FE-B69C-9F56C6841D0B}"/>
              </a:ext>
            </a:extLst>
          </p:cNvPr>
          <p:cNvSpPr txBox="1">
            <a:spLocks noChangeArrowheads="1"/>
          </p:cNvSpPr>
          <p:nvPr/>
        </p:nvSpPr>
        <p:spPr bwMode="auto">
          <a:xfrm>
            <a:off x="34925" y="908050"/>
            <a:ext cx="2332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基本概念</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4F7633B3-4B47-4CD7-96E6-BE4EC6028E69}"/>
              </a:ext>
            </a:extLst>
          </p:cNvPr>
          <p:cNvSpPr txBox="1">
            <a:spLocks noChangeArrowheads="1"/>
          </p:cNvSpPr>
          <p:nvPr/>
        </p:nvSpPr>
        <p:spPr bwMode="auto">
          <a:xfrm>
            <a:off x="34925" y="1268413"/>
            <a:ext cx="9110663" cy="390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        友元可以访问该类的所有数据成员（私有、保护成员），友元</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可以是</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00"/>
                </a:solidFill>
                <a:latin typeface="华文细黑" panose="02010600040101010101" pitchFamily="2" charset="-122"/>
                <a:ea typeface="华文细黑" panose="02010600040101010101" pitchFamily="2" charset="-122"/>
              </a:rPr>
              <a:t>●</a:t>
            </a:r>
            <a:r>
              <a:rPr lang="zh-CN" altLang="en-US" sz="2400" b="1">
                <a:solidFill>
                  <a:srgbClr val="FFFF00"/>
                </a:solidFill>
                <a:latin typeface="华文细黑" panose="02010600040101010101" pitchFamily="2" charset="-122"/>
                <a:ea typeface="华文细黑" panose="02010600040101010101" pitchFamily="2" charset="-122"/>
              </a:rPr>
              <a:t>普通函数</a:t>
            </a:r>
            <a:endParaRPr lang="en-US" altLang="zh-CN" sz="2400" b="1">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00"/>
                </a:solidFill>
                <a:latin typeface="华文细黑" panose="02010600040101010101" pitchFamily="2" charset="-122"/>
                <a:ea typeface="华文细黑" panose="02010600040101010101" pitchFamily="2" charset="-122"/>
              </a:rPr>
              <a:t>●</a:t>
            </a:r>
            <a:r>
              <a:rPr lang="zh-CN" altLang="en-US" sz="2400" b="1">
                <a:solidFill>
                  <a:srgbClr val="FFFF00"/>
                </a:solidFill>
                <a:latin typeface="华文细黑" panose="02010600040101010101" pitchFamily="2" charset="-122"/>
                <a:ea typeface="华文细黑" panose="02010600040101010101" pitchFamily="2" charset="-122"/>
              </a:rPr>
              <a:t>其他类的成员函数</a:t>
            </a:r>
            <a:endParaRPr lang="en-US" altLang="zh-CN" sz="2400" b="1">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00"/>
                </a:solidFill>
                <a:latin typeface="华文细黑" panose="02010600040101010101" pitchFamily="2" charset="-122"/>
                <a:ea typeface="华文细黑" panose="02010600040101010101" pitchFamily="2" charset="-122"/>
              </a:rPr>
              <a:t>        ●</a:t>
            </a:r>
            <a:r>
              <a:rPr lang="zh-CN" altLang="en-US" sz="2400" b="1">
                <a:solidFill>
                  <a:srgbClr val="FFFF00"/>
                </a:solidFill>
                <a:latin typeface="华文细黑" panose="02010600040101010101" pitchFamily="2" charset="-122"/>
                <a:ea typeface="华文细黑" panose="02010600040101010101" pitchFamily="2" charset="-122"/>
              </a:rPr>
              <a:t>也可以是其他类</a:t>
            </a:r>
            <a:endParaRPr lang="en-US" altLang="zh-CN" sz="2400" b="1">
              <a:solidFill>
                <a:srgbClr val="FFFF00"/>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en-US" altLang="zh-CN" sz="2400" b="1">
                <a:solidFill>
                  <a:srgbClr val="FFFFCC"/>
                </a:solidFill>
                <a:latin typeface="华文细黑" panose="02010600040101010101" pitchFamily="2" charset="-122"/>
                <a:ea typeface="华文细黑" panose="02010600040101010101" pitchFamily="2" charset="-122"/>
              </a:rPr>
              <a:t>        </a:t>
            </a:r>
            <a:r>
              <a:rPr lang="zh-CN" altLang="en-US" sz="2400" b="1">
                <a:solidFill>
                  <a:srgbClr val="FFFFCC"/>
                </a:solidFill>
                <a:latin typeface="华文细黑" panose="02010600040101010101" pitchFamily="2" charset="-122"/>
                <a:ea typeface="华文细黑" panose="02010600040101010101" pitchFamily="2" charset="-122"/>
              </a:rPr>
              <a:t>友元在类之间、类与普通函数之间，共享了内部封装的数据，</a:t>
            </a:r>
            <a:endParaRPr lang="en-US" altLang="zh-CN" sz="2400" b="1">
              <a:solidFill>
                <a:srgbClr val="FFFFCC"/>
              </a:solidFill>
              <a:latin typeface="华文细黑" panose="02010600040101010101" pitchFamily="2" charset="-122"/>
              <a:ea typeface="华文细黑" panose="02010600040101010101" pitchFamily="2" charset="-122"/>
            </a:endParaRPr>
          </a:p>
          <a:p>
            <a:pPr>
              <a:lnSpc>
                <a:spcPct val="150000"/>
              </a:lnSpc>
              <a:spcBef>
                <a:spcPct val="0"/>
              </a:spcBef>
              <a:buFontTx/>
              <a:buNone/>
            </a:pPr>
            <a:r>
              <a:rPr lang="zh-CN" altLang="en-US" sz="2400" b="1">
                <a:solidFill>
                  <a:srgbClr val="FFFFCC"/>
                </a:solidFill>
                <a:latin typeface="华文细黑" panose="02010600040101010101" pitchFamily="2" charset="-122"/>
                <a:ea typeface="华文细黑" panose="02010600040101010101" pitchFamily="2" charset="-122"/>
              </a:rPr>
              <a:t>但对类的封装性有一定的破坏。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5CB49-BDE2-475B-8A42-8516A78B0872}"/>
              </a:ext>
            </a:extLst>
          </p:cNvPr>
          <p:cNvSpPr>
            <a:spLocks noGrp="1" noChangeArrowheads="1"/>
          </p:cNvSpPr>
          <p:nvPr>
            <p:ph type="title"/>
          </p:nvPr>
        </p:nvSpPr>
        <p:spPr>
          <a:xfrm>
            <a:off x="685800" y="333375"/>
            <a:ext cx="7772400" cy="585788"/>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友元方法（函数）</a:t>
            </a:r>
            <a:endParaRPr lang="zh-CN" altLang="en-US" sz="2400" b="1">
              <a:solidFill>
                <a:srgbClr val="FFFF00"/>
              </a:solidFill>
            </a:endParaRPr>
          </a:p>
        </p:txBody>
      </p:sp>
      <p:sp>
        <p:nvSpPr>
          <p:cNvPr id="5" name="TextBox 3">
            <a:extLst>
              <a:ext uri="{FF2B5EF4-FFF2-40B4-BE49-F238E27FC236}">
                <a16:creationId xmlns:a16="http://schemas.microsoft.com/office/drawing/2014/main" id="{5486904C-B3B8-45CF-9ACB-6F78974384C1}"/>
              </a:ext>
            </a:extLst>
          </p:cNvPr>
          <p:cNvSpPr txBox="1">
            <a:spLocks noChangeArrowheads="1"/>
          </p:cNvSpPr>
          <p:nvPr/>
        </p:nvSpPr>
        <p:spPr bwMode="auto">
          <a:xfrm>
            <a:off x="34925" y="919163"/>
            <a:ext cx="9275763"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定义：友元是普通函数或其他类的成员方法，则称为友元方法</a:t>
            </a:r>
            <a:endPar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（函数）。</a:t>
            </a:r>
          </a:p>
        </p:txBody>
      </p:sp>
      <p:sp>
        <p:nvSpPr>
          <p:cNvPr id="6" name="TextBox 3">
            <a:extLst>
              <a:ext uri="{FF2B5EF4-FFF2-40B4-BE49-F238E27FC236}">
                <a16:creationId xmlns:a16="http://schemas.microsoft.com/office/drawing/2014/main" id="{6B4A27FF-8DD7-4646-98E0-49EC7A8AB759}"/>
              </a:ext>
            </a:extLst>
          </p:cNvPr>
          <p:cNvSpPr txBox="1">
            <a:spLocks noChangeArrowheads="1"/>
          </p:cNvSpPr>
          <p:nvPr/>
        </p:nvSpPr>
        <p:spPr bwMode="auto">
          <a:xfrm>
            <a:off x="34925" y="2924175"/>
            <a:ext cx="8882063"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形式：</a:t>
            </a: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friend &lt;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类型</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 &lt;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友元函数名</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参数</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p>
          <a:p>
            <a:pPr>
              <a:lnSpc>
                <a:spcPct val="150000"/>
              </a:lnSpc>
              <a:spcBef>
                <a:spcPct val="0"/>
              </a:spcBef>
              <a:buFontTx/>
              <a:buNone/>
            </a:pP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friend &lt;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类型</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 &lt;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类名</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友元函数名</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参数</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a:t>
            </a:r>
          </a:p>
        </p:txBody>
      </p:sp>
      <p:sp>
        <p:nvSpPr>
          <p:cNvPr id="7" name="AutoShape 7">
            <a:hlinkClick r:id="rId3" action="ppaction://program" highlightClick="1"/>
            <a:extLst>
              <a:ext uri="{FF2B5EF4-FFF2-40B4-BE49-F238E27FC236}">
                <a16:creationId xmlns:a16="http://schemas.microsoft.com/office/drawing/2014/main" id="{474B3238-5300-472A-9774-DA3E575B6E16}"/>
              </a:ext>
            </a:extLst>
          </p:cNvPr>
          <p:cNvSpPr>
            <a:spLocks noChangeArrowheads="1"/>
          </p:cNvSpPr>
          <p:nvPr/>
        </p:nvSpPr>
        <p:spPr bwMode="auto">
          <a:xfrm>
            <a:off x="5508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5770C70-14A7-415D-8265-A282D1F501AE}"/>
              </a:ext>
            </a:extLst>
          </p:cNvPr>
          <p:cNvSpPr>
            <a:spLocks noGrp="1" noChangeArrowheads="1"/>
          </p:cNvSpPr>
          <p:nvPr>
            <p:ph type="title"/>
          </p:nvPr>
        </p:nvSpPr>
        <p:spPr>
          <a:xfrm>
            <a:off x="685800" y="260350"/>
            <a:ext cx="7772400" cy="533400"/>
          </a:xfrm>
        </p:spPr>
        <p:txBody>
          <a:bodyPr/>
          <a:lstStyle/>
          <a:p>
            <a:pPr eaLnBrk="1" hangingPunct="1"/>
            <a:r>
              <a:rPr lang="en-US" altLang="zh-CN" sz="3200" b="1">
                <a:solidFill>
                  <a:srgbClr val="FFFF00"/>
                </a:solidFill>
                <a:latin typeface="Arial" panose="020B0604020202020204" pitchFamily="34" charset="0"/>
                <a:ea typeface="楷体_GB2312" pitchFamily="49" charset="-122"/>
              </a:rPr>
              <a:t>12.1 </a:t>
            </a:r>
            <a:r>
              <a:rPr lang="zh-CN" altLang="en-US" sz="3200" b="1">
                <a:solidFill>
                  <a:srgbClr val="FFFF00"/>
                </a:solidFill>
                <a:latin typeface="Arial" panose="020B0604020202020204" pitchFamily="34" charset="0"/>
                <a:ea typeface="楷体_GB2312" pitchFamily="49" charset="-122"/>
              </a:rPr>
              <a:t>面向对象的概念</a:t>
            </a:r>
          </a:p>
        </p:txBody>
      </p:sp>
      <p:sp>
        <p:nvSpPr>
          <p:cNvPr id="3075" name="Text Box 3">
            <a:extLst>
              <a:ext uri="{FF2B5EF4-FFF2-40B4-BE49-F238E27FC236}">
                <a16:creationId xmlns:a16="http://schemas.microsoft.com/office/drawing/2014/main" id="{DD3BB094-816A-4249-93F1-6C91D5D4190B}"/>
              </a:ext>
            </a:extLst>
          </p:cNvPr>
          <p:cNvSpPr txBox="1">
            <a:spLocks noChangeArrowheads="1"/>
          </p:cNvSpPr>
          <p:nvPr/>
        </p:nvSpPr>
        <p:spPr bwMode="auto">
          <a:xfrm>
            <a:off x="12700" y="857250"/>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面向对象的基本概念</a:t>
            </a:r>
            <a:endParaRPr lang="zh-CN" altLang="en-US" sz="2400">
              <a:solidFill>
                <a:srgbClr val="FFFF00"/>
              </a:solidFill>
            </a:endParaRPr>
          </a:p>
        </p:txBody>
      </p:sp>
      <p:sp>
        <p:nvSpPr>
          <p:cNvPr id="3076" name="Text Box 4">
            <a:extLst>
              <a:ext uri="{FF2B5EF4-FFF2-40B4-BE49-F238E27FC236}">
                <a16:creationId xmlns:a16="http://schemas.microsoft.com/office/drawing/2014/main" id="{9680D9D4-1D66-40E2-B244-545458948FA7}"/>
              </a:ext>
            </a:extLst>
          </p:cNvPr>
          <p:cNvSpPr txBox="1">
            <a:spLocks noChangeArrowheads="1"/>
          </p:cNvSpPr>
          <p:nvPr/>
        </p:nvSpPr>
        <p:spPr bwMode="auto">
          <a:xfrm>
            <a:off x="34925" y="1220788"/>
            <a:ext cx="91598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a:solidFill>
                  <a:srgbClr val="FFFF00"/>
                </a:solidFill>
                <a:latin typeface="楷体_GB2312" pitchFamily="49" charset="-122"/>
                <a:ea typeface="楷体_GB2312" pitchFamily="49" charset="-122"/>
              </a:rPr>
              <a:t>       对象：任何事物、规则等构成的独立系统。体现的是整体性。</a:t>
            </a:r>
            <a:endParaRPr lang="zh-CN" altLang="en-US" sz="2400" b="1">
              <a:solidFill>
                <a:srgbClr val="00FFFF"/>
              </a:solidFill>
              <a:latin typeface="楷体_GB2312" pitchFamily="49" charset="-122"/>
              <a:ea typeface="楷体_GB2312" pitchFamily="49" charset="-122"/>
            </a:endParaRPr>
          </a:p>
        </p:txBody>
      </p:sp>
      <p:sp>
        <p:nvSpPr>
          <p:cNvPr id="3079" name="Text Box 7">
            <a:extLst>
              <a:ext uri="{FF2B5EF4-FFF2-40B4-BE49-F238E27FC236}">
                <a16:creationId xmlns:a16="http://schemas.microsoft.com/office/drawing/2014/main" id="{819FDE49-DDB7-4B79-978C-3B39A54B74A2}"/>
              </a:ext>
            </a:extLst>
          </p:cNvPr>
          <p:cNvSpPr txBox="1">
            <a:spLocks noChangeArrowheads="1"/>
          </p:cNvSpPr>
          <p:nvPr/>
        </p:nvSpPr>
        <p:spPr bwMode="auto">
          <a:xfrm>
            <a:off x="684213" y="1628775"/>
            <a:ext cx="30305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00FFFF"/>
                </a:solidFill>
                <a:latin typeface="Arial" panose="020B0604020202020204" pitchFamily="34" charset="0"/>
                <a:ea typeface="楷体_GB2312" pitchFamily="49" charset="-122"/>
              </a:rPr>
              <a:t>对象表现的特征是：</a:t>
            </a:r>
            <a:endParaRPr lang="en-US" altLang="zh-CN" sz="2400" b="1">
              <a:solidFill>
                <a:srgbClr val="00FFFF"/>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Char char="v"/>
            </a:pPr>
            <a:r>
              <a:rPr lang="zh-CN" altLang="en-US" sz="2400" b="1">
                <a:solidFill>
                  <a:srgbClr val="00FFFF"/>
                </a:solidFill>
                <a:latin typeface="Arial" panose="020B0604020202020204" pitchFamily="34" charset="0"/>
                <a:ea typeface="楷体_GB2312" pitchFamily="49" charset="-122"/>
              </a:rPr>
              <a:t>属性（数据）</a:t>
            </a:r>
          </a:p>
          <a:p>
            <a:pPr eaLnBrk="1" hangingPunct="1">
              <a:spcBef>
                <a:spcPct val="0"/>
              </a:spcBef>
              <a:buFont typeface="Wingdings" panose="05000000000000000000" pitchFamily="2" charset="2"/>
              <a:buChar char="v"/>
            </a:pPr>
            <a:r>
              <a:rPr lang="zh-CN" altLang="en-US" sz="2400" b="1">
                <a:solidFill>
                  <a:srgbClr val="00FFFF"/>
                </a:solidFill>
                <a:latin typeface="Arial" panose="020B0604020202020204" pitchFamily="34" charset="0"/>
                <a:ea typeface="楷体_GB2312" pitchFamily="49" charset="-122"/>
              </a:rPr>
              <a:t>行为（处理）</a:t>
            </a:r>
          </a:p>
        </p:txBody>
      </p:sp>
      <p:sp>
        <p:nvSpPr>
          <p:cNvPr id="7" name="Text Box 4">
            <a:extLst>
              <a:ext uri="{FF2B5EF4-FFF2-40B4-BE49-F238E27FC236}">
                <a16:creationId xmlns:a16="http://schemas.microsoft.com/office/drawing/2014/main" id="{977AB930-E632-4FB0-96E8-18F9FFB38EC1}"/>
              </a:ext>
            </a:extLst>
          </p:cNvPr>
          <p:cNvSpPr txBox="1">
            <a:spLocks noChangeArrowheads="1"/>
          </p:cNvSpPr>
          <p:nvPr/>
        </p:nvSpPr>
        <p:spPr bwMode="auto">
          <a:xfrm>
            <a:off x="34925" y="2708275"/>
            <a:ext cx="5440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a:solidFill>
                  <a:srgbClr val="FFFFCC"/>
                </a:solidFill>
                <a:latin typeface="楷体_GB2312" pitchFamily="49" charset="-122"/>
                <a:ea typeface="楷体_GB2312" pitchFamily="49" charset="-122"/>
              </a:rPr>
              <a:t>       类：相同属性和行为对象的抽象。</a:t>
            </a:r>
          </a:p>
        </p:txBody>
      </p:sp>
      <p:sp>
        <p:nvSpPr>
          <p:cNvPr id="8" name="Text Box 4">
            <a:extLst>
              <a:ext uri="{FF2B5EF4-FFF2-40B4-BE49-F238E27FC236}">
                <a16:creationId xmlns:a16="http://schemas.microsoft.com/office/drawing/2014/main" id="{198C3672-EF32-4CFB-8B95-0C0DA858AE24}"/>
              </a:ext>
            </a:extLst>
          </p:cNvPr>
          <p:cNvSpPr txBox="1">
            <a:spLocks noChangeArrowheads="1"/>
          </p:cNvSpPr>
          <p:nvPr/>
        </p:nvSpPr>
        <p:spPr bwMode="auto">
          <a:xfrm>
            <a:off x="34925" y="3101975"/>
            <a:ext cx="91598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a:solidFill>
                  <a:srgbClr val="FFFFCC"/>
                </a:solidFill>
                <a:latin typeface="楷体_GB2312" pitchFamily="49" charset="-122"/>
                <a:ea typeface="楷体_GB2312" pitchFamily="49" charset="-122"/>
              </a:rPr>
              <a:t>       方法和消息：实现行为的过程称方法，对象之间的通讯称为消</a:t>
            </a:r>
            <a:endParaRPr lang="en-US" altLang="zh-CN" sz="2400" b="1">
              <a:solidFill>
                <a:srgbClr val="FFFFCC"/>
              </a:solidFill>
              <a:latin typeface="楷体_GB2312" pitchFamily="49" charset="-122"/>
              <a:ea typeface="楷体_GB2312" pitchFamily="49" charset="-122"/>
            </a:endParaRPr>
          </a:p>
          <a:p>
            <a:pPr eaLnBrk="1" hangingPunct="1">
              <a:spcBef>
                <a:spcPct val="0"/>
              </a:spcBef>
              <a:buClr>
                <a:srgbClr val="00FFFF"/>
              </a:buClr>
              <a:buFontTx/>
              <a:buNone/>
            </a:pPr>
            <a:r>
              <a:rPr lang="zh-CN" altLang="en-US" sz="2400" b="1">
                <a:solidFill>
                  <a:srgbClr val="FFFFCC"/>
                </a:solidFill>
                <a:latin typeface="楷体_GB2312" pitchFamily="49" charset="-122"/>
                <a:ea typeface="楷体_GB2312" pitchFamily="49" charset="-122"/>
              </a:rPr>
              <a:t>息。消息中反应对对象方法的调用。</a:t>
            </a:r>
          </a:p>
        </p:txBody>
      </p:sp>
      <p:sp>
        <p:nvSpPr>
          <p:cNvPr id="9" name="Text Box 3">
            <a:extLst>
              <a:ext uri="{FF2B5EF4-FFF2-40B4-BE49-F238E27FC236}">
                <a16:creationId xmlns:a16="http://schemas.microsoft.com/office/drawing/2014/main" id="{B982E91D-1D35-417C-8A26-40E9AB9561B2}"/>
              </a:ext>
            </a:extLst>
          </p:cNvPr>
          <p:cNvSpPr txBox="1">
            <a:spLocks noChangeArrowheads="1"/>
          </p:cNvSpPr>
          <p:nvPr/>
        </p:nvSpPr>
        <p:spPr bwMode="auto">
          <a:xfrm>
            <a:off x="12700" y="3933825"/>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⒉</a:t>
            </a:r>
            <a:r>
              <a:rPr lang="zh-CN" altLang="en-US" sz="2400" b="1">
                <a:solidFill>
                  <a:srgbClr val="FFFF00"/>
                </a:solidFill>
                <a:latin typeface="楷体_GB2312" pitchFamily="49" charset="-122"/>
                <a:ea typeface="楷体_GB2312" pitchFamily="49" charset="-122"/>
              </a:rPr>
              <a:t>面向对象的特征</a:t>
            </a:r>
            <a:endParaRPr lang="zh-CN" altLang="en-US" sz="2400">
              <a:solidFill>
                <a:srgbClr val="FFFF00"/>
              </a:solidFill>
            </a:endParaRPr>
          </a:p>
        </p:txBody>
      </p:sp>
      <p:sp>
        <p:nvSpPr>
          <p:cNvPr id="10" name="Text Box 4">
            <a:extLst>
              <a:ext uri="{FF2B5EF4-FFF2-40B4-BE49-F238E27FC236}">
                <a16:creationId xmlns:a16="http://schemas.microsoft.com/office/drawing/2014/main" id="{E72CA183-E035-4250-9F97-A3DC4C71E56B}"/>
              </a:ext>
            </a:extLst>
          </p:cNvPr>
          <p:cNvSpPr txBox="1">
            <a:spLocks noChangeArrowheads="1"/>
          </p:cNvSpPr>
          <p:nvPr/>
        </p:nvSpPr>
        <p:spPr bwMode="auto">
          <a:xfrm>
            <a:off x="684213" y="4292600"/>
            <a:ext cx="114935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 typeface="Wingdings" panose="05000000000000000000" pitchFamily="2" charset="2"/>
              <a:buChar char="u"/>
            </a:pPr>
            <a:r>
              <a:rPr lang="zh-CN" altLang="en-US" sz="2400" b="1">
                <a:solidFill>
                  <a:srgbClr val="00FFFF"/>
                </a:solidFill>
                <a:latin typeface="楷体_GB2312" pitchFamily="49" charset="-122"/>
                <a:ea typeface="楷体_GB2312" pitchFamily="49" charset="-122"/>
              </a:rPr>
              <a:t>抽象</a:t>
            </a:r>
            <a:endParaRPr lang="en-US" altLang="zh-CN" sz="2400" b="1">
              <a:solidFill>
                <a:srgbClr val="00FFFF"/>
              </a:solidFill>
              <a:latin typeface="楷体_GB2312" pitchFamily="49" charset="-122"/>
              <a:ea typeface="楷体_GB2312" pitchFamily="49" charset="-122"/>
            </a:endParaRPr>
          </a:p>
          <a:p>
            <a:pPr eaLnBrk="1" hangingPunct="1">
              <a:spcBef>
                <a:spcPct val="0"/>
              </a:spcBef>
              <a:buClr>
                <a:srgbClr val="00FFFF"/>
              </a:buClr>
              <a:buFont typeface="Wingdings" panose="05000000000000000000" pitchFamily="2" charset="2"/>
              <a:buChar char="u"/>
            </a:pPr>
            <a:r>
              <a:rPr lang="zh-CN" altLang="en-US" sz="2400" b="1">
                <a:solidFill>
                  <a:srgbClr val="00FFFF"/>
                </a:solidFill>
                <a:latin typeface="楷体_GB2312" pitchFamily="49" charset="-122"/>
                <a:ea typeface="楷体_GB2312" pitchFamily="49" charset="-122"/>
              </a:rPr>
              <a:t>封装</a:t>
            </a:r>
            <a:endParaRPr lang="en-US" altLang="zh-CN" sz="2400" b="1">
              <a:solidFill>
                <a:srgbClr val="00FFFF"/>
              </a:solidFill>
              <a:latin typeface="楷体_GB2312" pitchFamily="49" charset="-122"/>
              <a:ea typeface="楷体_GB2312" pitchFamily="49" charset="-122"/>
            </a:endParaRPr>
          </a:p>
          <a:p>
            <a:pPr eaLnBrk="1" hangingPunct="1">
              <a:spcBef>
                <a:spcPct val="0"/>
              </a:spcBef>
              <a:buClr>
                <a:srgbClr val="00FFFF"/>
              </a:buClr>
              <a:buFont typeface="Wingdings" panose="05000000000000000000" pitchFamily="2" charset="2"/>
              <a:buChar char="u"/>
            </a:pPr>
            <a:r>
              <a:rPr lang="zh-CN" altLang="en-US" sz="2400" b="1">
                <a:solidFill>
                  <a:srgbClr val="00FFFF"/>
                </a:solidFill>
                <a:latin typeface="楷体_GB2312" pitchFamily="49" charset="-122"/>
                <a:ea typeface="楷体_GB2312" pitchFamily="49" charset="-122"/>
              </a:rPr>
              <a:t>继承</a:t>
            </a:r>
            <a:endParaRPr lang="en-US" altLang="zh-CN" sz="2400" b="1">
              <a:solidFill>
                <a:srgbClr val="00FFFF"/>
              </a:solidFill>
              <a:latin typeface="楷体_GB2312" pitchFamily="49" charset="-122"/>
              <a:ea typeface="楷体_GB2312" pitchFamily="49" charset="-122"/>
            </a:endParaRPr>
          </a:p>
          <a:p>
            <a:pPr eaLnBrk="1" hangingPunct="1">
              <a:spcBef>
                <a:spcPct val="0"/>
              </a:spcBef>
              <a:buClr>
                <a:srgbClr val="00FFFF"/>
              </a:buClr>
              <a:buFont typeface="Wingdings" panose="05000000000000000000" pitchFamily="2" charset="2"/>
              <a:buChar char="u"/>
            </a:pPr>
            <a:r>
              <a:rPr lang="zh-CN" altLang="en-US" sz="2400" b="1">
                <a:solidFill>
                  <a:srgbClr val="00FFFF"/>
                </a:solidFill>
                <a:latin typeface="楷体_GB2312" pitchFamily="49" charset="-122"/>
                <a:ea typeface="楷体_GB2312" pitchFamily="49" charset="-122"/>
              </a:rPr>
              <a:t>多态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30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6">
                                            <p:txEl>
                                              <p:pRg st="0" end="0"/>
                                            </p:txEl>
                                          </p:spTgt>
                                        </p:tgtEl>
                                        <p:attrNameLst>
                                          <p:attrName>style.visibility</p:attrName>
                                        </p:attrNameLst>
                                      </p:cBhvr>
                                      <p:to>
                                        <p:strVal val="visible"/>
                                      </p:to>
                                    </p:set>
                                    <p:animEffect transition="in" filter="box(out)">
                                      <p:cBhvr>
                                        <p:cTn id="17" dur="500"/>
                                        <p:tgtEl>
                                          <p:spTgt spid="30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9">
                                            <p:txEl>
                                              <p:pRg st="0" end="0"/>
                                            </p:txEl>
                                          </p:spTgt>
                                        </p:tgtEl>
                                        <p:attrNameLst>
                                          <p:attrName>style.visibility</p:attrName>
                                        </p:attrNameLst>
                                      </p:cBhvr>
                                      <p:to>
                                        <p:strVal val="visible"/>
                                      </p:to>
                                    </p:set>
                                    <p:animEffect transition="in" filter="checkerboard(across)">
                                      <p:cBhvr>
                                        <p:cTn id="22" dur="500"/>
                                        <p:tgtEl>
                                          <p:spTgt spid="307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079">
                                            <p:txEl>
                                              <p:pRg st="1" end="1"/>
                                            </p:txEl>
                                          </p:spTgt>
                                        </p:tgtEl>
                                        <p:attrNameLst>
                                          <p:attrName>style.visibility</p:attrName>
                                        </p:attrNameLst>
                                      </p:cBhvr>
                                      <p:to>
                                        <p:strVal val="visible"/>
                                      </p:to>
                                    </p:set>
                                    <p:animEffect transition="in" filter="checkerboard(across)">
                                      <p:cBhvr>
                                        <p:cTn id="27" dur="500"/>
                                        <p:tgtEl>
                                          <p:spTgt spid="307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079">
                                            <p:txEl>
                                              <p:pRg st="2" end="2"/>
                                            </p:txEl>
                                          </p:spTgt>
                                        </p:tgtEl>
                                        <p:attrNameLst>
                                          <p:attrName>style.visibility</p:attrName>
                                        </p:attrNameLst>
                                      </p:cBhvr>
                                      <p:to>
                                        <p:strVal val="visible"/>
                                      </p:to>
                                    </p:set>
                                    <p:animEffect transition="in" filter="checkerboard(across)">
                                      <p:cBhvr>
                                        <p:cTn id="32" dur="500"/>
                                        <p:tgtEl>
                                          <p:spTgt spid="3079">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ox(out)">
                                      <p:cBhvr>
                                        <p:cTn id="37" dur="500"/>
                                        <p:tgtEl>
                                          <p:spTgt spid="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box(out)">
                                      <p:cBhvr>
                                        <p:cTn id="42" dur="500"/>
                                        <p:tgtEl>
                                          <p:spTgt spid="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box(out)">
                                      <p:cBhvr>
                                        <p:cTn id="47" dur="500"/>
                                        <p:tgtEl>
                                          <p:spTgt spid="8">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lt">
                                    <p:tmAbs val="75"/>
                                  </p:iterate>
                                  <p:childTnLst>
                                    <p:set>
                                      <p:cBhvr>
                                        <p:cTn id="51" dur="1" fill="hold">
                                          <p:stCondLst>
                                            <p:cond delay="74"/>
                                          </p:stCondLst>
                                        </p:cTn>
                                        <p:tgtEl>
                                          <p:spTgt spid="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0">
                                            <p:txEl>
                                              <p:pRg st="0" end="0"/>
                                            </p:txEl>
                                          </p:spTgt>
                                        </p:tgtEl>
                                        <p:attrNameLst>
                                          <p:attrName>style.visibility</p:attrName>
                                        </p:attrNameLst>
                                      </p:cBhvr>
                                      <p:to>
                                        <p:strVal val="visible"/>
                                      </p:to>
                                    </p:set>
                                    <p:animEffect transition="in" filter="box(out)">
                                      <p:cBhvr>
                                        <p:cTn id="56" dur="500"/>
                                        <p:tgtEl>
                                          <p:spTgt spid="10">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box(out)">
                                      <p:cBhvr>
                                        <p:cTn id="61" dur="500"/>
                                        <p:tgtEl>
                                          <p:spTgt spid="10">
                                            <p:txEl>
                                              <p:pRg st="1" end="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10">
                                            <p:txEl>
                                              <p:pRg st="2" end="2"/>
                                            </p:txEl>
                                          </p:spTgt>
                                        </p:tgtEl>
                                        <p:attrNameLst>
                                          <p:attrName>style.visibility</p:attrName>
                                        </p:attrNameLst>
                                      </p:cBhvr>
                                      <p:to>
                                        <p:strVal val="visible"/>
                                      </p:to>
                                    </p:set>
                                    <p:animEffect transition="in" filter="box(out)">
                                      <p:cBhvr>
                                        <p:cTn id="66" dur="500"/>
                                        <p:tgtEl>
                                          <p:spTgt spid="10">
                                            <p:txEl>
                                              <p:pRg st="2" end="2"/>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10">
                                            <p:txEl>
                                              <p:pRg st="3" end="3"/>
                                            </p:txEl>
                                          </p:spTgt>
                                        </p:tgtEl>
                                        <p:attrNameLst>
                                          <p:attrName>style.visibility</p:attrName>
                                        </p:attrNameLst>
                                      </p:cBhvr>
                                      <p:to>
                                        <p:strVal val="visible"/>
                                      </p:to>
                                    </p:set>
                                    <p:animEffect transition="in" filter="box(out)">
                                      <p:cBhvr>
                                        <p:cTn id="7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build="p" autoUpdateAnimBg="0"/>
      <p:bldP spid="3079" grpId="0" build="p" autoUpdateAnimBg="0"/>
      <p:bldP spid="7" grpId="0" build="p" autoUpdateAnimBg="0"/>
      <p:bldP spid="8" grpId="0" build="p" autoUpdateAnimBg="0"/>
      <p:bldP spid="9" grpId="0" autoUpdateAnimBg="0"/>
      <p:bldP spid="10"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3D3CC-6BB2-40EB-98DA-37A7842AC3D7}"/>
              </a:ext>
            </a:extLst>
          </p:cNvPr>
          <p:cNvSpPr>
            <a:spLocks noGrp="1" noChangeArrowheads="1"/>
          </p:cNvSpPr>
          <p:nvPr>
            <p:ph type="title"/>
          </p:nvPr>
        </p:nvSpPr>
        <p:spPr>
          <a:xfrm>
            <a:off x="685800" y="333375"/>
            <a:ext cx="7772400" cy="585788"/>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⒊</a:t>
            </a:r>
            <a:r>
              <a:rPr lang="zh-CN" altLang="en-US" sz="2400" b="1">
                <a:solidFill>
                  <a:srgbClr val="FFFF00"/>
                </a:solidFill>
                <a:latin typeface="楷体_GB2312" pitchFamily="49" charset="-122"/>
                <a:ea typeface="楷体_GB2312" pitchFamily="49" charset="-122"/>
              </a:rPr>
              <a:t>友元类</a:t>
            </a:r>
            <a:endParaRPr lang="zh-CN" altLang="en-US" sz="2400" b="1">
              <a:solidFill>
                <a:srgbClr val="FFFF00"/>
              </a:solidFill>
            </a:endParaRPr>
          </a:p>
        </p:txBody>
      </p:sp>
      <p:sp>
        <p:nvSpPr>
          <p:cNvPr id="5" name="TextBox 3">
            <a:extLst>
              <a:ext uri="{FF2B5EF4-FFF2-40B4-BE49-F238E27FC236}">
                <a16:creationId xmlns:a16="http://schemas.microsoft.com/office/drawing/2014/main" id="{FFC11BB9-5FB3-4E81-9E6B-8BA3E2EA5873}"/>
              </a:ext>
            </a:extLst>
          </p:cNvPr>
          <p:cNvSpPr txBox="1">
            <a:spLocks noChangeArrowheads="1"/>
          </p:cNvSpPr>
          <p:nvPr/>
        </p:nvSpPr>
        <p:spPr bwMode="auto">
          <a:xfrm>
            <a:off x="34925" y="919163"/>
            <a:ext cx="7294563"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定义：友元是一个类，则称为友元类。</a:t>
            </a: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形式：</a:t>
            </a: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friend  class &lt;</a:t>
            </a: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友元类名</a:t>
            </a:r>
            <a:r>
              <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&gt;;</a:t>
            </a: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    说明：友元类的所有成员函数都是友元函数。</a:t>
            </a:r>
          </a:p>
        </p:txBody>
      </p:sp>
      <p:sp>
        <p:nvSpPr>
          <p:cNvPr id="7" name="AutoShape 7">
            <a:hlinkClick r:id="rId3" action="ppaction://program" highlightClick="1"/>
            <a:extLst>
              <a:ext uri="{FF2B5EF4-FFF2-40B4-BE49-F238E27FC236}">
                <a16:creationId xmlns:a16="http://schemas.microsoft.com/office/drawing/2014/main" id="{21037618-487C-4B5E-8DF5-B80DB4D6E4A4}"/>
              </a:ext>
            </a:extLst>
          </p:cNvPr>
          <p:cNvSpPr>
            <a:spLocks noChangeArrowheads="1"/>
          </p:cNvSpPr>
          <p:nvPr/>
        </p:nvSpPr>
        <p:spPr bwMode="auto">
          <a:xfrm>
            <a:off x="5508625" y="5949950"/>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B762D-D783-43CA-BBAB-A79A4BAA5C54}"/>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12.8  </a:t>
            </a:r>
            <a:r>
              <a:rPr lang="zh-CN" altLang="en-US" sz="3200" b="1">
                <a:solidFill>
                  <a:srgbClr val="FFFF00"/>
                </a:solidFill>
              </a:rPr>
              <a:t>继承与派生</a:t>
            </a:r>
          </a:p>
        </p:txBody>
      </p:sp>
      <p:sp>
        <p:nvSpPr>
          <p:cNvPr id="3" name="TextBox 2">
            <a:extLst>
              <a:ext uri="{FF2B5EF4-FFF2-40B4-BE49-F238E27FC236}">
                <a16:creationId xmlns:a16="http://schemas.microsoft.com/office/drawing/2014/main" id="{7111165F-1F3C-4348-8F2D-1D0762A715A3}"/>
              </a:ext>
            </a:extLst>
          </p:cNvPr>
          <p:cNvSpPr txBox="1">
            <a:spLocks noChangeArrowheads="1"/>
          </p:cNvSpPr>
          <p:nvPr/>
        </p:nvSpPr>
        <p:spPr bwMode="auto">
          <a:xfrm>
            <a:off x="34925" y="908050"/>
            <a:ext cx="2332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基本概念</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CC7EA7E7-A203-498C-8A04-4B02A2DE6E0B}"/>
              </a:ext>
            </a:extLst>
          </p:cNvPr>
          <p:cNvSpPr txBox="1">
            <a:spLocks noChangeArrowheads="1"/>
          </p:cNvSpPr>
          <p:nvPr/>
        </p:nvSpPr>
        <p:spPr bwMode="auto">
          <a:xfrm>
            <a:off x="720725" y="1336675"/>
            <a:ext cx="63722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派生类（子类）：从己存在的类派生的新类。</a:t>
            </a:r>
            <a:endPar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基类（父类）：用于派生新类的类。</a:t>
            </a:r>
            <a:endPar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单继承：从一个基类派生的继承</a:t>
            </a:r>
            <a:endParaRPr lang="en-US" altLang="zh-CN" sz="2400" b="1">
              <a:solidFill>
                <a:srgbClr val="FFFFCC"/>
              </a:solidFill>
              <a:latin typeface="Courier New" panose="02070309020205020404" pitchFamily="49" charset="0"/>
              <a:ea typeface="幼圆" panose="02010509060101010101" pitchFamily="49" charset="-122"/>
              <a:cs typeface="Courier New" panose="02070309020205020404" pitchFamily="49" charset="0"/>
            </a:endParaRPr>
          </a:p>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多重继承：从多个基类派生的继承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78EAA-9FDC-466B-B65B-4A7132CE1223}"/>
              </a:ext>
            </a:extLst>
          </p:cNvPr>
          <p:cNvSpPr>
            <a:spLocks noGrp="1" noChangeArrowheads="1"/>
          </p:cNvSpPr>
          <p:nvPr>
            <p:ph type="title"/>
          </p:nvPr>
        </p:nvSpPr>
        <p:spPr>
          <a:xfrm>
            <a:off x="685800" y="333375"/>
            <a:ext cx="7772400" cy="585788"/>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⒈</a:t>
            </a:r>
            <a:r>
              <a:rPr lang="zh-CN" altLang="en-US" sz="2400" b="1">
                <a:solidFill>
                  <a:srgbClr val="FFFF00"/>
                </a:solidFill>
                <a:latin typeface="楷体_GB2312" pitchFamily="49" charset="-122"/>
                <a:ea typeface="楷体_GB2312" pitchFamily="49" charset="-122"/>
              </a:rPr>
              <a:t>基本概念</a:t>
            </a:r>
            <a:endParaRPr lang="zh-CN" altLang="en-US" sz="2400" b="1">
              <a:solidFill>
                <a:srgbClr val="FFFF00"/>
              </a:solidFill>
            </a:endParaRPr>
          </a:p>
        </p:txBody>
      </p:sp>
      <p:sp>
        <p:nvSpPr>
          <p:cNvPr id="4" name="TextBox 3">
            <a:extLst>
              <a:ext uri="{FF2B5EF4-FFF2-40B4-BE49-F238E27FC236}">
                <a16:creationId xmlns:a16="http://schemas.microsoft.com/office/drawing/2014/main" id="{CF46EB56-5C19-40BE-ABF3-45D8EFB4C928}"/>
              </a:ext>
            </a:extLst>
          </p:cNvPr>
          <p:cNvSpPr txBox="1">
            <a:spLocks noChangeArrowheads="1"/>
          </p:cNvSpPr>
          <p:nvPr/>
        </p:nvSpPr>
        <p:spPr bwMode="auto">
          <a:xfrm>
            <a:off x="827088" y="755650"/>
            <a:ext cx="17319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继承的关系</a:t>
            </a:r>
          </a:p>
        </p:txBody>
      </p:sp>
      <p:sp>
        <p:nvSpPr>
          <p:cNvPr id="5" name="Rectangle 9">
            <a:extLst>
              <a:ext uri="{FF2B5EF4-FFF2-40B4-BE49-F238E27FC236}">
                <a16:creationId xmlns:a16="http://schemas.microsoft.com/office/drawing/2014/main" id="{B5F1F889-DFA6-442C-ABB3-472EFD5B51CA}"/>
              </a:ext>
            </a:extLst>
          </p:cNvPr>
          <p:cNvSpPr>
            <a:spLocks noChangeArrowheads="1"/>
          </p:cNvSpPr>
          <p:nvPr/>
        </p:nvSpPr>
        <p:spPr bwMode="auto">
          <a:xfrm>
            <a:off x="5967413" y="801688"/>
            <a:ext cx="1903412" cy="466725"/>
          </a:xfrm>
          <a:prstGeom prst="rect">
            <a:avLst/>
          </a:prstGeom>
          <a:noFill/>
          <a:ln w="9525">
            <a:solidFill>
              <a:srgbClr val="00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FFCC"/>
                </a:solidFill>
                <a:latin typeface="Arial" panose="020B0604020202020204" pitchFamily="34" charset="0"/>
              </a:rPr>
              <a:t>Student</a:t>
            </a:r>
          </a:p>
        </p:txBody>
      </p:sp>
      <p:sp>
        <p:nvSpPr>
          <p:cNvPr id="6" name="Line 14">
            <a:extLst>
              <a:ext uri="{FF2B5EF4-FFF2-40B4-BE49-F238E27FC236}">
                <a16:creationId xmlns:a16="http://schemas.microsoft.com/office/drawing/2014/main" id="{D495100A-677D-4048-8939-C4AD7FBC9DC8}"/>
              </a:ext>
            </a:extLst>
          </p:cNvPr>
          <p:cNvSpPr>
            <a:spLocks noChangeShapeType="1"/>
          </p:cNvSpPr>
          <p:nvPr/>
        </p:nvSpPr>
        <p:spPr bwMode="auto">
          <a:xfrm flipH="1">
            <a:off x="6875463" y="1277938"/>
            <a:ext cx="14287" cy="631825"/>
          </a:xfrm>
          <a:prstGeom prst="line">
            <a:avLst/>
          </a:prstGeom>
          <a:noFill/>
          <a:ln w="9525">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 name="Rectangle 15">
            <a:extLst>
              <a:ext uri="{FF2B5EF4-FFF2-40B4-BE49-F238E27FC236}">
                <a16:creationId xmlns:a16="http://schemas.microsoft.com/office/drawing/2014/main" id="{C91B0E30-0B8E-4E0B-99A8-24472B7CCCBE}"/>
              </a:ext>
            </a:extLst>
          </p:cNvPr>
          <p:cNvSpPr>
            <a:spLocks noChangeArrowheads="1"/>
          </p:cNvSpPr>
          <p:nvPr/>
        </p:nvSpPr>
        <p:spPr bwMode="auto">
          <a:xfrm>
            <a:off x="5940425" y="1909763"/>
            <a:ext cx="1930400" cy="465137"/>
          </a:xfrm>
          <a:prstGeom prst="rect">
            <a:avLst/>
          </a:prstGeom>
          <a:noFill/>
          <a:ln w="952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CCECFF"/>
                </a:solidFill>
                <a:latin typeface="Arial" panose="020B0604020202020204" pitchFamily="34" charset="0"/>
              </a:rPr>
              <a:t>GradStudent</a:t>
            </a:r>
          </a:p>
        </p:txBody>
      </p:sp>
      <p:sp>
        <p:nvSpPr>
          <p:cNvPr id="8" name="TextBox 3">
            <a:extLst>
              <a:ext uri="{FF2B5EF4-FFF2-40B4-BE49-F238E27FC236}">
                <a16:creationId xmlns:a16="http://schemas.microsoft.com/office/drawing/2014/main" id="{4C9EB39B-188A-4F86-A5D1-F7F6A86ECFA4}"/>
              </a:ext>
            </a:extLst>
          </p:cNvPr>
          <p:cNvSpPr txBox="1">
            <a:spLocks noChangeArrowheads="1"/>
          </p:cNvSpPr>
          <p:nvPr/>
        </p:nvSpPr>
        <p:spPr bwMode="auto">
          <a:xfrm>
            <a:off x="827088" y="2708275"/>
            <a:ext cx="17319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Courier New" panose="02070309020205020404" pitchFamily="49" charset="0"/>
                <a:ea typeface="幼圆" panose="02010509060101010101" pitchFamily="49" charset="-122"/>
                <a:cs typeface="Courier New" panose="02070309020205020404" pitchFamily="49" charset="0"/>
              </a:rPr>
              <a:t>继承的层次</a:t>
            </a:r>
          </a:p>
        </p:txBody>
      </p:sp>
      <p:sp>
        <p:nvSpPr>
          <p:cNvPr id="9" name="Rectangle 9">
            <a:extLst>
              <a:ext uri="{FF2B5EF4-FFF2-40B4-BE49-F238E27FC236}">
                <a16:creationId xmlns:a16="http://schemas.microsoft.com/office/drawing/2014/main" id="{4B9E24DB-4A50-41FE-A40F-230A6B2624EE}"/>
              </a:ext>
            </a:extLst>
          </p:cNvPr>
          <p:cNvSpPr>
            <a:spLocks noChangeArrowheads="1"/>
          </p:cNvSpPr>
          <p:nvPr/>
        </p:nvSpPr>
        <p:spPr bwMode="auto">
          <a:xfrm>
            <a:off x="6022975" y="3406775"/>
            <a:ext cx="1905000" cy="466725"/>
          </a:xfrm>
          <a:prstGeom prst="rect">
            <a:avLst/>
          </a:prstGeom>
          <a:noFill/>
          <a:ln w="9525">
            <a:solidFill>
              <a:srgbClr val="00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FFCC"/>
                </a:solidFill>
                <a:latin typeface="Arial" panose="020B0604020202020204" pitchFamily="34" charset="0"/>
              </a:rPr>
              <a:t>Animal</a:t>
            </a:r>
          </a:p>
        </p:txBody>
      </p:sp>
      <p:sp>
        <p:nvSpPr>
          <p:cNvPr id="10" name="Line 14">
            <a:extLst>
              <a:ext uri="{FF2B5EF4-FFF2-40B4-BE49-F238E27FC236}">
                <a16:creationId xmlns:a16="http://schemas.microsoft.com/office/drawing/2014/main" id="{F702793A-06D9-4D96-8FE0-856654F65F8C}"/>
              </a:ext>
            </a:extLst>
          </p:cNvPr>
          <p:cNvSpPr>
            <a:spLocks noChangeShapeType="1"/>
          </p:cNvSpPr>
          <p:nvPr/>
        </p:nvSpPr>
        <p:spPr bwMode="auto">
          <a:xfrm flipH="1">
            <a:off x="6948488" y="3883025"/>
            <a:ext cx="12700" cy="631825"/>
          </a:xfrm>
          <a:prstGeom prst="line">
            <a:avLst/>
          </a:prstGeom>
          <a:noFill/>
          <a:ln w="9525">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 name="Rectangle 15">
            <a:extLst>
              <a:ext uri="{FF2B5EF4-FFF2-40B4-BE49-F238E27FC236}">
                <a16:creationId xmlns:a16="http://schemas.microsoft.com/office/drawing/2014/main" id="{5548CE7E-90DE-4D28-9F8D-CAF1912F8680}"/>
              </a:ext>
            </a:extLst>
          </p:cNvPr>
          <p:cNvSpPr>
            <a:spLocks noChangeArrowheads="1"/>
          </p:cNvSpPr>
          <p:nvPr/>
        </p:nvSpPr>
        <p:spPr bwMode="auto">
          <a:xfrm>
            <a:off x="5995988" y="4514850"/>
            <a:ext cx="1931987" cy="465138"/>
          </a:xfrm>
          <a:prstGeom prst="rect">
            <a:avLst/>
          </a:prstGeom>
          <a:noFill/>
          <a:ln w="952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CCECFF"/>
                </a:solidFill>
                <a:latin typeface="Arial" panose="020B0604020202020204" pitchFamily="34" charset="0"/>
              </a:rPr>
              <a:t>Primate</a:t>
            </a:r>
          </a:p>
        </p:txBody>
      </p:sp>
      <p:sp>
        <p:nvSpPr>
          <p:cNvPr id="12" name="Rectangle 15">
            <a:extLst>
              <a:ext uri="{FF2B5EF4-FFF2-40B4-BE49-F238E27FC236}">
                <a16:creationId xmlns:a16="http://schemas.microsoft.com/office/drawing/2014/main" id="{AB507885-3AE0-4C59-B824-7A3125E807B4}"/>
              </a:ext>
            </a:extLst>
          </p:cNvPr>
          <p:cNvSpPr>
            <a:spLocks noChangeArrowheads="1"/>
          </p:cNvSpPr>
          <p:nvPr/>
        </p:nvSpPr>
        <p:spPr bwMode="auto">
          <a:xfrm>
            <a:off x="5995988" y="5595938"/>
            <a:ext cx="1931987" cy="463550"/>
          </a:xfrm>
          <a:prstGeom prst="rect">
            <a:avLst/>
          </a:prstGeom>
          <a:noFill/>
          <a:ln w="952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CCECFF"/>
                </a:solidFill>
                <a:latin typeface="Arial" panose="020B0604020202020204" pitchFamily="34" charset="0"/>
              </a:rPr>
              <a:t>Human</a:t>
            </a:r>
          </a:p>
        </p:txBody>
      </p:sp>
      <p:sp>
        <p:nvSpPr>
          <p:cNvPr id="13" name="Line 14">
            <a:extLst>
              <a:ext uri="{FF2B5EF4-FFF2-40B4-BE49-F238E27FC236}">
                <a16:creationId xmlns:a16="http://schemas.microsoft.com/office/drawing/2014/main" id="{C19D2DEF-AAB8-48BA-88F1-61F0B877E0FA}"/>
              </a:ext>
            </a:extLst>
          </p:cNvPr>
          <p:cNvSpPr>
            <a:spLocks noChangeShapeType="1"/>
          </p:cNvSpPr>
          <p:nvPr/>
        </p:nvSpPr>
        <p:spPr bwMode="auto">
          <a:xfrm flipH="1">
            <a:off x="6911975" y="4972050"/>
            <a:ext cx="14288" cy="631825"/>
          </a:xfrm>
          <a:prstGeom prst="line">
            <a:avLst/>
          </a:prstGeom>
          <a:noFill/>
          <a:ln w="9525">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up)">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P spid="7" grpId="0" animBg="1" autoUpdateAnimBg="0"/>
      <p:bldP spid="8" grpId="0" build="p"/>
      <p:bldP spid="9" grpId="0" animBg="1" autoUpdateAnimBg="0"/>
      <p:bldP spid="11" grpId="0" animBg="1" autoUpdateAnimBg="0"/>
      <p:bldP spid="1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FB524-B265-4275-9496-5987594DE535}"/>
              </a:ext>
            </a:extLst>
          </p:cNvPr>
          <p:cNvSpPr>
            <a:spLocks noGrp="1" noChangeArrowheads="1"/>
          </p:cNvSpPr>
          <p:nvPr>
            <p:ph type="title"/>
          </p:nvPr>
        </p:nvSpPr>
        <p:spPr>
          <a:xfrm>
            <a:off x="685800" y="115888"/>
            <a:ext cx="7772400" cy="587375"/>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派生类的声明（单一继承）</a:t>
            </a:r>
          </a:p>
        </p:txBody>
      </p:sp>
      <p:sp>
        <p:nvSpPr>
          <p:cNvPr id="3" name="TextBox 2">
            <a:extLst>
              <a:ext uri="{FF2B5EF4-FFF2-40B4-BE49-F238E27FC236}">
                <a16:creationId xmlns:a16="http://schemas.microsoft.com/office/drawing/2014/main" id="{1ACAEB9C-DC01-4D07-B680-070CC04E20CE}"/>
              </a:ext>
            </a:extLst>
          </p:cNvPr>
          <p:cNvSpPr txBox="1">
            <a:spLocks noChangeArrowheads="1"/>
          </p:cNvSpPr>
          <p:nvPr/>
        </p:nvSpPr>
        <p:spPr bwMode="auto">
          <a:xfrm>
            <a:off x="-36513" y="620713"/>
            <a:ext cx="58245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40000"/>
              </a:spcBef>
              <a:buFontTx/>
              <a:buNone/>
            </a:pPr>
            <a:r>
              <a:rPr lang="zh-CN" altLang="en-US" sz="2400">
                <a:solidFill>
                  <a:srgbClr val="FFFF00"/>
                </a:solidFill>
                <a:latin typeface="Arial Unicode MS" pitchFamily="34" charset="-122"/>
                <a:ea typeface="Arial Unicode MS" pitchFamily="34" charset="-122"/>
              </a:rPr>
              <a:t>   形式：</a:t>
            </a:r>
            <a:endParaRPr lang="en-US" altLang="zh-CN" sz="2400">
              <a:solidFill>
                <a:srgbClr val="FFFF00"/>
              </a:solidFill>
              <a:latin typeface="Arial Unicode MS" pitchFamily="34" charset="-122"/>
              <a:ea typeface="Arial Unicode MS" pitchFamily="34" charset="-122"/>
            </a:endParaRPr>
          </a:p>
          <a:p>
            <a:pPr lvl="1">
              <a:spcBef>
                <a:spcPct val="40000"/>
              </a:spcBef>
              <a:buFontTx/>
              <a:buNone/>
            </a:pPr>
            <a:r>
              <a:rPr lang="en-US" altLang="zh-CN" sz="2400">
                <a:solidFill>
                  <a:srgbClr val="FFFFCC"/>
                </a:solidFill>
                <a:latin typeface="Arial Unicode MS" pitchFamily="34" charset="-122"/>
                <a:ea typeface="Arial Unicode MS" pitchFamily="34" charset="-122"/>
              </a:rPr>
              <a:t>    class  </a:t>
            </a:r>
            <a:r>
              <a:rPr lang="zh-CN" altLang="en-US" sz="2400">
                <a:solidFill>
                  <a:srgbClr val="FFFFCC"/>
                </a:solidFill>
                <a:latin typeface="Arial Unicode MS" pitchFamily="34" charset="-122"/>
                <a:ea typeface="Arial Unicode MS" pitchFamily="34" charset="-122"/>
              </a:rPr>
              <a:t>派生类名：访问控制  基类名</a:t>
            </a:r>
            <a:r>
              <a:rPr lang="en-US" altLang="zh-CN" sz="2400">
                <a:solidFill>
                  <a:srgbClr val="FFFFCC"/>
                </a:solidFill>
                <a:latin typeface="Arial Unicode MS" pitchFamily="34" charset="-122"/>
                <a:ea typeface="Arial Unicode MS" pitchFamily="34" charset="-122"/>
              </a:rPr>
              <a:t>{</a:t>
            </a:r>
          </a:p>
          <a:p>
            <a:pPr lvl="1">
              <a:spcBef>
                <a:spcPct val="10000"/>
              </a:spcBef>
              <a:buFontTx/>
              <a:buNone/>
            </a:pPr>
            <a:r>
              <a:rPr lang="en-US" altLang="zh-CN" sz="2400">
                <a:solidFill>
                  <a:srgbClr val="FFFFCC"/>
                </a:solidFill>
                <a:latin typeface="Arial Unicode MS" pitchFamily="34" charset="-122"/>
                <a:ea typeface="Arial Unicode MS" pitchFamily="34" charset="-122"/>
              </a:rPr>
              <a:t>    private:</a:t>
            </a:r>
          </a:p>
          <a:p>
            <a:pPr lvl="1">
              <a:spcBef>
                <a:spcPct val="10000"/>
              </a:spcBef>
              <a:buFontTx/>
              <a:buNone/>
            </a:pPr>
            <a:r>
              <a:rPr lang="en-US" altLang="zh-CN" sz="2400">
                <a:solidFill>
                  <a:srgbClr val="FFFFCC"/>
                </a:solidFill>
                <a:latin typeface="Arial Unicode MS" pitchFamily="34" charset="-122"/>
                <a:ea typeface="Arial Unicode MS" pitchFamily="34" charset="-122"/>
              </a:rPr>
              <a:t>	    </a:t>
            </a:r>
            <a:r>
              <a:rPr lang="zh-CN" altLang="en-US" sz="2400">
                <a:solidFill>
                  <a:srgbClr val="FFFFCC"/>
                </a:solidFill>
                <a:latin typeface="Arial Unicode MS" pitchFamily="34" charset="-122"/>
                <a:ea typeface="Arial Unicode MS" pitchFamily="34" charset="-122"/>
              </a:rPr>
              <a:t>成员说明；</a:t>
            </a:r>
          </a:p>
          <a:p>
            <a:pPr lvl="1">
              <a:spcBef>
                <a:spcPct val="10000"/>
              </a:spcBef>
              <a:buFontTx/>
              <a:buNone/>
            </a:pPr>
            <a:r>
              <a:rPr lang="en-US" altLang="zh-CN" sz="2400">
                <a:solidFill>
                  <a:srgbClr val="FFFFCC"/>
                </a:solidFill>
                <a:latin typeface="Arial Unicode MS" pitchFamily="34" charset="-122"/>
                <a:ea typeface="Arial Unicode MS" pitchFamily="34" charset="-122"/>
              </a:rPr>
              <a:t>    public:</a:t>
            </a:r>
          </a:p>
          <a:p>
            <a:pPr lvl="1">
              <a:spcBef>
                <a:spcPct val="10000"/>
              </a:spcBef>
              <a:buFontTx/>
              <a:buNone/>
            </a:pPr>
            <a:r>
              <a:rPr lang="en-US" altLang="zh-CN" sz="2400">
                <a:solidFill>
                  <a:srgbClr val="FFFFCC"/>
                </a:solidFill>
                <a:latin typeface="Arial Unicode MS" pitchFamily="34" charset="-122"/>
                <a:ea typeface="Arial Unicode MS" pitchFamily="34" charset="-122"/>
              </a:rPr>
              <a:t>	    </a:t>
            </a:r>
            <a:r>
              <a:rPr lang="zh-CN" altLang="en-US" sz="2400">
                <a:solidFill>
                  <a:srgbClr val="FFFFCC"/>
                </a:solidFill>
                <a:latin typeface="Arial Unicode MS" pitchFamily="34" charset="-122"/>
                <a:ea typeface="Arial Unicode MS" pitchFamily="34" charset="-122"/>
              </a:rPr>
              <a:t>成员说明；</a:t>
            </a:r>
            <a:endParaRPr lang="en-US" altLang="zh-CN" sz="2400">
              <a:solidFill>
                <a:srgbClr val="FFFFCC"/>
              </a:solidFill>
              <a:latin typeface="Arial Unicode MS" pitchFamily="34" charset="-122"/>
              <a:ea typeface="Arial Unicode MS" pitchFamily="34" charset="-122"/>
            </a:endParaRPr>
          </a:p>
          <a:p>
            <a:pPr lvl="1">
              <a:spcBef>
                <a:spcPct val="10000"/>
              </a:spcBef>
              <a:buFontTx/>
              <a:buNone/>
            </a:pPr>
            <a:r>
              <a:rPr lang="en-US" altLang="zh-CN" sz="2400">
                <a:solidFill>
                  <a:srgbClr val="FFFFCC"/>
                </a:solidFill>
                <a:latin typeface="Arial Unicode MS" pitchFamily="34" charset="-122"/>
                <a:ea typeface="Arial Unicode MS" pitchFamily="34" charset="-122"/>
              </a:rPr>
              <a:t>    }</a:t>
            </a:r>
            <a:r>
              <a:rPr lang="zh-CN" altLang="en-US" sz="2400">
                <a:solidFill>
                  <a:srgbClr val="FFFFCC"/>
                </a:solidFill>
                <a:latin typeface="Arial Unicode MS" pitchFamily="34" charset="-122"/>
                <a:ea typeface="Arial Unicode MS" pitchFamily="34" charset="-122"/>
              </a:rPr>
              <a:t>； </a:t>
            </a:r>
          </a:p>
        </p:txBody>
      </p:sp>
      <p:sp>
        <p:nvSpPr>
          <p:cNvPr id="4" name="AutoShape 7">
            <a:hlinkClick r:id="rId2" action="ppaction://program" highlightClick="1"/>
            <a:extLst>
              <a:ext uri="{FF2B5EF4-FFF2-40B4-BE49-F238E27FC236}">
                <a16:creationId xmlns:a16="http://schemas.microsoft.com/office/drawing/2014/main" id="{2E60BFC9-B299-4334-A06D-19BDC3A396A2}"/>
              </a:ext>
            </a:extLst>
          </p:cNvPr>
          <p:cNvSpPr>
            <a:spLocks noChangeArrowheads="1"/>
          </p:cNvSpPr>
          <p:nvPr/>
        </p:nvSpPr>
        <p:spPr bwMode="auto">
          <a:xfrm>
            <a:off x="6516688" y="2112963"/>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CHAP12EX6</a:t>
            </a:r>
          </a:p>
        </p:txBody>
      </p:sp>
      <p:sp>
        <p:nvSpPr>
          <p:cNvPr id="5" name="TextBox 4">
            <a:extLst>
              <a:ext uri="{FF2B5EF4-FFF2-40B4-BE49-F238E27FC236}">
                <a16:creationId xmlns:a16="http://schemas.microsoft.com/office/drawing/2014/main" id="{C4EF86EE-5F65-40D8-86B0-AF07726E6852}"/>
              </a:ext>
            </a:extLst>
          </p:cNvPr>
          <p:cNvSpPr txBox="1">
            <a:spLocks noChangeArrowheads="1"/>
          </p:cNvSpPr>
          <p:nvPr/>
        </p:nvSpPr>
        <p:spPr bwMode="auto">
          <a:xfrm>
            <a:off x="25400" y="3500438"/>
            <a:ext cx="9217025"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a:solidFill>
                  <a:srgbClr val="FFFFCC"/>
                </a:solidFill>
                <a:latin typeface="Arial Unicode MS" pitchFamily="34" charset="-122"/>
                <a:ea typeface="Arial Unicode MS" pitchFamily="34" charset="-122"/>
              </a:rPr>
              <a:t>        说明</a:t>
            </a:r>
            <a:endParaRPr lang="en-US" altLang="zh-CN" sz="2400">
              <a:solidFill>
                <a:srgbClr val="FFFFCC"/>
              </a:solidFill>
              <a:latin typeface="Arial Unicode MS" pitchFamily="34" charset="-122"/>
              <a:ea typeface="Arial Unicode MS" pitchFamily="34" charset="-122"/>
            </a:endParaRPr>
          </a:p>
          <a:p>
            <a:pPr>
              <a:buFontTx/>
              <a:buNone/>
            </a:pPr>
            <a:r>
              <a:rPr lang="zh-CN" altLang="en-US" sz="2400">
                <a:solidFill>
                  <a:srgbClr val="FFFF00"/>
                </a:solidFill>
                <a:latin typeface="Arial Unicode MS" pitchFamily="34" charset="-122"/>
                <a:ea typeface="Arial Unicode MS" pitchFamily="34" charset="-122"/>
              </a:rPr>
              <a:t>        ⑴派生类从基类处继承了所有的成员，但不能直接访问基类的</a:t>
            </a:r>
            <a:endParaRPr lang="en-US" altLang="zh-CN" sz="2400">
              <a:solidFill>
                <a:srgbClr val="FFFF00"/>
              </a:solidFill>
              <a:latin typeface="Arial Unicode MS" pitchFamily="34" charset="-122"/>
              <a:ea typeface="Arial Unicode MS" pitchFamily="34" charset="-122"/>
            </a:endParaRPr>
          </a:p>
          <a:p>
            <a:pPr>
              <a:buFontTx/>
              <a:buNone/>
            </a:pPr>
            <a:r>
              <a:rPr lang="en-US" altLang="zh-CN" sz="2400">
                <a:solidFill>
                  <a:srgbClr val="FFFF00"/>
                </a:solidFill>
                <a:latin typeface="Arial Unicode MS" pitchFamily="34" charset="-122"/>
                <a:ea typeface="Arial Unicode MS" pitchFamily="34" charset="-122"/>
              </a:rPr>
              <a:t>private</a:t>
            </a:r>
            <a:r>
              <a:rPr lang="zh-CN" altLang="en-US" sz="2400">
                <a:solidFill>
                  <a:srgbClr val="FFFF00"/>
                </a:solidFill>
                <a:latin typeface="Arial Unicode MS" pitchFamily="34" charset="-122"/>
                <a:ea typeface="Arial Unicode MS" pitchFamily="34" charset="-122"/>
              </a:rPr>
              <a:t>成员。</a:t>
            </a:r>
            <a:endParaRPr lang="en-US" altLang="zh-CN" sz="2400">
              <a:solidFill>
                <a:srgbClr val="FFFF00"/>
              </a:solidFill>
              <a:latin typeface="Arial Unicode MS" pitchFamily="34" charset="-122"/>
              <a:ea typeface="Arial Unicode MS" pitchFamily="34" charset="-122"/>
            </a:endParaRPr>
          </a:p>
          <a:p>
            <a:pPr lvl="1">
              <a:spcBef>
                <a:spcPct val="40000"/>
              </a:spcBef>
              <a:buFontTx/>
              <a:buNone/>
            </a:pPr>
            <a:r>
              <a:rPr lang="zh-CN" altLang="en-US" sz="2400">
                <a:solidFill>
                  <a:srgbClr val="FFFF00"/>
                </a:solidFill>
                <a:latin typeface="Arial Unicode MS" pitchFamily="34" charset="-122"/>
                <a:ea typeface="Arial Unicode MS" pitchFamily="34" charset="-122"/>
              </a:rPr>
              <a:t>  ⑵访问控制：</a:t>
            </a:r>
            <a:r>
              <a:rPr lang="en-US" altLang="zh-CN" sz="2400">
                <a:solidFill>
                  <a:srgbClr val="FFFF00"/>
                </a:solidFill>
                <a:latin typeface="Arial Unicode MS" pitchFamily="34" charset="-122"/>
                <a:ea typeface="Arial Unicode MS" pitchFamily="34" charset="-122"/>
              </a:rPr>
              <a:t>public</a:t>
            </a:r>
            <a:r>
              <a:rPr lang="zh-CN" altLang="en-US" sz="2400">
                <a:solidFill>
                  <a:srgbClr val="FFFF00"/>
                </a:solidFill>
                <a:latin typeface="Arial Unicode MS" pitchFamily="34" charset="-122"/>
                <a:ea typeface="Arial Unicode MS" pitchFamily="34" charset="-122"/>
              </a:rPr>
              <a:t>或</a:t>
            </a:r>
            <a:r>
              <a:rPr lang="en-US" altLang="zh-CN" sz="2400">
                <a:solidFill>
                  <a:srgbClr val="FFFF00"/>
                </a:solidFill>
                <a:latin typeface="Arial Unicode MS" pitchFamily="34" charset="-122"/>
                <a:ea typeface="Arial Unicode MS" pitchFamily="34" charset="-122"/>
              </a:rPr>
              <a:t>private</a:t>
            </a:r>
            <a:r>
              <a:rPr lang="zh-CN" altLang="en-US" sz="2400">
                <a:solidFill>
                  <a:srgbClr val="FFFF00"/>
                </a:solidFill>
                <a:latin typeface="Arial Unicode MS" pitchFamily="34" charset="-122"/>
                <a:ea typeface="Arial Unicode MS" pitchFamily="34" charset="-122"/>
              </a:rPr>
              <a:t>。</a:t>
            </a:r>
            <a:endParaRPr lang="en-US" altLang="zh-CN" sz="2400">
              <a:solidFill>
                <a:srgbClr val="FFFF00"/>
              </a:solidFill>
              <a:latin typeface="Arial Unicode MS" pitchFamily="34" charset="-122"/>
              <a:ea typeface="Arial Unicode MS" pitchFamily="34" charset="-122"/>
            </a:endParaRPr>
          </a:p>
          <a:p>
            <a:pPr lvl="1">
              <a:spcBef>
                <a:spcPct val="40000"/>
              </a:spcBef>
              <a:buFontTx/>
              <a:buNone/>
            </a:pPr>
            <a:r>
              <a:rPr lang="zh-CN" altLang="en-US" sz="2400">
                <a:solidFill>
                  <a:srgbClr val="FFFF00"/>
                </a:solidFill>
                <a:latin typeface="Arial Unicode MS" pitchFamily="34" charset="-122"/>
                <a:ea typeface="Arial Unicode MS" pitchFamily="34" charset="-122"/>
              </a:rPr>
              <a:t>  ⑶访问控制缺省时：基类为结构时，缺省为</a:t>
            </a:r>
            <a:r>
              <a:rPr lang="en-US" altLang="zh-CN" sz="2400">
                <a:solidFill>
                  <a:srgbClr val="FFFF00"/>
                </a:solidFill>
                <a:latin typeface="Arial Unicode MS" pitchFamily="34" charset="-122"/>
                <a:ea typeface="Arial Unicode MS" pitchFamily="34" charset="-122"/>
              </a:rPr>
              <a:t>public;</a:t>
            </a:r>
            <a:r>
              <a:rPr lang="zh-CN" altLang="en-US" sz="2400">
                <a:solidFill>
                  <a:srgbClr val="FFFF00"/>
                </a:solidFill>
                <a:latin typeface="Arial Unicode MS" pitchFamily="34" charset="-122"/>
                <a:ea typeface="Arial Unicode MS" pitchFamily="34" charset="-122"/>
              </a:rPr>
              <a:t>基类为类时，</a:t>
            </a:r>
            <a:endParaRPr lang="en-US" altLang="zh-CN" sz="2400">
              <a:solidFill>
                <a:srgbClr val="FFFF00"/>
              </a:solidFill>
              <a:latin typeface="Arial Unicode MS" pitchFamily="34" charset="-122"/>
              <a:ea typeface="Arial Unicode MS" pitchFamily="34" charset="-122"/>
            </a:endParaRPr>
          </a:p>
          <a:p>
            <a:pPr lvl="1">
              <a:spcBef>
                <a:spcPct val="40000"/>
              </a:spcBef>
              <a:buFontTx/>
              <a:buNone/>
            </a:pPr>
            <a:r>
              <a:rPr lang="zh-CN" altLang="en-US" sz="2400">
                <a:solidFill>
                  <a:srgbClr val="FFFF00"/>
                </a:solidFill>
                <a:latin typeface="Arial Unicode MS" pitchFamily="34" charset="-122"/>
                <a:ea typeface="Arial Unicode MS" pitchFamily="34" charset="-122"/>
              </a:rPr>
              <a:t>缺省为</a:t>
            </a:r>
            <a:r>
              <a:rPr lang="en-US" altLang="zh-CN" sz="2400">
                <a:solidFill>
                  <a:srgbClr val="FFFF00"/>
                </a:solidFill>
                <a:latin typeface="Arial Unicode MS" pitchFamily="34" charset="-122"/>
                <a:ea typeface="Arial Unicode MS" pitchFamily="34" charset="-122"/>
              </a:rPr>
              <a:t>private</a:t>
            </a:r>
            <a:r>
              <a:rPr lang="zh-CN" altLang="en-US" sz="2400">
                <a:solidFill>
                  <a:srgbClr val="FFFF00"/>
                </a:solidFill>
                <a:latin typeface="Arial Unicode MS" pitchFamily="34" charset="-122"/>
                <a:ea typeface="Arial Unicode MS" pitchFamily="34" charset="-122"/>
              </a:rPr>
              <a:t>。</a:t>
            </a:r>
            <a:endParaRPr lang="en-US" altLang="zh-CN" sz="2400">
              <a:solidFill>
                <a:srgbClr val="FFFF00"/>
              </a:solidFill>
              <a:latin typeface="Arial Unicode MS" pitchFamily="34" charset="-122"/>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1000" fill="hold"/>
                                        <p:tgtEl>
                                          <p:spTgt spid="4"/>
                                        </p:tgtEl>
                                        <p:attrNameLst>
                                          <p:attrName>ppt_w</p:attrName>
                                        </p:attrNameLst>
                                      </p:cBhvr>
                                      <p:tavLst>
                                        <p:tav tm="0">
                                          <p:val>
                                            <p:fltVal val="0"/>
                                          </p:val>
                                        </p:tav>
                                        <p:tav tm="100000">
                                          <p:val>
                                            <p:strVal val="#ppt_w"/>
                                          </p:val>
                                        </p:tav>
                                      </p:tavLst>
                                    </p:anim>
                                    <p:anim calcmode="lin" valueType="num">
                                      <p:cBhvr>
                                        <p:cTn id="40" dur="1000" fill="hold"/>
                                        <p:tgtEl>
                                          <p:spTgt spid="4"/>
                                        </p:tgtEl>
                                        <p:attrNameLst>
                                          <p:attrName>ppt_h</p:attrName>
                                        </p:attrNameLst>
                                      </p:cBhvr>
                                      <p:tavLst>
                                        <p:tav tm="0">
                                          <p:val>
                                            <p:fltVal val="0"/>
                                          </p:val>
                                        </p:tav>
                                        <p:tav tm="100000">
                                          <p:val>
                                            <p:strVal val="#ppt_h"/>
                                          </p:val>
                                        </p:tav>
                                      </p:tavLst>
                                    </p:anim>
                                    <p:anim calcmode="lin" valueType="num">
                                      <p:cBhvr>
                                        <p:cTn id="4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autoUpdateAnimBg="0"/>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1B471-0E5D-487C-AC13-457F4267212E}"/>
              </a:ext>
            </a:extLst>
          </p:cNvPr>
          <p:cNvSpPr>
            <a:spLocks noGrp="1" noChangeArrowheads="1"/>
          </p:cNvSpPr>
          <p:nvPr>
            <p:ph type="title"/>
          </p:nvPr>
        </p:nvSpPr>
        <p:spPr>
          <a:xfrm>
            <a:off x="685800" y="476250"/>
            <a:ext cx="7772400" cy="587375"/>
          </a:xfrm>
        </p:spPr>
        <p:txBody>
          <a:bodyPr/>
          <a:lstStyle/>
          <a:p>
            <a:pPr algn="l"/>
            <a:r>
              <a:rPr lang="zh-CN" altLang="en-US" sz="2400" b="1">
                <a:solidFill>
                  <a:srgbClr val="FFFF00"/>
                </a:solidFill>
                <a:latin typeface="楷体" panose="02010609060101010101" pitchFamily="49" charset="-122"/>
                <a:ea typeface="楷体" panose="02010609060101010101" pitchFamily="49" charset="-122"/>
              </a:rPr>
              <a:t>访问控制说明：</a:t>
            </a:r>
            <a:endParaRPr lang="zh-CN" altLang="en-US" sz="2400">
              <a:solidFill>
                <a:srgbClr val="FFFF00"/>
              </a:solidFill>
            </a:endParaRPr>
          </a:p>
        </p:txBody>
      </p:sp>
      <p:sp>
        <p:nvSpPr>
          <p:cNvPr id="3" name="TextBox 2">
            <a:extLst>
              <a:ext uri="{FF2B5EF4-FFF2-40B4-BE49-F238E27FC236}">
                <a16:creationId xmlns:a16="http://schemas.microsoft.com/office/drawing/2014/main" id="{BABF4B1E-F95E-4F44-82E1-0FC6DD331E6B}"/>
              </a:ext>
            </a:extLst>
          </p:cNvPr>
          <p:cNvSpPr txBox="1">
            <a:spLocks noChangeArrowheads="1"/>
          </p:cNvSpPr>
          <p:nvPr/>
        </p:nvSpPr>
        <p:spPr bwMode="auto">
          <a:xfrm>
            <a:off x="34925" y="1027113"/>
            <a:ext cx="9232900" cy="408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b="1">
                <a:solidFill>
                  <a:srgbClr val="FFFFCC"/>
                </a:solidFill>
              </a:rPr>
              <a:t>        公有派生：基类的公有成员和保护成员的访问属性在派生类中</a:t>
            </a:r>
            <a:endParaRPr lang="en-US" altLang="zh-CN" sz="2400" b="1">
              <a:solidFill>
                <a:srgbClr val="FFFFCC"/>
              </a:solidFill>
            </a:endParaRPr>
          </a:p>
          <a:p>
            <a:pPr eaLnBrk="1" hangingPunct="1">
              <a:lnSpc>
                <a:spcPct val="90000"/>
              </a:lnSpc>
              <a:spcBef>
                <a:spcPct val="0"/>
              </a:spcBef>
              <a:buFontTx/>
              <a:buNone/>
            </a:pPr>
            <a:r>
              <a:rPr lang="zh-CN" altLang="en-US" sz="2400" b="1">
                <a:solidFill>
                  <a:srgbClr val="FFFFCC"/>
                </a:solidFill>
              </a:rPr>
              <a:t>不变，而基类的私有成员不可访问。</a:t>
            </a:r>
            <a:endParaRPr lang="en-US" altLang="zh-CN" sz="2400" b="1">
              <a:solidFill>
                <a:srgbClr val="FFFFCC"/>
              </a:solidFill>
            </a:endParaRPr>
          </a:p>
          <a:p>
            <a:pPr marL="0" lvl="1" eaLnBrk="1" hangingPunct="1">
              <a:lnSpc>
                <a:spcPct val="90000"/>
              </a:lnSpc>
              <a:spcBef>
                <a:spcPct val="0"/>
              </a:spcBef>
              <a:buFontTx/>
              <a:buNone/>
            </a:pPr>
            <a:r>
              <a:rPr lang="zh-CN" altLang="en-US" sz="2400" b="1">
                <a:solidFill>
                  <a:srgbClr val="FFFFCC"/>
                </a:solidFill>
              </a:rPr>
              <a:t>        私有派生：基类中的公有和保护成员都以私有成员身份出现在</a:t>
            </a:r>
            <a:endParaRPr lang="en-US" altLang="zh-CN" sz="2400" b="1">
              <a:solidFill>
                <a:srgbClr val="FFFFCC"/>
              </a:solidFill>
            </a:endParaRPr>
          </a:p>
          <a:p>
            <a:pPr marL="0" lvl="1" eaLnBrk="1" hangingPunct="1">
              <a:lnSpc>
                <a:spcPct val="90000"/>
              </a:lnSpc>
              <a:spcBef>
                <a:spcPct val="0"/>
              </a:spcBef>
              <a:buFontTx/>
              <a:buNone/>
            </a:pPr>
            <a:r>
              <a:rPr lang="zh-CN" altLang="en-US" sz="2400" b="1">
                <a:solidFill>
                  <a:srgbClr val="FFFFCC"/>
                </a:solidFill>
              </a:rPr>
              <a:t>派生类中， 基类的私有成员仍不可访问。在实际应用中私有派生几</a:t>
            </a:r>
            <a:endParaRPr lang="en-US" altLang="zh-CN" sz="2400" b="1">
              <a:solidFill>
                <a:srgbClr val="FFFFCC"/>
              </a:solidFill>
            </a:endParaRPr>
          </a:p>
          <a:p>
            <a:pPr marL="0" lvl="1" eaLnBrk="1" hangingPunct="1">
              <a:lnSpc>
                <a:spcPct val="90000"/>
              </a:lnSpc>
              <a:spcBef>
                <a:spcPct val="0"/>
              </a:spcBef>
              <a:buFontTx/>
              <a:buNone/>
            </a:pPr>
            <a:r>
              <a:rPr lang="zh-CN" altLang="en-US" sz="2400" b="1">
                <a:solidFill>
                  <a:srgbClr val="FFFFCC"/>
                </a:solidFill>
              </a:rPr>
              <a:t>乎不用。</a:t>
            </a:r>
            <a:endParaRPr lang="en-US" altLang="zh-CN" sz="2400" b="1">
              <a:solidFill>
                <a:srgbClr val="FFFFCC"/>
              </a:solidFill>
            </a:endParaRPr>
          </a:p>
          <a:p>
            <a:pPr marL="0" lvl="1" eaLnBrk="1" hangingPunct="1">
              <a:lnSpc>
                <a:spcPct val="90000"/>
              </a:lnSpc>
              <a:spcBef>
                <a:spcPct val="0"/>
              </a:spcBef>
              <a:buFontTx/>
              <a:buNone/>
            </a:pPr>
            <a:r>
              <a:rPr lang="en-US" altLang="zh-CN" sz="2400" b="1">
                <a:solidFill>
                  <a:srgbClr val="FFFFCC"/>
                </a:solidFill>
              </a:rPr>
              <a:t>        </a:t>
            </a:r>
            <a:r>
              <a:rPr lang="zh-CN" altLang="en-US" sz="2400" b="1">
                <a:solidFill>
                  <a:srgbClr val="FFFFCC"/>
                </a:solidFill>
              </a:rPr>
              <a:t>保护继承</a:t>
            </a:r>
            <a:r>
              <a:rPr lang="en-US" altLang="zh-CN" sz="2400" b="1">
                <a:solidFill>
                  <a:srgbClr val="FFFFCC"/>
                </a:solidFill>
              </a:rPr>
              <a:t>:</a:t>
            </a:r>
            <a:r>
              <a:rPr lang="zh-CN" altLang="en-US" sz="2400" b="1">
                <a:solidFill>
                  <a:srgbClr val="FFFFCC"/>
                </a:solidFill>
              </a:rPr>
              <a:t>访问权限为</a:t>
            </a:r>
            <a:r>
              <a:rPr lang="en-US" altLang="zh-CN" sz="2400" b="1">
                <a:solidFill>
                  <a:srgbClr val="FFFFCC"/>
                </a:solidFill>
              </a:rPr>
              <a:t>protected</a:t>
            </a:r>
            <a:r>
              <a:rPr lang="zh-CN" altLang="en-US" sz="2400" b="1">
                <a:solidFill>
                  <a:srgbClr val="FFFFCC"/>
                </a:solidFill>
              </a:rPr>
              <a:t>的类成员。</a:t>
            </a:r>
          </a:p>
          <a:p>
            <a:pPr marL="0" lvl="1" eaLnBrk="1" hangingPunct="1">
              <a:lnSpc>
                <a:spcPct val="90000"/>
              </a:lnSpc>
              <a:spcBef>
                <a:spcPct val="0"/>
              </a:spcBef>
              <a:buFontTx/>
              <a:buNone/>
            </a:pPr>
            <a:r>
              <a:rPr lang="zh-CN" altLang="en-US" sz="2400" b="1">
                <a:solidFill>
                  <a:srgbClr val="FFFFCC"/>
                </a:solidFill>
              </a:rPr>
              <a:t>        说明：	</a:t>
            </a:r>
          </a:p>
          <a:p>
            <a:pPr marL="0" lvl="1" eaLnBrk="1" hangingPunct="1">
              <a:lnSpc>
                <a:spcPct val="90000"/>
              </a:lnSpc>
              <a:spcBef>
                <a:spcPct val="0"/>
              </a:spcBef>
              <a:buFontTx/>
              <a:buNone/>
            </a:pPr>
            <a:r>
              <a:rPr lang="zh-CN" altLang="en-US" sz="2400" b="1">
                <a:solidFill>
                  <a:srgbClr val="FFFFCC"/>
                </a:solidFill>
              </a:rPr>
              <a:t>        ①本类的保护成员，对本类视为</a:t>
            </a:r>
            <a:r>
              <a:rPr lang="en-US" altLang="zh-CN" sz="2400" b="1">
                <a:solidFill>
                  <a:srgbClr val="FFFFCC"/>
                </a:solidFill>
              </a:rPr>
              <a:t>private</a:t>
            </a:r>
            <a:r>
              <a:rPr lang="zh-CN" altLang="en-US" sz="2400" b="1">
                <a:solidFill>
                  <a:srgbClr val="FFFFCC"/>
                </a:solidFill>
              </a:rPr>
              <a:t>。</a:t>
            </a:r>
          </a:p>
          <a:p>
            <a:pPr marL="0" lvl="1" eaLnBrk="1" hangingPunct="1">
              <a:lnSpc>
                <a:spcPct val="90000"/>
              </a:lnSpc>
              <a:spcBef>
                <a:spcPct val="0"/>
              </a:spcBef>
              <a:buFontTx/>
              <a:buNone/>
            </a:pPr>
            <a:r>
              <a:rPr lang="zh-CN" altLang="en-US" sz="2400" b="1">
                <a:solidFill>
                  <a:srgbClr val="FFFFCC"/>
                </a:solidFill>
              </a:rPr>
              <a:t>        ②子类的成员函数可以访问父类的保护成员。但父类子类对象</a:t>
            </a:r>
            <a:endParaRPr lang="en-US" altLang="zh-CN" sz="2400" b="1">
              <a:solidFill>
                <a:srgbClr val="FFFFCC"/>
              </a:solidFill>
            </a:endParaRPr>
          </a:p>
          <a:p>
            <a:pPr marL="0" lvl="1" eaLnBrk="1" hangingPunct="1">
              <a:lnSpc>
                <a:spcPct val="90000"/>
              </a:lnSpc>
              <a:spcBef>
                <a:spcPct val="0"/>
              </a:spcBef>
              <a:buFontTx/>
              <a:buNone/>
            </a:pPr>
            <a:r>
              <a:rPr lang="zh-CN" altLang="en-US" sz="2400" b="1">
                <a:solidFill>
                  <a:srgbClr val="FFFFCC"/>
                </a:solidFill>
              </a:rPr>
              <a:t>都不能直接访问</a:t>
            </a:r>
            <a:r>
              <a:rPr lang="en-US" altLang="zh-CN" sz="2400" b="1">
                <a:solidFill>
                  <a:srgbClr val="FFFFCC"/>
                </a:solidFill>
              </a:rPr>
              <a:t>protected</a:t>
            </a:r>
            <a:r>
              <a:rPr lang="zh-CN" altLang="en-US" sz="2400" b="1">
                <a:solidFill>
                  <a:srgbClr val="FFFFCC"/>
                </a:solidFill>
              </a:rPr>
              <a:t>成员。</a:t>
            </a:r>
          </a:p>
          <a:p>
            <a:pPr marL="0" lvl="1" eaLnBrk="1" hangingPunct="1">
              <a:lnSpc>
                <a:spcPct val="90000"/>
              </a:lnSpc>
              <a:spcBef>
                <a:spcPct val="0"/>
              </a:spcBef>
              <a:buFontTx/>
              <a:buNone/>
            </a:pPr>
            <a:endParaRPr lang="en-US" altLang="zh-CN" sz="2400" b="1">
              <a:solidFill>
                <a:srgbClr val="FFFFCC"/>
              </a:solidFill>
            </a:endParaRPr>
          </a:p>
          <a:p>
            <a:pPr marL="0" lvl="1" eaLnBrk="1" hangingPunct="1">
              <a:lnSpc>
                <a:spcPct val="90000"/>
              </a:lnSpc>
              <a:spcBef>
                <a:spcPct val="0"/>
              </a:spcBef>
              <a:buFontTx/>
              <a:buNone/>
            </a:pPr>
            <a:endParaRPr lang="zh-CN" altLang="en-US" sz="2400" b="1">
              <a:solidFill>
                <a:srgbClr val="FFFFCC"/>
              </a:solidFill>
            </a:endParaRPr>
          </a:p>
        </p:txBody>
      </p:sp>
      <p:sp>
        <p:nvSpPr>
          <p:cNvPr id="7" name="AutoShape 7">
            <a:hlinkClick r:id="rId2" action="ppaction://program" highlightClick="1"/>
            <a:extLst>
              <a:ext uri="{FF2B5EF4-FFF2-40B4-BE49-F238E27FC236}">
                <a16:creationId xmlns:a16="http://schemas.microsoft.com/office/drawing/2014/main" id="{7A3A6607-7475-4CC0-BB5A-653A0C9200D5}"/>
              </a:ext>
            </a:extLst>
          </p:cNvPr>
          <p:cNvSpPr>
            <a:spLocks noChangeArrowheads="1"/>
          </p:cNvSpPr>
          <p:nvPr/>
        </p:nvSpPr>
        <p:spPr bwMode="auto">
          <a:xfrm>
            <a:off x="6443663" y="5445125"/>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C409-CAA0-4E06-A9B9-564A563625F9}"/>
              </a:ext>
            </a:extLst>
          </p:cNvPr>
          <p:cNvSpPr>
            <a:spLocks noGrp="1" noChangeArrowheads="1"/>
          </p:cNvSpPr>
          <p:nvPr>
            <p:ph type="title"/>
          </p:nvPr>
        </p:nvSpPr>
        <p:spPr>
          <a:xfrm>
            <a:off x="685800" y="476250"/>
            <a:ext cx="7772400" cy="587375"/>
          </a:xfrm>
        </p:spPr>
        <p:txBody>
          <a:bodyPr/>
          <a:lstStyle/>
          <a:p>
            <a:pPr algn="l"/>
            <a:r>
              <a:rPr lang="zh-CN" altLang="en-US" sz="2400" b="1">
                <a:solidFill>
                  <a:srgbClr val="FFFF00"/>
                </a:solidFill>
                <a:latin typeface="华文新魏" panose="02010800040101010101" pitchFamily="2" charset="-122"/>
                <a:ea typeface="华文新魏" panose="02010800040101010101" pitchFamily="2" charset="-122"/>
              </a:rPr>
              <a:t>⒊</a:t>
            </a:r>
            <a:r>
              <a:rPr lang="zh-CN" altLang="en-US" sz="2400" b="1">
                <a:solidFill>
                  <a:srgbClr val="FFFF00"/>
                </a:solidFill>
              </a:rPr>
              <a:t>多重继承</a:t>
            </a:r>
            <a:endParaRPr lang="zh-CN" altLang="en-US" sz="2400">
              <a:solidFill>
                <a:srgbClr val="FFFF00"/>
              </a:solidFill>
            </a:endParaRPr>
          </a:p>
        </p:txBody>
      </p:sp>
      <p:sp>
        <p:nvSpPr>
          <p:cNvPr id="5" name="TextBox 4">
            <a:extLst>
              <a:ext uri="{FF2B5EF4-FFF2-40B4-BE49-F238E27FC236}">
                <a16:creationId xmlns:a16="http://schemas.microsoft.com/office/drawing/2014/main" id="{2F2E7603-94D0-449B-B4A2-54DAE8E4E48E}"/>
              </a:ext>
            </a:extLst>
          </p:cNvPr>
          <p:cNvSpPr txBox="1">
            <a:spLocks noChangeArrowheads="1"/>
          </p:cNvSpPr>
          <p:nvPr/>
        </p:nvSpPr>
        <p:spPr bwMode="auto">
          <a:xfrm>
            <a:off x="34925" y="1063625"/>
            <a:ext cx="8251825" cy="38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40000"/>
              </a:spcBef>
              <a:buFontTx/>
              <a:buNone/>
            </a:pPr>
            <a:r>
              <a:rPr lang="zh-CN" altLang="en-US" sz="2400">
                <a:solidFill>
                  <a:srgbClr val="FFFF00"/>
                </a:solidFill>
                <a:latin typeface="Arial Unicode MS" pitchFamily="34" charset="-122"/>
                <a:ea typeface="Arial Unicode MS" pitchFamily="34" charset="-122"/>
              </a:rPr>
              <a:t>   形式：</a:t>
            </a:r>
            <a:endParaRPr lang="en-US" altLang="zh-CN" sz="2400">
              <a:solidFill>
                <a:srgbClr val="FFFF00"/>
              </a:solidFill>
              <a:latin typeface="Arial Unicode MS" pitchFamily="34" charset="-122"/>
              <a:ea typeface="Arial Unicode MS" pitchFamily="34" charset="-122"/>
            </a:endParaRPr>
          </a:p>
          <a:p>
            <a:pPr lvl="1" eaLnBrk="1" hangingPunct="1">
              <a:spcBef>
                <a:spcPct val="40000"/>
              </a:spcBef>
              <a:buFontTx/>
              <a:buNone/>
            </a:pPr>
            <a:r>
              <a:rPr lang="en-US" altLang="zh-CN" sz="2400">
                <a:solidFill>
                  <a:srgbClr val="FFFFCC"/>
                </a:solidFill>
                <a:latin typeface="Arial Unicode MS" pitchFamily="34" charset="-122"/>
                <a:ea typeface="Arial Unicode MS" pitchFamily="34" charset="-122"/>
              </a:rPr>
              <a:t>    class  </a:t>
            </a:r>
            <a:r>
              <a:rPr lang="zh-CN" altLang="en-US" sz="2400">
                <a:solidFill>
                  <a:srgbClr val="FFFFCC"/>
                </a:solidFill>
                <a:latin typeface="Arial Unicode MS" pitchFamily="34" charset="-122"/>
                <a:ea typeface="Arial Unicode MS" pitchFamily="34" charset="-122"/>
              </a:rPr>
              <a:t>派生类名</a:t>
            </a:r>
            <a:r>
              <a:rPr lang="zh-CN" altLang="en-US" sz="2400">
                <a:solidFill>
                  <a:srgbClr val="FFFF00"/>
                </a:solidFill>
                <a:latin typeface="Arial Unicode MS" pitchFamily="34" charset="-122"/>
                <a:ea typeface="Arial Unicode MS" pitchFamily="34" charset="-122"/>
              </a:rPr>
              <a:t>：访问控制  类名</a:t>
            </a:r>
            <a:r>
              <a:rPr lang="en-US" altLang="zh-CN" sz="2400">
                <a:solidFill>
                  <a:srgbClr val="FFFF00"/>
                </a:solidFill>
                <a:latin typeface="Arial Unicode MS" pitchFamily="34" charset="-122"/>
                <a:ea typeface="Arial Unicode MS" pitchFamily="34" charset="-122"/>
              </a:rPr>
              <a:t>2</a:t>
            </a:r>
            <a:r>
              <a:rPr lang="zh-CN" altLang="en-US" sz="2400">
                <a:solidFill>
                  <a:srgbClr val="FFFF00"/>
                </a:solidFill>
                <a:latin typeface="Arial Unicode MS" pitchFamily="34" charset="-122"/>
                <a:ea typeface="Arial Unicode MS" pitchFamily="34" charset="-122"/>
              </a:rPr>
              <a:t>，访问控制 类名</a:t>
            </a:r>
            <a:r>
              <a:rPr lang="en-US" altLang="zh-CN" sz="2400">
                <a:solidFill>
                  <a:srgbClr val="FFFF00"/>
                </a:solidFill>
                <a:latin typeface="Arial Unicode MS" pitchFamily="34" charset="-122"/>
                <a:ea typeface="Arial Unicode MS" pitchFamily="34" charset="-122"/>
              </a:rPr>
              <a:t>3...</a:t>
            </a:r>
          </a:p>
          <a:p>
            <a:pPr lvl="1" eaLnBrk="1" hangingPunct="1">
              <a:spcBef>
                <a:spcPct val="40000"/>
              </a:spcBef>
              <a:buFontTx/>
              <a:buNone/>
            </a:pPr>
            <a:r>
              <a:rPr lang="en-US" altLang="zh-CN" sz="2400">
                <a:solidFill>
                  <a:srgbClr val="FFFFCC"/>
                </a:solidFill>
                <a:latin typeface="Arial Unicode MS" pitchFamily="34" charset="-122"/>
                <a:ea typeface="Arial Unicode MS" pitchFamily="34" charset="-122"/>
              </a:rPr>
              <a:t>    {</a:t>
            </a:r>
          </a:p>
          <a:p>
            <a:pPr lvl="1" eaLnBrk="1" hangingPunct="1">
              <a:spcBef>
                <a:spcPct val="10000"/>
              </a:spcBef>
              <a:buFontTx/>
              <a:buNone/>
            </a:pPr>
            <a:r>
              <a:rPr lang="en-US" altLang="zh-CN" sz="2400">
                <a:solidFill>
                  <a:srgbClr val="FFFFCC"/>
                </a:solidFill>
                <a:latin typeface="Arial Unicode MS" pitchFamily="34" charset="-122"/>
                <a:ea typeface="Arial Unicode MS" pitchFamily="34" charset="-122"/>
              </a:rPr>
              <a:t>    private:</a:t>
            </a:r>
          </a:p>
          <a:p>
            <a:pPr lvl="1" eaLnBrk="1" hangingPunct="1">
              <a:spcBef>
                <a:spcPct val="10000"/>
              </a:spcBef>
              <a:buFontTx/>
              <a:buNone/>
            </a:pPr>
            <a:r>
              <a:rPr lang="en-US" altLang="zh-CN" sz="2400">
                <a:solidFill>
                  <a:srgbClr val="FFFFCC"/>
                </a:solidFill>
                <a:latin typeface="Arial Unicode MS" pitchFamily="34" charset="-122"/>
                <a:ea typeface="Arial Unicode MS" pitchFamily="34" charset="-122"/>
              </a:rPr>
              <a:t>	    </a:t>
            </a:r>
            <a:r>
              <a:rPr lang="zh-CN" altLang="en-US" sz="2400">
                <a:solidFill>
                  <a:srgbClr val="FFFFCC"/>
                </a:solidFill>
                <a:latin typeface="Arial Unicode MS" pitchFamily="34" charset="-122"/>
                <a:ea typeface="Arial Unicode MS" pitchFamily="34" charset="-122"/>
              </a:rPr>
              <a:t>成员说明；</a:t>
            </a:r>
          </a:p>
          <a:p>
            <a:pPr lvl="1" eaLnBrk="1" hangingPunct="1">
              <a:spcBef>
                <a:spcPct val="10000"/>
              </a:spcBef>
              <a:buFontTx/>
              <a:buNone/>
            </a:pPr>
            <a:r>
              <a:rPr lang="en-US" altLang="zh-CN" sz="2400">
                <a:solidFill>
                  <a:srgbClr val="FFFFCC"/>
                </a:solidFill>
                <a:latin typeface="Arial Unicode MS" pitchFamily="34" charset="-122"/>
                <a:ea typeface="Arial Unicode MS" pitchFamily="34" charset="-122"/>
              </a:rPr>
              <a:t>    public:</a:t>
            </a:r>
          </a:p>
          <a:p>
            <a:pPr lvl="1" eaLnBrk="1" hangingPunct="1">
              <a:spcBef>
                <a:spcPct val="10000"/>
              </a:spcBef>
              <a:buFontTx/>
              <a:buNone/>
            </a:pPr>
            <a:r>
              <a:rPr lang="en-US" altLang="zh-CN" sz="2400">
                <a:solidFill>
                  <a:srgbClr val="FFFFCC"/>
                </a:solidFill>
                <a:latin typeface="Arial Unicode MS" pitchFamily="34" charset="-122"/>
                <a:ea typeface="Arial Unicode MS" pitchFamily="34" charset="-122"/>
              </a:rPr>
              <a:t>	    </a:t>
            </a:r>
            <a:r>
              <a:rPr lang="zh-CN" altLang="en-US" sz="2400">
                <a:solidFill>
                  <a:srgbClr val="FFFFCC"/>
                </a:solidFill>
                <a:latin typeface="Arial Unicode MS" pitchFamily="34" charset="-122"/>
                <a:ea typeface="Arial Unicode MS" pitchFamily="34" charset="-122"/>
              </a:rPr>
              <a:t>成员说明；</a:t>
            </a:r>
            <a:endParaRPr lang="en-US" altLang="zh-CN" sz="2400">
              <a:solidFill>
                <a:srgbClr val="FFFFCC"/>
              </a:solidFill>
              <a:latin typeface="Arial Unicode MS" pitchFamily="34" charset="-122"/>
              <a:ea typeface="Arial Unicode MS" pitchFamily="34" charset="-122"/>
            </a:endParaRPr>
          </a:p>
          <a:p>
            <a:pPr lvl="1" eaLnBrk="1" hangingPunct="1">
              <a:spcBef>
                <a:spcPct val="10000"/>
              </a:spcBef>
              <a:buFontTx/>
              <a:buNone/>
            </a:pPr>
            <a:r>
              <a:rPr lang="en-US" altLang="zh-CN" sz="2400">
                <a:solidFill>
                  <a:srgbClr val="FFFFCC"/>
                </a:solidFill>
                <a:latin typeface="Arial Unicode MS" pitchFamily="34" charset="-122"/>
                <a:ea typeface="Arial Unicode MS" pitchFamily="34" charset="-122"/>
              </a:rPr>
              <a:t>    }</a:t>
            </a:r>
            <a:r>
              <a:rPr lang="zh-CN" altLang="en-US" sz="2400">
                <a:solidFill>
                  <a:srgbClr val="FFFFCC"/>
                </a:solidFill>
                <a:latin typeface="Arial Unicode MS" pitchFamily="34" charset="-122"/>
                <a:ea typeface="Arial Unicode MS" pitchFamily="34" charset="-122"/>
              </a:rPr>
              <a:t>； </a:t>
            </a:r>
          </a:p>
          <a:p>
            <a:pPr eaLnBrk="1" hangingPunct="1">
              <a:spcBef>
                <a:spcPct val="0"/>
              </a:spcBef>
              <a:buFontTx/>
              <a:buNone/>
            </a:pPr>
            <a:endParaRPr lang="zh-CN" altLang="en-US" sz="2400">
              <a:solidFill>
                <a:srgbClr val="FFFFCC"/>
              </a:solidFill>
              <a:latin typeface="宋体" panose="02010600030101010101" pitchFamily="2" charset="-122"/>
              <a:ea typeface="Arial Unicode MS" pitchFamily="34" charset="-122"/>
            </a:endParaRPr>
          </a:p>
        </p:txBody>
      </p:sp>
      <p:sp>
        <p:nvSpPr>
          <p:cNvPr id="6" name="AutoShape 7">
            <a:hlinkClick r:id="rId2" action="ppaction://program" highlightClick="1"/>
            <a:extLst>
              <a:ext uri="{FF2B5EF4-FFF2-40B4-BE49-F238E27FC236}">
                <a16:creationId xmlns:a16="http://schemas.microsoft.com/office/drawing/2014/main" id="{5D5551A7-3F05-4A68-8EC2-DF2EBCD41CA8}"/>
              </a:ext>
            </a:extLst>
          </p:cNvPr>
          <p:cNvSpPr>
            <a:spLocks noChangeArrowheads="1"/>
          </p:cNvSpPr>
          <p:nvPr/>
        </p:nvSpPr>
        <p:spPr bwMode="auto">
          <a:xfrm>
            <a:off x="6542088" y="594995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18655-81B4-4F53-B89F-5D38293B20C6}"/>
              </a:ext>
            </a:extLst>
          </p:cNvPr>
          <p:cNvSpPr>
            <a:spLocks noGrp="1" noChangeArrowheads="1"/>
          </p:cNvSpPr>
          <p:nvPr>
            <p:ph type="title"/>
          </p:nvPr>
        </p:nvSpPr>
        <p:spPr>
          <a:xfrm>
            <a:off x="611188" y="476250"/>
            <a:ext cx="7772400" cy="587375"/>
          </a:xfrm>
        </p:spPr>
        <p:txBody>
          <a:bodyPr/>
          <a:lstStyle/>
          <a:p>
            <a:pPr algn="l"/>
            <a:r>
              <a:rPr lang="zh-CN" altLang="en-US" sz="2400" b="1">
                <a:solidFill>
                  <a:srgbClr val="FFFF00"/>
                </a:solidFill>
                <a:latin typeface="华文新魏" panose="02010800040101010101" pitchFamily="2" charset="-122"/>
                <a:ea typeface="华文新魏" panose="02010800040101010101" pitchFamily="2" charset="-122"/>
              </a:rPr>
              <a:t>⒋</a:t>
            </a:r>
            <a:r>
              <a:rPr lang="zh-CN" altLang="en-US" sz="2400" b="1">
                <a:solidFill>
                  <a:srgbClr val="FFFF00"/>
                </a:solidFill>
              </a:rPr>
              <a:t>继承类的构造函数</a:t>
            </a:r>
            <a:endParaRPr lang="zh-CN" altLang="en-US" sz="2400">
              <a:solidFill>
                <a:srgbClr val="FFFF00"/>
              </a:solidFill>
            </a:endParaRPr>
          </a:p>
        </p:txBody>
      </p:sp>
      <p:sp>
        <p:nvSpPr>
          <p:cNvPr id="5" name="TextBox 4">
            <a:extLst>
              <a:ext uri="{FF2B5EF4-FFF2-40B4-BE49-F238E27FC236}">
                <a16:creationId xmlns:a16="http://schemas.microsoft.com/office/drawing/2014/main" id="{D19A470F-4714-4B7E-86EE-2B8B343624A5}"/>
              </a:ext>
            </a:extLst>
          </p:cNvPr>
          <p:cNvSpPr txBox="1">
            <a:spLocks noChangeArrowheads="1"/>
          </p:cNvSpPr>
          <p:nvPr/>
        </p:nvSpPr>
        <p:spPr bwMode="auto">
          <a:xfrm>
            <a:off x="34925" y="1063625"/>
            <a:ext cx="8986838"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40000"/>
              </a:spcBef>
              <a:buFontTx/>
              <a:buNone/>
            </a:pPr>
            <a:r>
              <a:rPr lang="zh-CN" altLang="en-US" sz="2400">
                <a:solidFill>
                  <a:srgbClr val="FFFF00"/>
                </a:solidFill>
                <a:latin typeface="Arial Unicode MS" pitchFamily="34" charset="-122"/>
                <a:ea typeface="Arial Unicode MS" pitchFamily="34" charset="-122"/>
              </a:rPr>
              <a:t>  形式：</a:t>
            </a:r>
            <a:endParaRPr lang="en-US" altLang="zh-CN" sz="2400">
              <a:solidFill>
                <a:srgbClr val="FFFF00"/>
              </a:solidFill>
              <a:latin typeface="Arial Unicode MS" pitchFamily="34" charset="-122"/>
              <a:ea typeface="Arial Unicode MS" pitchFamily="34" charset="-122"/>
            </a:endParaRPr>
          </a:p>
          <a:p>
            <a:pPr>
              <a:lnSpc>
                <a:spcPct val="90000"/>
              </a:lnSpc>
              <a:buFontTx/>
              <a:buNone/>
            </a:pPr>
            <a:r>
              <a:rPr lang="zh-CN" altLang="en-US" sz="2400">
                <a:solidFill>
                  <a:srgbClr val="FFFF00"/>
                </a:solidFill>
                <a:latin typeface="Arial Unicode MS" pitchFamily="34" charset="-122"/>
                <a:ea typeface="Arial Unicode MS" pitchFamily="34" charset="-122"/>
              </a:rPr>
              <a:t>       假设：类</a:t>
            </a:r>
            <a:r>
              <a:rPr lang="en-US" altLang="zh-CN" sz="2400">
                <a:solidFill>
                  <a:srgbClr val="FFFF00"/>
                </a:solidFill>
                <a:latin typeface="Arial Unicode MS" pitchFamily="34" charset="-122"/>
                <a:ea typeface="Arial Unicode MS" pitchFamily="34" charset="-122"/>
              </a:rPr>
              <a:t>Y</a:t>
            </a:r>
            <a:r>
              <a:rPr lang="zh-CN" altLang="en-US" sz="2400">
                <a:solidFill>
                  <a:srgbClr val="FFFF00"/>
                </a:solidFill>
                <a:latin typeface="Arial Unicode MS" pitchFamily="34" charset="-122"/>
                <a:ea typeface="Arial Unicode MS" pitchFamily="34" charset="-122"/>
              </a:rPr>
              <a:t>由类</a:t>
            </a:r>
            <a:r>
              <a:rPr lang="en-US" altLang="zh-CN" sz="2400">
                <a:solidFill>
                  <a:srgbClr val="FFFF00"/>
                </a:solidFill>
                <a:latin typeface="Arial Unicode MS" pitchFamily="34" charset="-122"/>
                <a:ea typeface="Arial Unicode MS" pitchFamily="34" charset="-122"/>
              </a:rPr>
              <a:t>X1</a:t>
            </a:r>
            <a:r>
              <a:rPr lang="zh-CN" altLang="en-US" sz="2400">
                <a:solidFill>
                  <a:srgbClr val="FFFF00"/>
                </a:solidFill>
                <a:latin typeface="Arial Unicode MS" pitchFamily="34" charset="-122"/>
                <a:ea typeface="Arial Unicode MS" pitchFamily="34" charset="-122"/>
              </a:rPr>
              <a:t>，</a:t>
            </a:r>
            <a:r>
              <a:rPr lang="en-US" altLang="zh-CN" sz="2400">
                <a:solidFill>
                  <a:srgbClr val="FFFF00"/>
                </a:solidFill>
                <a:latin typeface="Arial Unicode MS" pitchFamily="34" charset="-122"/>
                <a:ea typeface="Arial Unicode MS" pitchFamily="34" charset="-122"/>
              </a:rPr>
              <a:t>X2</a:t>
            </a:r>
            <a:r>
              <a:rPr lang="zh-CN" altLang="en-US" sz="2400">
                <a:solidFill>
                  <a:srgbClr val="FFFF00"/>
                </a:solidFill>
                <a:latin typeface="Arial Unicode MS" pitchFamily="34" charset="-122"/>
                <a:ea typeface="Arial Unicode MS" pitchFamily="34" charset="-122"/>
              </a:rPr>
              <a:t>派生，并有成员对象</a:t>
            </a:r>
            <a:r>
              <a:rPr lang="en-US" altLang="zh-CN" sz="2400">
                <a:solidFill>
                  <a:srgbClr val="FFFF00"/>
                </a:solidFill>
                <a:latin typeface="Arial Unicode MS" pitchFamily="34" charset="-122"/>
                <a:ea typeface="Arial Unicode MS" pitchFamily="34" charset="-122"/>
              </a:rPr>
              <a:t>W1</a:t>
            </a:r>
            <a:r>
              <a:rPr lang="zh-CN" altLang="en-US" sz="2400">
                <a:solidFill>
                  <a:srgbClr val="FFFF00"/>
                </a:solidFill>
                <a:latin typeface="Arial Unicode MS" pitchFamily="34" charset="-122"/>
                <a:ea typeface="Arial Unicode MS" pitchFamily="34" charset="-122"/>
              </a:rPr>
              <a:t>，</a:t>
            </a:r>
            <a:r>
              <a:rPr lang="en-US" altLang="zh-CN" sz="2400">
                <a:solidFill>
                  <a:srgbClr val="FFFF00"/>
                </a:solidFill>
                <a:latin typeface="Arial Unicode MS" pitchFamily="34" charset="-122"/>
                <a:ea typeface="Arial Unicode MS" pitchFamily="34" charset="-122"/>
              </a:rPr>
              <a:t>W2, </a:t>
            </a:r>
            <a:r>
              <a:rPr lang="zh-CN" altLang="en-US" sz="2400">
                <a:solidFill>
                  <a:srgbClr val="FFFF00"/>
                </a:solidFill>
                <a:latin typeface="Arial Unicode MS" pitchFamily="34" charset="-122"/>
                <a:ea typeface="Arial Unicode MS" pitchFamily="34" charset="-122"/>
              </a:rPr>
              <a:t>则派生</a:t>
            </a:r>
            <a:endParaRPr lang="en-US" altLang="zh-CN" sz="2400">
              <a:solidFill>
                <a:srgbClr val="FFFF00"/>
              </a:solidFill>
              <a:latin typeface="Arial Unicode MS" pitchFamily="34" charset="-122"/>
              <a:ea typeface="Arial Unicode MS" pitchFamily="34" charset="-122"/>
            </a:endParaRPr>
          </a:p>
          <a:p>
            <a:pPr>
              <a:lnSpc>
                <a:spcPct val="90000"/>
              </a:lnSpc>
              <a:buFontTx/>
              <a:buNone/>
            </a:pPr>
            <a:r>
              <a:rPr lang="zh-CN" altLang="en-US" sz="2400">
                <a:solidFill>
                  <a:srgbClr val="FFFF00"/>
                </a:solidFill>
                <a:latin typeface="Arial Unicode MS" pitchFamily="34" charset="-122"/>
                <a:ea typeface="Arial Unicode MS" pitchFamily="34" charset="-122"/>
              </a:rPr>
              <a:t>类构造函数的形式：</a:t>
            </a:r>
          </a:p>
          <a:p>
            <a:pPr>
              <a:lnSpc>
                <a:spcPct val="90000"/>
              </a:lnSpc>
              <a:buFontTx/>
              <a:buNone/>
            </a:pPr>
            <a:endParaRPr lang="zh-CN" altLang="en-US" sz="2400">
              <a:solidFill>
                <a:srgbClr val="FFFF00"/>
              </a:solidFill>
              <a:latin typeface="Arial Unicode MS" pitchFamily="34" charset="-122"/>
              <a:ea typeface="Arial Unicode MS" pitchFamily="34" charset="-122"/>
            </a:endParaRPr>
          </a:p>
          <a:p>
            <a:pPr lvl="1">
              <a:lnSpc>
                <a:spcPct val="90000"/>
              </a:lnSpc>
              <a:buFontTx/>
              <a:buNone/>
            </a:pPr>
            <a:r>
              <a:rPr lang="en-US" altLang="zh-CN" sz="2400">
                <a:solidFill>
                  <a:srgbClr val="FFFF00"/>
                </a:solidFill>
                <a:latin typeface="Arial Unicode MS" pitchFamily="34" charset="-122"/>
                <a:ea typeface="Arial Unicode MS" pitchFamily="34" charset="-122"/>
              </a:rPr>
              <a:t>Y::Y</a:t>
            </a:r>
            <a:r>
              <a:rPr lang="zh-CN" altLang="en-US" sz="2400">
                <a:solidFill>
                  <a:srgbClr val="FFFF00"/>
                </a:solidFill>
                <a:latin typeface="Arial Unicode MS" pitchFamily="34" charset="-122"/>
                <a:ea typeface="Arial Unicode MS" pitchFamily="34" charset="-122"/>
              </a:rPr>
              <a:t>（</a:t>
            </a:r>
            <a:r>
              <a:rPr lang="en-US" altLang="zh-CN" sz="2400">
                <a:solidFill>
                  <a:srgbClr val="FFFF00"/>
                </a:solidFill>
                <a:latin typeface="Arial Unicode MS" pitchFamily="34" charset="-122"/>
                <a:ea typeface="Arial Unicode MS" pitchFamily="34" charset="-122"/>
              </a:rPr>
              <a:t>a0):X1(arg1),X2(arg2),W1(arg3),W2(arg4){</a:t>
            </a:r>
          </a:p>
          <a:p>
            <a:pPr lvl="1">
              <a:lnSpc>
                <a:spcPct val="150000"/>
              </a:lnSpc>
              <a:buFontTx/>
              <a:buNone/>
            </a:pPr>
            <a:r>
              <a:rPr lang="en-US" altLang="zh-CN" sz="2400">
                <a:solidFill>
                  <a:srgbClr val="FFFF00"/>
                </a:solidFill>
                <a:latin typeface="Arial Unicode MS" pitchFamily="34" charset="-122"/>
                <a:ea typeface="Arial Unicode MS" pitchFamily="34" charset="-122"/>
              </a:rPr>
              <a:t>…</a:t>
            </a:r>
          </a:p>
          <a:p>
            <a:pPr lvl="1">
              <a:lnSpc>
                <a:spcPct val="150000"/>
              </a:lnSpc>
              <a:buFontTx/>
              <a:buNone/>
            </a:pPr>
            <a:r>
              <a:rPr lang="en-US" altLang="zh-CN" sz="2400">
                <a:solidFill>
                  <a:srgbClr val="FFFF00"/>
                </a:solidFill>
                <a:latin typeface="Arial Unicode MS" pitchFamily="34" charset="-122"/>
                <a:ea typeface="Arial Unicode MS" pitchFamily="34" charset="-122"/>
              </a:rPr>
              <a:t>};</a:t>
            </a:r>
          </a:p>
          <a:p>
            <a:pPr eaLnBrk="1" hangingPunct="1">
              <a:spcBef>
                <a:spcPct val="0"/>
              </a:spcBef>
              <a:buFontTx/>
              <a:buNone/>
            </a:pPr>
            <a:endParaRPr lang="zh-CN" altLang="en-US" sz="2400">
              <a:solidFill>
                <a:srgbClr val="FFFFCC"/>
              </a:solidFill>
              <a:latin typeface="宋体" panose="02010600030101010101" pitchFamily="2" charset="-122"/>
              <a:ea typeface="Arial Unicode MS" pitchFamily="34" charset="-122"/>
            </a:endParaRPr>
          </a:p>
        </p:txBody>
      </p:sp>
      <p:sp>
        <p:nvSpPr>
          <p:cNvPr id="6" name="AutoShape 7">
            <a:hlinkClick r:id="rId2" action="ppaction://program" highlightClick="1"/>
            <a:extLst>
              <a:ext uri="{FF2B5EF4-FFF2-40B4-BE49-F238E27FC236}">
                <a16:creationId xmlns:a16="http://schemas.microsoft.com/office/drawing/2014/main" id="{914292FA-E868-40CB-8BD6-55FEA1BFC244}"/>
              </a:ext>
            </a:extLst>
          </p:cNvPr>
          <p:cNvSpPr>
            <a:spLocks noChangeArrowheads="1"/>
          </p:cNvSpPr>
          <p:nvPr/>
        </p:nvSpPr>
        <p:spPr bwMode="auto">
          <a:xfrm>
            <a:off x="6542088" y="594995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CHAP12EXMIC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1FEC5-42AA-4704-84C7-DF51031DA51C}"/>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12.9 </a:t>
            </a:r>
            <a:r>
              <a:rPr lang="zh-CN" altLang="en-US" sz="3200" b="1">
                <a:solidFill>
                  <a:srgbClr val="FFFF00"/>
                </a:solidFill>
              </a:rPr>
              <a:t>多态</a:t>
            </a:r>
          </a:p>
        </p:txBody>
      </p:sp>
      <p:sp>
        <p:nvSpPr>
          <p:cNvPr id="3" name="TextBox 2">
            <a:extLst>
              <a:ext uri="{FF2B5EF4-FFF2-40B4-BE49-F238E27FC236}">
                <a16:creationId xmlns:a16="http://schemas.microsoft.com/office/drawing/2014/main" id="{62079E4E-C27F-4EE2-96A3-1C4D43338F62}"/>
              </a:ext>
            </a:extLst>
          </p:cNvPr>
          <p:cNvSpPr txBox="1">
            <a:spLocks noChangeArrowheads="1"/>
          </p:cNvSpPr>
          <p:nvPr/>
        </p:nvSpPr>
        <p:spPr bwMode="auto">
          <a:xfrm>
            <a:off x="34925" y="908050"/>
            <a:ext cx="2332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基本概念</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F6F94E9E-058C-4C98-A80B-DDD769A63D8E}"/>
              </a:ext>
            </a:extLst>
          </p:cNvPr>
          <p:cNvSpPr txBox="1">
            <a:spLocks noChangeArrowheads="1"/>
          </p:cNvSpPr>
          <p:nvPr/>
        </p:nvSpPr>
        <p:spPr bwMode="auto">
          <a:xfrm>
            <a:off x="34925" y="1265238"/>
            <a:ext cx="9159875"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楷体" panose="02010609060101010101" pitchFamily="49" charset="-122"/>
                <a:ea typeface="楷体" panose="02010609060101010101" pitchFamily="49" charset="-122"/>
              </a:rPr>
              <a:t>    </a:t>
            </a:r>
            <a:r>
              <a:rPr lang="zh-CN" altLang="en-US" sz="2400" b="1">
                <a:solidFill>
                  <a:srgbClr val="FFFFCC"/>
                </a:solidFill>
                <a:latin typeface="微软雅黑 Light" panose="020B0502040204020203" pitchFamily="34" charset="-122"/>
                <a:ea typeface="微软雅黑 Light" panose="020B0502040204020203" pitchFamily="34" charset="-122"/>
              </a:rPr>
              <a:t>多态性：用同一名字定义功能相近但在实现上又略有差异的一</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组函数。</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多态性的实现：通过联编。</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a:t>
            </a:r>
            <a:r>
              <a:rPr lang="zh-CN" altLang="en-US" sz="2400" b="1">
                <a:solidFill>
                  <a:srgbClr val="FFFF00"/>
                </a:solidFill>
                <a:latin typeface="微软雅黑 Light" panose="020B0502040204020203" pitchFamily="34" charset="-122"/>
                <a:ea typeface="微软雅黑 Light" panose="020B0502040204020203" pitchFamily="34" charset="-122"/>
              </a:rPr>
              <a:t>联编：</a:t>
            </a:r>
            <a:r>
              <a:rPr lang="zh-CN" altLang="en-US" sz="2400" b="1">
                <a:solidFill>
                  <a:srgbClr val="FFFFCC"/>
                </a:solidFill>
                <a:latin typeface="微软雅黑 Light" panose="020B0502040204020203" pitchFamily="34" charset="-122"/>
                <a:ea typeface="微软雅黑 Light" panose="020B0502040204020203" pitchFamily="34" charset="-122"/>
              </a:rPr>
              <a:t>把一个标识符名和一个存储地址联系在一起的过程。或</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将一个函数调用链接上相应的函数体代码的过程。</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a:t>
            </a:r>
            <a:r>
              <a:rPr lang="zh-CN" altLang="en-US" sz="2400" b="1">
                <a:solidFill>
                  <a:srgbClr val="FFFF00"/>
                </a:solidFill>
                <a:latin typeface="微软雅黑 Light" panose="020B0502040204020203" pitchFamily="34" charset="-122"/>
                <a:ea typeface="微软雅黑 Light" panose="020B0502040204020203" pitchFamily="34" charset="-122"/>
              </a:rPr>
              <a:t>静态联编：</a:t>
            </a:r>
            <a:r>
              <a:rPr lang="zh-CN" altLang="en-US" sz="2400" b="1">
                <a:solidFill>
                  <a:srgbClr val="FFFFCC"/>
                </a:solidFill>
                <a:latin typeface="微软雅黑 Light" panose="020B0502040204020203" pitchFamily="34" charset="-122"/>
                <a:ea typeface="微软雅黑 Light" panose="020B0502040204020203" pitchFamily="34" charset="-122"/>
              </a:rPr>
              <a:t>联编工作在编译连接阶段完成的情况，又称编译时</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的多态性。</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a:t>
            </a:r>
            <a:r>
              <a:rPr lang="zh-CN" altLang="en-US" sz="2400" b="1">
                <a:solidFill>
                  <a:srgbClr val="FFFF00"/>
                </a:solidFill>
                <a:latin typeface="微软雅黑 Light" panose="020B0502040204020203" pitchFamily="34" charset="-122"/>
                <a:ea typeface="微软雅黑 Light" panose="020B0502040204020203" pitchFamily="34" charset="-122"/>
              </a:rPr>
              <a:t>动态联编：</a:t>
            </a:r>
            <a:r>
              <a:rPr lang="zh-CN" altLang="en-US" sz="2400" b="1">
                <a:solidFill>
                  <a:srgbClr val="FFFFCC"/>
                </a:solidFill>
                <a:latin typeface="微软雅黑 Light" panose="020B0502040204020203" pitchFamily="34" charset="-122"/>
                <a:ea typeface="微软雅黑 Light" panose="020B0502040204020203" pitchFamily="34" charset="-122"/>
              </a:rPr>
              <a:t>联编工作在程序运行阶段完成的情况，又称运行时</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的多态性。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0274-3E7D-48AB-AA62-C0F4A034F1E2}"/>
              </a:ext>
            </a:extLst>
          </p:cNvPr>
          <p:cNvSpPr>
            <a:spLocks noGrp="1" noChangeArrowheads="1"/>
          </p:cNvSpPr>
          <p:nvPr>
            <p:ph type="title"/>
          </p:nvPr>
        </p:nvSpPr>
        <p:spPr>
          <a:xfrm>
            <a:off x="685800" y="333375"/>
            <a:ext cx="7772400" cy="585788"/>
          </a:xfrm>
        </p:spPr>
        <p:txBody>
          <a:bodyPr/>
          <a:lstStyle/>
          <a:p>
            <a:r>
              <a:rPr lang="zh-CN" altLang="en-US" sz="2800">
                <a:solidFill>
                  <a:srgbClr val="FFFF00"/>
                </a:solidFill>
                <a:latin typeface="华文新魏" panose="02010800040101010101" pitchFamily="2" charset="-122"/>
                <a:ea typeface="华文新魏" panose="02010800040101010101" pitchFamily="2" charset="-122"/>
              </a:rPr>
              <a:t>两种多态性比较</a:t>
            </a:r>
            <a:endParaRPr lang="zh-CN" altLang="en-US" sz="2800" b="1">
              <a:solidFill>
                <a:srgbClr val="FFFF00"/>
              </a:solidFill>
              <a:latin typeface="华文新魏" panose="02010800040101010101" pitchFamily="2" charset="-122"/>
              <a:ea typeface="华文新魏" panose="02010800040101010101" pitchFamily="2" charset="-122"/>
            </a:endParaRPr>
          </a:p>
        </p:txBody>
      </p:sp>
      <p:graphicFrame>
        <p:nvGraphicFramePr>
          <p:cNvPr id="5" name="Group 81">
            <a:extLst>
              <a:ext uri="{FF2B5EF4-FFF2-40B4-BE49-F238E27FC236}">
                <a16:creationId xmlns:a16="http://schemas.microsoft.com/office/drawing/2014/main" id="{48A3A629-F52C-4067-B167-C4D053D6787D}"/>
              </a:ext>
            </a:extLst>
          </p:cNvPr>
          <p:cNvGraphicFramePr>
            <a:graphicFrameLocks/>
          </p:cNvGraphicFramePr>
          <p:nvPr/>
        </p:nvGraphicFramePr>
        <p:xfrm>
          <a:off x="142875" y="1196975"/>
          <a:ext cx="8858250" cy="3987800"/>
        </p:xfrm>
        <a:graphic>
          <a:graphicData uri="http://schemas.openxmlformats.org/drawingml/2006/table">
            <a:tbl>
              <a:tblPr/>
              <a:tblGrid>
                <a:gridCol w="1089331">
                  <a:extLst>
                    <a:ext uri="{9D8B030D-6E8A-4147-A177-3AD203B41FA5}">
                      <a16:colId xmlns:a16="http://schemas.microsoft.com/office/drawing/2014/main" val="20000"/>
                    </a:ext>
                  </a:extLst>
                </a:gridCol>
                <a:gridCol w="1487694">
                  <a:extLst>
                    <a:ext uri="{9D8B030D-6E8A-4147-A177-3AD203B41FA5}">
                      <a16:colId xmlns:a16="http://schemas.microsoft.com/office/drawing/2014/main" val="20001"/>
                    </a:ext>
                  </a:extLst>
                </a:gridCol>
                <a:gridCol w="1516019">
                  <a:extLst>
                    <a:ext uri="{9D8B030D-6E8A-4147-A177-3AD203B41FA5}">
                      <a16:colId xmlns:a16="http://schemas.microsoft.com/office/drawing/2014/main" val="20002"/>
                    </a:ext>
                  </a:extLst>
                </a:gridCol>
                <a:gridCol w="1516019">
                  <a:extLst>
                    <a:ext uri="{9D8B030D-6E8A-4147-A177-3AD203B41FA5}">
                      <a16:colId xmlns:a16="http://schemas.microsoft.com/office/drawing/2014/main" val="20003"/>
                    </a:ext>
                  </a:extLst>
                </a:gridCol>
                <a:gridCol w="1516019">
                  <a:extLst>
                    <a:ext uri="{9D8B030D-6E8A-4147-A177-3AD203B41FA5}">
                      <a16:colId xmlns:a16="http://schemas.microsoft.com/office/drawing/2014/main" val="20004"/>
                    </a:ext>
                  </a:extLst>
                </a:gridCol>
                <a:gridCol w="1733170">
                  <a:extLst>
                    <a:ext uri="{9D8B030D-6E8A-4147-A177-3AD203B41FA5}">
                      <a16:colId xmlns:a16="http://schemas.microsoft.com/office/drawing/2014/main" val="20005"/>
                    </a:ext>
                  </a:extLst>
                </a:gridCol>
              </a:tblGrid>
              <a:tr h="1287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endParaRPr>
                    </a:p>
                  </a:txBody>
                  <a:tcPr marL="91453" marR="91453" marT="45710" marB="45710" anchor="ctr" horzOverflow="overflow">
                    <a:lnL w="28575"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形式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联编方式</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函数原型</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决策依据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优点 </a:t>
                      </a:r>
                    </a:p>
                  </a:txBody>
                  <a:tcPr marL="91453" marR="91453" marT="45710" marB="45710" anchor="ctr" horzOverflow="overflow">
                    <a:lnL w="19050" cap="flat" cmpd="sng" algn="ctr">
                      <a:solidFill>
                        <a:srgbClr val="CC6600"/>
                      </a:solidFill>
                      <a:prstDash val="solid"/>
                      <a:round/>
                      <a:headEnd type="none" w="med" len="med"/>
                      <a:tailEnd type="none" w="med" len="med"/>
                    </a:lnL>
                    <a:lnR w="28575" cap="flat" cmpd="sng" algn="ctr">
                      <a:solidFill>
                        <a:srgbClr val="CC6600"/>
                      </a:solidFill>
                      <a:prstDash val="solid"/>
                      <a:round/>
                      <a:headEnd type="none" w="med" len="med"/>
                      <a:tailEnd type="none" w="med" len="med"/>
                    </a:lnR>
                    <a:lnT w="28575"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编译时多态性 </a:t>
                      </a:r>
                    </a:p>
                  </a:txBody>
                  <a:tcPr marL="91453" marR="91453" marT="45710" marB="45710" anchor="ctr" horzOverflow="overflow">
                    <a:lnL w="28575"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函数重载</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静态联编</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不同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参数类型及数目</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速度快</a:t>
                      </a:r>
                    </a:p>
                  </a:txBody>
                  <a:tcPr marL="91453" marR="91453" marT="45710" marB="45710" anchor="ctr" horzOverflow="overflow">
                    <a:lnL w="19050" cap="flat" cmpd="sng" algn="ctr">
                      <a:solidFill>
                        <a:srgbClr val="CC6600"/>
                      </a:solidFill>
                      <a:prstDash val="solid"/>
                      <a:round/>
                      <a:headEnd type="none" w="med" len="med"/>
                      <a:tailEnd type="none" w="med" len="med"/>
                    </a:lnL>
                    <a:lnR w="28575"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19050" cap="flat" cmpd="sng" algn="ctr">
                      <a:solidFill>
                        <a:srgbClr val="CC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11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运行时多态性 </a:t>
                      </a:r>
                    </a:p>
                  </a:txBody>
                  <a:tcPr marL="91453" marR="91453" marT="45710" marB="45710" anchor="ctr" horzOverflow="overflow">
                    <a:lnL w="28575"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虚函数</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动态联编</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相同 </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CC"/>
                          </a:solidFill>
                          <a:effectLst/>
                          <a:latin typeface="微软雅黑 Light" panose="020B0502040204020203" pitchFamily="34" charset="-122"/>
                          <a:ea typeface="微软雅黑 Light" panose="020B0502040204020203" pitchFamily="34" charset="-122"/>
                        </a:rPr>
                        <a:t>运行时指针的指向或引用</a:t>
                      </a:r>
                    </a:p>
                  </a:txBody>
                  <a:tcPr marL="91453" marR="91453" marT="45710" marB="45710" anchor="ctr" horzOverflow="overflow">
                    <a:lnL w="19050" cap="flat" cmpd="sng" algn="ctr">
                      <a:solidFill>
                        <a:srgbClr val="CC6600"/>
                      </a:solidFill>
                      <a:prstDash val="solid"/>
                      <a:round/>
                      <a:headEnd type="none" w="med" len="med"/>
                      <a:tailEnd type="none" w="med" len="med"/>
                    </a:lnL>
                    <a:lnR w="19050"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CC"/>
                          </a:solidFill>
                          <a:effectLst/>
                          <a:latin typeface="微软雅黑 Light" panose="020B0502040204020203" pitchFamily="34" charset="-122"/>
                          <a:ea typeface="微软雅黑 Light" panose="020B0502040204020203" pitchFamily="34" charset="-122"/>
                        </a:rPr>
                        <a:t>高灵活性、抽象性和可扩充性 </a:t>
                      </a:r>
                    </a:p>
                  </a:txBody>
                  <a:tcPr marL="91453" marR="91453" marT="45710" marB="45710" anchor="ctr" horzOverflow="overflow">
                    <a:lnL w="19050" cap="flat" cmpd="sng" algn="ctr">
                      <a:solidFill>
                        <a:srgbClr val="CC6600"/>
                      </a:solidFill>
                      <a:prstDash val="solid"/>
                      <a:round/>
                      <a:headEnd type="none" w="med" len="med"/>
                      <a:tailEnd type="none" w="med" len="med"/>
                    </a:lnL>
                    <a:lnR w="28575" cap="flat" cmpd="sng" algn="ctr">
                      <a:solidFill>
                        <a:srgbClr val="CC6600"/>
                      </a:solidFill>
                      <a:prstDash val="solid"/>
                      <a:round/>
                      <a:headEnd type="none" w="med" len="med"/>
                      <a:tailEnd type="none" w="med" len="med"/>
                    </a:lnR>
                    <a:lnT w="19050" cap="flat" cmpd="sng" algn="ctr">
                      <a:solidFill>
                        <a:srgbClr val="CC6600"/>
                      </a:solidFill>
                      <a:prstDash val="solid"/>
                      <a:round/>
                      <a:headEnd type="none" w="med" len="med"/>
                      <a:tailEnd type="none" w="med" len="med"/>
                    </a:lnT>
                    <a:lnB w="28575" cap="flat" cmpd="sng" algn="ctr">
                      <a:solidFill>
                        <a:srgbClr val="CC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BF7B3-17F2-4697-B440-AE640EA48840}"/>
              </a:ext>
            </a:extLst>
          </p:cNvPr>
          <p:cNvSpPr>
            <a:spLocks noGrp="1" noChangeArrowheads="1"/>
          </p:cNvSpPr>
          <p:nvPr>
            <p:ph type="title"/>
          </p:nvPr>
        </p:nvSpPr>
        <p:spPr>
          <a:xfrm>
            <a:off x="685800" y="333375"/>
            <a:ext cx="7772400" cy="585788"/>
          </a:xfrm>
        </p:spPr>
        <p:txBody>
          <a:bodyPr/>
          <a:lstStyle/>
          <a:p>
            <a:pPr algn="l" eaLnBrk="1" hangingPunct="1"/>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虚函数</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BE15A73B-F037-4793-AD8A-314E4B8DB14F}"/>
              </a:ext>
            </a:extLst>
          </p:cNvPr>
          <p:cNvSpPr txBox="1">
            <a:spLocks noChangeArrowheads="1"/>
          </p:cNvSpPr>
          <p:nvPr/>
        </p:nvSpPr>
        <p:spPr bwMode="auto">
          <a:xfrm>
            <a:off x="34925" y="908050"/>
            <a:ext cx="9109075" cy="3906838"/>
          </a:xfrm>
          <a:prstGeom prst="rect">
            <a:avLst/>
          </a:prstGeom>
          <a:noFill/>
          <a:ln>
            <a:noFill/>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一般虚函数成员</a:t>
            </a:r>
            <a:endParaRPr lang="en-US" altLang="zh-CN"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定义：用关键字</a:t>
            </a:r>
            <a:r>
              <a:rPr lang="en-US" altLang="zh-CN" b="1" dirty="0">
                <a:solidFill>
                  <a:srgbClr val="FFFFCC"/>
                </a:solidFill>
                <a:latin typeface="微软雅黑 Light" panose="020B0502040204020203" pitchFamily="34" charset="-122"/>
                <a:ea typeface="微软雅黑 Light" panose="020B0502040204020203" pitchFamily="34" charset="-122"/>
              </a:rPr>
              <a:t>virtual</a:t>
            </a:r>
            <a:r>
              <a:rPr lang="zh-CN" altLang="en-US" b="1" dirty="0">
                <a:solidFill>
                  <a:srgbClr val="FFFFCC"/>
                </a:solidFill>
                <a:latin typeface="微软雅黑 Light" panose="020B0502040204020203" pitchFamily="34" charset="-122"/>
                <a:ea typeface="微软雅黑 Light" panose="020B0502040204020203" pitchFamily="34" charset="-122"/>
              </a:rPr>
              <a:t>修钸的基类中的</a:t>
            </a:r>
            <a:r>
              <a:rPr lang="en-US" altLang="zh-CN" b="1" dirty="0">
                <a:solidFill>
                  <a:srgbClr val="FFFFCC"/>
                </a:solidFill>
                <a:latin typeface="微软雅黑 Light" panose="020B0502040204020203" pitchFamily="34" charset="-122"/>
                <a:ea typeface="微软雅黑 Light" panose="020B0502040204020203" pitchFamily="34" charset="-122"/>
              </a:rPr>
              <a:t>protected</a:t>
            </a:r>
            <a:r>
              <a:rPr lang="zh-CN" altLang="en-US" b="1" dirty="0">
                <a:solidFill>
                  <a:srgbClr val="FFFFCC"/>
                </a:solidFill>
                <a:latin typeface="微软雅黑 Light" panose="020B0502040204020203" pitchFamily="34" charset="-122"/>
                <a:ea typeface="微软雅黑 Light" panose="020B0502040204020203" pitchFamily="34" charset="-122"/>
              </a:rPr>
              <a:t>或</a:t>
            </a:r>
            <a:r>
              <a:rPr lang="en-US" altLang="zh-CN" b="1" dirty="0">
                <a:solidFill>
                  <a:srgbClr val="FFFFCC"/>
                </a:solidFill>
                <a:latin typeface="微软雅黑 Light" panose="020B0502040204020203" pitchFamily="34" charset="-122"/>
                <a:ea typeface="微软雅黑 Light" panose="020B0502040204020203" pitchFamily="34" charset="-122"/>
              </a:rPr>
              <a:t>public</a:t>
            </a:r>
            <a:r>
              <a:rPr lang="zh-CN" altLang="en-US" b="1" dirty="0">
                <a:solidFill>
                  <a:srgbClr val="FFFFCC"/>
                </a:solidFill>
                <a:latin typeface="微软雅黑 Light" panose="020B0502040204020203" pitchFamily="34" charset="-122"/>
                <a:ea typeface="微软雅黑 Light" panose="020B0502040204020203" pitchFamily="34" charset="-122"/>
              </a:rPr>
              <a:t>成员函数，并在派生类中重新定义，以形成不同的实现版本。</a:t>
            </a:r>
            <a:endParaRPr lang="en-US" altLang="zh-CN"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defRPr/>
            </a:pPr>
            <a:r>
              <a:rPr lang="en-US" altLang="zh-CN" b="1" dirty="0">
                <a:solidFill>
                  <a:srgbClr val="FFFFCC"/>
                </a:solidFill>
                <a:latin typeface="微软雅黑 Light" panose="020B0502040204020203" pitchFamily="34" charset="-122"/>
                <a:ea typeface="微软雅黑 Light" panose="020B0502040204020203" pitchFamily="34" charset="-122"/>
              </a:rPr>
              <a:t>       </a:t>
            </a:r>
            <a:r>
              <a:rPr lang="zh-CN" altLang="en-US" b="1" dirty="0">
                <a:solidFill>
                  <a:srgbClr val="FFFFCC"/>
                </a:solidFill>
                <a:latin typeface="微软雅黑 Light" panose="020B0502040204020203" pitchFamily="34" charset="-122"/>
                <a:ea typeface="微软雅黑 Light" panose="020B0502040204020203" pitchFamily="34" charset="-122"/>
              </a:rPr>
              <a:t>形式：</a:t>
            </a:r>
            <a:endParaRPr lang="en-US" altLang="zh-CN" b="1" dirty="0">
              <a:solidFill>
                <a:srgbClr val="FFFFCC"/>
              </a:solidFill>
              <a:latin typeface="微软雅黑 Light" panose="020B0502040204020203" pitchFamily="34" charset="-122"/>
              <a:ea typeface="微软雅黑 Light" panose="020B0502040204020203" pitchFamily="34" charset="-122"/>
            </a:endParaRPr>
          </a:p>
          <a:p>
            <a:pPr marL="0" lvl="1">
              <a:lnSpc>
                <a:spcPct val="150000"/>
              </a:lnSpc>
              <a:defRPr/>
            </a:pPr>
            <a:r>
              <a:rPr lang="en-US" altLang="zh-CN" b="1" dirty="0">
                <a:solidFill>
                  <a:srgbClr val="FFFFCC"/>
                </a:solidFill>
                <a:latin typeface="微软雅黑 Light" panose="020B0502040204020203" pitchFamily="34" charset="-122"/>
                <a:ea typeface="微软雅黑 Light" panose="020B0502040204020203" pitchFamily="34" charset="-122"/>
              </a:rPr>
              <a:t>       virtual </a:t>
            </a:r>
            <a:r>
              <a:rPr lang="zh-CN" altLang="en-US" b="1" dirty="0">
                <a:solidFill>
                  <a:srgbClr val="FFFFCC"/>
                </a:solidFill>
                <a:latin typeface="微软雅黑 Light" panose="020B0502040204020203" pitchFamily="34" charset="-122"/>
                <a:ea typeface="微软雅黑 Light" panose="020B0502040204020203" pitchFamily="34" charset="-122"/>
              </a:rPr>
              <a:t>函数类型  函数名（形参表）</a:t>
            </a:r>
            <a:r>
              <a:rPr lang="en-US" altLang="zh-CN" b="1" dirty="0">
                <a:solidFill>
                  <a:srgbClr val="FFFFCC"/>
                </a:solidFill>
                <a:latin typeface="微软雅黑 Light" panose="020B0502040204020203" pitchFamily="34" charset="-122"/>
                <a:ea typeface="微软雅黑 Light" panose="020B0502040204020203" pitchFamily="34" charset="-122"/>
              </a:rPr>
              <a:t> {</a:t>
            </a:r>
          </a:p>
          <a:p>
            <a:pPr lvl="1">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函数体</a:t>
            </a:r>
          </a:p>
          <a:p>
            <a:pPr lvl="1">
              <a:lnSpc>
                <a:spcPct val="150000"/>
              </a:lnSpc>
              <a:defRPr/>
            </a:pPr>
            <a:r>
              <a:rPr lang="zh-CN" altLang="en-US" b="1" dirty="0">
                <a:solidFill>
                  <a:srgbClr val="FFFFCC"/>
                </a:solidFill>
                <a:latin typeface="微软雅黑 Light" panose="020B0502040204020203" pitchFamily="34" charset="-122"/>
                <a:ea typeface="微软雅黑 Light" panose="020B0502040204020203" pitchFamily="34" charset="-122"/>
              </a:rPr>
              <a:t> </a:t>
            </a:r>
            <a:r>
              <a:rPr lang="en-US" altLang="zh-CN" b="1" dirty="0">
                <a:solidFill>
                  <a:srgbClr val="FFFFCC"/>
                </a:solidFill>
                <a:latin typeface="微软雅黑 Light" panose="020B0502040204020203" pitchFamily="34" charset="-122"/>
                <a:ea typeface="微软雅黑 Light" panose="020B0502040204020203" pitchFamily="34" charset="-122"/>
              </a:rPr>
              <a:t>}</a:t>
            </a:r>
          </a:p>
        </p:txBody>
      </p:sp>
      <p:sp>
        <p:nvSpPr>
          <p:cNvPr id="5" name="AutoShape 7">
            <a:hlinkClick r:id="rId2" action="ppaction://program" highlightClick="1"/>
            <a:extLst>
              <a:ext uri="{FF2B5EF4-FFF2-40B4-BE49-F238E27FC236}">
                <a16:creationId xmlns:a16="http://schemas.microsoft.com/office/drawing/2014/main" id="{F483FFBF-BF1A-4AE6-B2FB-5CA8CDD93EB2}"/>
              </a:ext>
            </a:extLst>
          </p:cNvPr>
          <p:cNvSpPr>
            <a:spLocks noChangeArrowheads="1"/>
          </p:cNvSpPr>
          <p:nvPr/>
        </p:nvSpPr>
        <p:spPr bwMode="auto">
          <a:xfrm>
            <a:off x="5940425" y="5661025"/>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926471D-0CCB-42E4-B824-811533097934}"/>
              </a:ext>
            </a:extLst>
          </p:cNvPr>
          <p:cNvSpPr>
            <a:spLocks noGrp="1" noChangeArrowheads="1"/>
          </p:cNvSpPr>
          <p:nvPr>
            <p:ph type="title"/>
          </p:nvPr>
        </p:nvSpPr>
        <p:spPr>
          <a:xfrm>
            <a:off x="685800" y="260350"/>
            <a:ext cx="7772400" cy="533400"/>
          </a:xfrm>
        </p:spPr>
        <p:txBody>
          <a:bodyPr/>
          <a:lstStyle/>
          <a:p>
            <a:pPr eaLnBrk="1" hangingPunct="1"/>
            <a:r>
              <a:rPr lang="en-US" altLang="zh-CN" sz="3200" b="1" dirty="0">
                <a:solidFill>
                  <a:srgbClr val="FFFF00"/>
                </a:solidFill>
                <a:latin typeface="Arial" panose="020B0604020202020204" pitchFamily="34" charset="0"/>
                <a:ea typeface="楷体_GB2312" pitchFamily="49" charset="-122"/>
              </a:rPr>
              <a:t>C++</a:t>
            </a:r>
            <a:r>
              <a:rPr lang="zh-CN" altLang="en-US" sz="3200" b="1" dirty="0">
                <a:solidFill>
                  <a:srgbClr val="FFFF00"/>
                </a:solidFill>
                <a:latin typeface="Arial" panose="020B0604020202020204" pitchFamily="34" charset="0"/>
                <a:ea typeface="楷体_GB2312" pitchFamily="49" charset="-122"/>
              </a:rPr>
              <a:t>的概念</a:t>
            </a:r>
          </a:p>
        </p:txBody>
      </p:sp>
      <p:sp>
        <p:nvSpPr>
          <p:cNvPr id="3075" name="Text Box 3">
            <a:extLst>
              <a:ext uri="{FF2B5EF4-FFF2-40B4-BE49-F238E27FC236}">
                <a16:creationId xmlns:a16="http://schemas.microsoft.com/office/drawing/2014/main" id="{19020C0C-EB29-40ED-AB61-BC0D1BA47F00}"/>
              </a:ext>
            </a:extLst>
          </p:cNvPr>
          <p:cNvSpPr txBox="1">
            <a:spLocks noChangeArrowheads="1"/>
          </p:cNvSpPr>
          <p:nvPr/>
        </p:nvSpPr>
        <p:spPr bwMode="auto">
          <a:xfrm>
            <a:off x="12700" y="857250"/>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从面向过程到面向对象</a:t>
            </a:r>
            <a:endParaRPr lang="zh-CN" altLang="en-US" sz="2400">
              <a:solidFill>
                <a:srgbClr val="FFFF00"/>
              </a:solidFill>
            </a:endParaRPr>
          </a:p>
        </p:txBody>
      </p:sp>
      <p:sp>
        <p:nvSpPr>
          <p:cNvPr id="3076" name="Text Box 4">
            <a:extLst>
              <a:ext uri="{FF2B5EF4-FFF2-40B4-BE49-F238E27FC236}">
                <a16:creationId xmlns:a16="http://schemas.microsoft.com/office/drawing/2014/main" id="{81C99F54-CE98-4C90-BB52-E558688EE07C}"/>
              </a:ext>
            </a:extLst>
          </p:cNvPr>
          <p:cNvSpPr txBox="1">
            <a:spLocks noChangeArrowheads="1"/>
          </p:cNvSpPr>
          <p:nvPr/>
        </p:nvSpPr>
        <p:spPr bwMode="auto">
          <a:xfrm>
            <a:off x="34925" y="1220788"/>
            <a:ext cx="89598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00FFFF"/>
              </a:buClr>
              <a:buFontTx/>
              <a:buNone/>
            </a:pPr>
            <a:r>
              <a:rPr lang="zh-CN" altLang="en-US" sz="2400" b="1">
                <a:solidFill>
                  <a:srgbClr val="FFFF00"/>
                </a:solidFill>
                <a:latin typeface="楷体_GB2312" pitchFamily="49" charset="-122"/>
                <a:ea typeface="楷体_GB2312" pitchFamily="49" charset="-122"/>
              </a:rPr>
              <a:t>       面向过程</a:t>
            </a:r>
            <a:r>
              <a:rPr lang="en-US" altLang="zh-CN" sz="2400" b="1">
                <a:solidFill>
                  <a:srgbClr val="FFFF00"/>
                </a:solidFill>
                <a:latin typeface="Arial" panose="020B0604020202020204" pitchFamily="34" charset="0"/>
                <a:ea typeface="楷体_GB2312" pitchFamily="49" charset="-122"/>
                <a:cs typeface="Arial" panose="020B0604020202020204" pitchFamily="34" charset="0"/>
              </a:rPr>
              <a:t>(</a:t>
            </a:r>
            <a:r>
              <a:rPr lang="en-US" altLang="zh-CN" sz="2400">
                <a:solidFill>
                  <a:srgbClr val="FFFF00"/>
                </a:solidFill>
                <a:latin typeface="Arial" panose="020B0604020202020204" pitchFamily="34" charset="0"/>
                <a:cs typeface="Arial" panose="020B0604020202020204" pitchFamily="34" charset="0"/>
              </a:rPr>
              <a:t>Procedure Oriented)</a:t>
            </a:r>
            <a:r>
              <a:rPr lang="zh-CN" altLang="en-US" sz="2400" b="1">
                <a:solidFill>
                  <a:srgbClr val="FFFF00"/>
                </a:solidFill>
                <a:latin typeface="楷体_GB2312" pitchFamily="49" charset="-122"/>
                <a:ea typeface="楷体_GB2312" pitchFamily="49" charset="-122"/>
              </a:rPr>
              <a:t>是以过程为中心的程序设计方</a:t>
            </a:r>
            <a:endParaRPr lang="en-US" altLang="zh-CN" sz="2400" b="1">
              <a:solidFill>
                <a:srgbClr val="FFFF00"/>
              </a:solidFill>
              <a:latin typeface="楷体_GB2312" pitchFamily="49" charset="-122"/>
              <a:ea typeface="楷体_GB2312" pitchFamily="49" charset="-122"/>
            </a:endParaRPr>
          </a:p>
          <a:p>
            <a:pPr eaLnBrk="1" hangingPunct="1">
              <a:spcBef>
                <a:spcPct val="0"/>
              </a:spcBef>
              <a:buClr>
                <a:srgbClr val="00FFFF"/>
              </a:buClr>
              <a:buFontTx/>
              <a:buNone/>
            </a:pPr>
            <a:r>
              <a:rPr lang="zh-CN" altLang="en-US" sz="2400" b="1">
                <a:solidFill>
                  <a:srgbClr val="FFFF00"/>
                </a:solidFill>
                <a:latin typeface="楷体_GB2312" pitchFamily="49" charset="-122"/>
                <a:ea typeface="楷体_GB2312" pitchFamily="49" charset="-122"/>
              </a:rPr>
              <a:t>式，其核心要素如下：</a:t>
            </a:r>
          </a:p>
          <a:p>
            <a:pPr lvl="1" eaLnBrk="1" hangingPunct="1">
              <a:spcBef>
                <a:spcPct val="0"/>
              </a:spcBef>
              <a:buClr>
                <a:srgbClr val="00FFFF"/>
              </a:buClr>
              <a:buFont typeface="Wingdings" panose="05000000000000000000" pitchFamily="2" charset="2"/>
              <a:buChar char="v"/>
            </a:pPr>
            <a:r>
              <a:rPr lang="zh-CN" altLang="en-US" sz="2400" b="1">
                <a:solidFill>
                  <a:srgbClr val="00FFFF"/>
                </a:solidFill>
                <a:latin typeface="楷体_GB2312" pitchFamily="49" charset="-122"/>
                <a:ea typeface="楷体_GB2312" pitchFamily="49" charset="-122"/>
              </a:rPr>
              <a:t>过程化的处理方式。 </a:t>
            </a:r>
            <a:endParaRPr lang="en-US" altLang="zh-CN" sz="2400" b="1">
              <a:solidFill>
                <a:srgbClr val="00FFFF"/>
              </a:solidFill>
              <a:latin typeface="楷体_GB2312" pitchFamily="49" charset="-122"/>
              <a:ea typeface="楷体_GB2312" pitchFamily="49" charset="-122"/>
            </a:endParaRPr>
          </a:p>
          <a:p>
            <a:pPr lvl="1" eaLnBrk="1" hangingPunct="1">
              <a:spcBef>
                <a:spcPct val="0"/>
              </a:spcBef>
              <a:buClr>
                <a:srgbClr val="00FFFF"/>
              </a:buClr>
              <a:buFont typeface="Wingdings" panose="05000000000000000000" pitchFamily="2" charset="2"/>
              <a:buChar char="v"/>
            </a:pPr>
            <a:r>
              <a:rPr lang="zh-CN" altLang="en-US" sz="2400" b="1">
                <a:solidFill>
                  <a:srgbClr val="00FFFF"/>
                </a:solidFill>
                <a:latin typeface="楷体_GB2312" pitchFamily="49" charset="-122"/>
                <a:ea typeface="楷体_GB2312" pitchFamily="49" charset="-122"/>
              </a:rPr>
              <a:t>函数；</a:t>
            </a:r>
            <a:endParaRPr lang="en-US" altLang="zh-CN" sz="2400" b="1">
              <a:solidFill>
                <a:srgbClr val="00FFFF"/>
              </a:solidFill>
              <a:latin typeface="楷体_GB2312" pitchFamily="49" charset="-122"/>
              <a:ea typeface="楷体_GB2312" pitchFamily="49" charset="-122"/>
            </a:endParaRPr>
          </a:p>
          <a:p>
            <a:pPr lvl="1" eaLnBrk="1" hangingPunct="1">
              <a:spcBef>
                <a:spcPct val="0"/>
              </a:spcBef>
              <a:buClr>
                <a:srgbClr val="00FFFF"/>
              </a:buClr>
              <a:buFont typeface="Wingdings" panose="05000000000000000000" pitchFamily="2" charset="2"/>
              <a:buChar char="v"/>
            </a:pPr>
            <a:r>
              <a:rPr lang="zh-CN" altLang="en-US" sz="2400" b="1">
                <a:solidFill>
                  <a:srgbClr val="00FFFF"/>
                </a:solidFill>
                <a:latin typeface="楷体_GB2312" pitchFamily="49" charset="-122"/>
                <a:ea typeface="楷体_GB2312" pitchFamily="49" charset="-122"/>
              </a:rPr>
              <a:t>数据与处理分离；</a:t>
            </a:r>
            <a:endParaRPr lang="en-US" altLang="zh-CN" sz="2400" b="1">
              <a:solidFill>
                <a:srgbClr val="00FFFF"/>
              </a:solidFill>
              <a:latin typeface="楷体_GB2312" pitchFamily="49" charset="-122"/>
              <a:ea typeface="楷体_GB2312" pitchFamily="49" charset="-122"/>
            </a:endParaRPr>
          </a:p>
          <a:p>
            <a:pPr lvl="1" eaLnBrk="1" hangingPunct="1">
              <a:spcBef>
                <a:spcPct val="0"/>
              </a:spcBef>
              <a:buClr>
                <a:srgbClr val="00FFFF"/>
              </a:buClr>
              <a:buFont typeface="Wingdings" panose="05000000000000000000" pitchFamily="2" charset="2"/>
              <a:buChar char="v"/>
            </a:pPr>
            <a:endParaRPr lang="zh-CN" altLang="en-US" sz="2400" b="1">
              <a:solidFill>
                <a:srgbClr val="00FFFF"/>
              </a:solidFill>
              <a:latin typeface="楷体_GB2312" pitchFamily="49" charset="-122"/>
              <a:ea typeface="楷体_GB2312" pitchFamily="49" charset="-122"/>
            </a:endParaRPr>
          </a:p>
        </p:txBody>
      </p:sp>
      <p:sp>
        <p:nvSpPr>
          <p:cNvPr id="3078" name="Text Box 6">
            <a:extLst>
              <a:ext uri="{FF2B5EF4-FFF2-40B4-BE49-F238E27FC236}">
                <a16:creationId xmlns:a16="http://schemas.microsoft.com/office/drawing/2014/main" id="{28DE90A8-0F65-460B-8566-C96703AA3457}"/>
              </a:ext>
            </a:extLst>
          </p:cNvPr>
          <p:cNvSpPr txBox="1">
            <a:spLocks noChangeArrowheads="1"/>
          </p:cNvSpPr>
          <p:nvPr/>
        </p:nvSpPr>
        <p:spPr bwMode="auto">
          <a:xfrm>
            <a:off x="34925" y="3573463"/>
            <a:ext cx="91567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FFCC"/>
                </a:solidFill>
                <a:ea typeface="楷体_GB2312" pitchFamily="49" charset="-122"/>
              </a:rPr>
              <a:t>        面向对象是对现实世界的理解和抽象的方法。面向对象的程序</a:t>
            </a:r>
            <a:endParaRPr lang="en-US" altLang="zh-CN" sz="2400" b="1">
              <a:solidFill>
                <a:srgbClr val="FFFFCC"/>
              </a:solidFill>
              <a:ea typeface="楷体_GB2312" pitchFamily="49" charset="-122"/>
            </a:endParaRPr>
          </a:p>
          <a:p>
            <a:pPr eaLnBrk="1" hangingPunct="1">
              <a:spcBef>
                <a:spcPct val="0"/>
              </a:spcBef>
              <a:buFontTx/>
              <a:buNone/>
            </a:pPr>
            <a:r>
              <a:rPr lang="zh-CN" altLang="en-US" sz="2400" b="1">
                <a:solidFill>
                  <a:srgbClr val="FFFFCC"/>
                </a:solidFill>
                <a:ea typeface="楷体_GB2312" pitchFamily="49" charset="-122"/>
              </a:rPr>
              <a:t>设计方式以对象为核心。</a:t>
            </a:r>
            <a:r>
              <a:rPr lang="zh-CN" altLang="en-US" sz="2400" b="1">
                <a:solidFill>
                  <a:srgbClr val="FFFFCC"/>
                </a:solidFill>
              </a:rPr>
              <a:t>对象指的是类的实例。它将对象作为程序</a:t>
            </a:r>
            <a:endParaRPr lang="en-US" altLang="zh-CN" sz="2400" b="1">
              <a:solidFill>
                <a:srgbClr val="FFFFCC"/>
              </a:solidFill>
            </a:endParaRPr>
          </a:p>
          <a:p>
            <a:pPr eaLnBrk="1" hangingPunct="1">
              <a:spcBef>
                <a:spcPct val="0"/>
              </a:spcBef>
              <a:buFontTx/>
              <a:buNone/>
            </a:pPr>
            <a:r>
              <a:rPr lang="zh-CN" altLang="en-US" sz="2400" b="1">
                <a:solidFill>
                  <a:srgbClr val="FFFFCC"/>
                </a:solidFill>
              </a:rPr>
              <a:t>的基本单元，将程序和数据封装其中，以提高软件的重用性、灵活</a:t>
            </a:r>
            <a:endParaRPr lang="en-US" altLang="zh-CN" sz="2400" b="1">
              <a:solidFill>
                <a:srgbClr val="FFFFCC"/>
              </a:solidFill>
            </a:endParaRPr>
          </a:p>
          <a:p>
            <a:pPr eaLnBrk="1" hangingPunct="1">
              <a:spcBef>
                <a:spcPct val="0"/>
              </a:spcBef>
              <a:buFontTx/>
              <a:buNone/>
            </a:pPr>
            <a:r>
              <a:rPr lang="zh-CN" altLang="en-US" sz="2400" b="1">
                <a:solidFill>
                  <a:srgbClr val="FFFFCC"/>
                </a:solidFill>
              </a:rPr>
              <a:t>性和扩展性。</a:t>
            </a:r>
            <a:endParaRPr lang="en-US" altLang="zh-CN" sz="2400" b="1">
              <a:solidFill>
                <a:srgbClr val="FFFFCC"/>
              </a:solidFill>
              <a:ea typeface="楷体_GB2312" pitchFamily="49" charset="-122"/>
            </a:endParaRPr>
          </a:p>
        </p:txBody>
      </p:sp>
      <p:sp>
        <p:nvSpPr>
          <p:cNvPr id="7" name="Text Box 3">
            <a:extLst>
              <a:ext uri="{FF2B5EF4-FFF2-40B4-BE49-F238E27FC236}">
                <a16:creationId xmlns:a16="http://schemas.microsoft.com/office/drawing/2014/main" id="{C5C86C16-6DF6-488E-9AD5-474599D6A588}"/>
              </a:ext>
            </a:extLst>
          </p:cNvPr>
          <p:cNvSpPr txBox="1">
            <a:spLocks noChangeArrowheads="1"/>
          </p:cNvSpPr>
          <p:nvPr/>
        </p:nvSpPr>
        <p:spPr bwMode="auto">
          <a:xfrm>
            <a:off x="34925" y="3162300"/>
            <a:ext cx="9023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⒉</a:t>
            </a:r>
            <a:r>
              <a:rPr lang="zh-CN" altLang="en-US" sz="2400" b="1">
                <a:solidFill>
                  <a:srgbClr val="FFFF00"/>
                </a:solidFill>
                <a:latin typeface="楷体_GB2312" pitchFamily="49" charset="-122"/>
                <a:ea typeface="楷体_GB2312" pitchFamily="49" charset="-122"/>
              </a:rPr>
              <a:t>面向对象</a:t>
            </a:r>
            <a:r>
              <a:rPr lang="en-US" altLang="zh-CN" sz="2400" b="1">
                <a:solidFill>
                  <a:srgbClr val="FFFF00"/>
                </a:solidFill>
                <a:latin typeface="楷体_GB2312" pitchFamily="49" charset="-122"/>
                <a:ea typeface="楷体_GB2312" pitchFamily="49" charset="-122"/>
              </a:rPr>
              <a:t>(</a:t>
            </a:r>
            <a:r>
              <a:rPr lang="en-US" altLang="zh-CN" sz="2400">
                <a:solidFill>
                  <a:srgbClr val="FFFF00"/>
                </a:solidFill>
                <a:latin typeface="Arial Unicode MS" pitchFamily="34" charset="-122"/>
                <a:ea typeface="Arial Unicode MS" pitchFamily="34" charset="-122"/>
              </a:rPr>
              <a:t>Object Oriented)</a:t>
            </a:r>
            <a:endParaRPr lang="zh-CN" altLang="en-US" sz="2400">
              <a:solidFill>
                <a:srgbClr val="FFFF00"/>
              </a:solidFill>
              <a:latin typeface="Arial Unicode MS" pitchFamily="34" charset="-122"/>
              <a:ea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30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6">
                                            <p:txEl>
                                              <p:pRg st="0" end="0"/>
                                            </p:txEl>
                                          </p:spTgt>
                                        </p:tgtEl>
                                        <p:attrNameLst>
                                          <p:attrName>style.visibility</p:attrName>
                                        </p:attrNameLst>
                                      </p:cBhvr>
                                      <p:to>
                                        <p:strVal val="visible"/>
                                      </p:to>
                                    </p:set>
                                    <p:animEffect transition="in" filter="box(out)">
                                      <p:cBhvr>
                                        <p:cTn id="17" dur="500"/>
                                        <p:tgtEl>
                                          <p:spTgt spid="30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6">
                                            <p:txEl>
                                              <p:pRg st="1" end="1"/>
                                            </p:txEl>
                                          </p:spTgt>
                                        </p:tgtEl>
                                        <p:attrNameLst>
                                          <p:attrName>style.visibility</p:attrName>
                                        </p:attrNameLst>
                                      </p:cBhvr>
                                      <p:to>
                                        <p:strVal val="visible"/>
                                      </p:to>
                                    </p:set>
                                    <p:animEffect transition="in" filter="box(out)">
                                      <p:cBhvr>
                                        <p:cTn id="22" dur="500"/>
                                        <p:tgtEl>
                                          <p:spTgt spid="3076">
                                            <p:txEl>
                                              <p:pRg st="1" end="1"/>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3076">
                                            <p:txEl>
                                              <p:pRg st="2" end="2"/>
                                            </p:txEl>
                                          </p:spTgt>
                                        </p:tgtEl>
                                        <p:attrNameLst>
                                          <p:attrName>style.visibility</p:attrName>
                                        </p:attrNameLst>
                                      </p:cBhvr>
                                      <p:to>
                                        <p:strVal val="visible"/>
                                      </p:to>
                                    </p:set>
                                    <p:animEffect transition="in" filter="box(out)">
                                      <p:cBhvr>
                                        <p:cTn id="25" dur="500"/>
                                        <p:tgtEl>
                                          <p:spTgt spid="3076">
                                            <p:txEl>
                                              <p:pRg st="2" end="2"/>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3076">
                                            <p:txEl>
                                              <p:pRg st="3" end="3"/>
                                            </p:txEl>
                                          </p:spTgt>
                                        </p:tgtEl>
                                        <p:attrNameLst>
                                          <p:attrName>style.visibility</p:attrName>
                                        </p:attrNameLst>
                                      </p:cBhvr>
                                      <p:to>
                                        <p:strVal val="visible"/>
                                      </p:to>
                                    </p:set>
                                    <p:animEffect transition="in" filter="box(out)">
                                      <p:cBhvr>
                                        <p:cTn id="28" dur="500"/>
                                        <p:tgtEl>
                                          <p:spTgt spid="3076">
                                            <p:txEl>
                                              <p:pRg st="3" end="3"/>
                                            </p:txEl>
                                          </p:spTgt>
                                        </p:tgtEl>
                                      </p:cBhvr>
                                    </p:animEffect>
                                  </p:childTnLst>
                                </p:cTn>
                              </p:par>
                              <p:par>
                                <p:cTn id="29" presetID="4" presetClass="entr" presetSubtype="32" fill="hold" grpId="0" nodeType="with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Effect transition="in" filter="box(out)">
                                      <p:cBhvr>
                                        <p:cTn id="31" dur="500"/>
                                        <p:tgtEl>
                                          <p:spTgt spid="307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078"/>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3"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build="p" autoUpdateAnimBg="0"/>
      <p:bldP spid="3078" grpId="0" autoUpdateAnimBg="0"/>
      <p:bldP spid="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9DEAA-DF27-4133-9107-3B2DC78B494B}"/>
              </a:ext>
            </a:extLst>
          </p:cNvPr>
          <p:cNvSpPr>
            <a:spLocks noGrp="1" noChangeArrowheads="1"/>
          </p:cNvSpPr>
          <p:nvPr>
            <p:ph type="title"/>
          </p:nvPr>
        </p:nvSpPr>
        <p:spPr>
          <a:xfrm>
            <a:off x="685800" y="333375"/>
            <a:ext cx="7772400" cy="585788"/>
          </a:xfrm>
        </p:spPr>
        <p:txBody>
          <a:bodyPr/>
          <a:lstStyle/>
          <a:p>
            <a:pPr algn="l" eaLnBrk="1" hangingPunct="1"/>
            <a:r>
              <a:rPr lang="zh-CN" altLang="en-US" sz="2400" b="1">
                <a:solidFill>
                  <a:srgbClr val="FFFF00"/>
                </a:solidFill>
                <a:latin typeface="楷体_GB2312" pitchFamily="49" charset="-122"/>
                <a:ea typeface="楷体_GB2312" pitchFamily="49" charset="-122"/>
              </a:rPr>
              <a:t>虚函数说明</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07901075-6E05-4DE5-A031-B5064FC04B0C}"/>
              </a:ext>
            </a:extLst>
          </p:cNvPr>
          <p:cNvSpPr txBox="1">
            <a:spLocks noChangeArrowheads="1"/>
          </p:cNvSpPr>
          <p:nvPr/>
        </p:nvSpPr>
        <p:spPr bwMode="auto">
          <a:xfrm>
            <a:off x="0" y="765175"/>
            <a:ext cx="91598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通过一个基类类型的指针（或引用）调用一个虚函数时，系统</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进行动态联编。即调用指针（或引用）所指向的实际对象的成员函</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数。</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在派生类中重新定义的基类虚函数（名称、参数及返回值类型</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必须一致），会自动成为虚函数。即无须再加</a:t>
            </a:r>
            <a:r>
              <a:rPr lang="en-US" altLang="zh-CN" sz="2400" b="1">
                <a:solidFill>
                  <a:srgbClr val="FFFFCC"/>
                </a:solidFill>
                <a:latin typeface="微软雅黑 Light" panose="020B0502040204020203" pitchFamily="34" charset="-122"/>
                <a:ea typeface="微软雅黑 Light" panose="020B0502040204020203" pitchFamily="34" charset="-122"/>
              </a:rPr>
              <a:t>virtual</a:t>
            </a:r>
            <a:r>
              <a:rPr lang="zh-CN" altLang="en-US" sz="2400" b="1">
                <a:solidFill>
                  <a:srgbClr val="FFFFCC"/>
                </a:solidFill>
                <a:latin typeface="微软雅黑 Light" panose="020B0502040204020203" pitchFamily="34" charset="-122"/>
                <a:ea typeface="微软雅黑 Light" panose="020B0502040204020203" pitchFamily="34" charset="-122"/>
              </a:rPr>
              <a:t>关键字。</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如：</a:t>
            </a:r>
            <a:r>
              <a:rPr lang="en-US" altLang="zh-CN" sz="2400" b="1">
                <a:solidFill>
                  <a:srgbClr val="FFFFCC"/>
                </a:solidFill>
                <a:latin typeface="微软雅黑 Light" panose="020B0502040204020203" pitchFamily="34" charset="-122"/>
                <a:ea typeface="微软雅黑 Light" panose="020B0502040204020203" pitchFamily="34" charset="-122"/>
              </a:rPr>
              <a:t>point</a:t>
            </a:r>
            <a:r>
              <a:rPr lang="zh-CN" altLang="en-US" sz="2400" b="1">
                <a:solidFill>
                  <a:srgbClr val="FFFFCC"/>
                </a:solidFill>
                <a:latin typeface="微软雅黑 Light" panose="020B0502040204020203" pitchFamily="34" charset="-122"/>
                <a:ea typeface="微软雅黑 Light" panose="020B0502040204020203" pitchFamily="34" charset="-122"/>
              </a:rPr>
              <a:t>中的</a:t>
            </a:r>
            <a:r>
              <a:rPr lang="en-US" altLang="zh-CN" sz="2400" b="1">
                <a:solidFill>
                  <a:srgbClr val="FFFFCC"/>
                </a:solidFill>
                <a:latin typeface="微软雅黑 Light" panose="020B0502040204020203" pitchFamily="34" charset="-122"/>
                <a:ea typeface="微软雅黑 Light" panose="020B0502040204020203" pitchFamily="34" charset="-122"/>
              </a:rPr>
              <a:t>area( )</a:t>
            </a:r>
            <a:r>
              <a:rPr lang="zh-CN" altLang="en-US" sz="2400" b="1">
                <a:solidFill>
                  <a:srgbClr val="FFFFCC"/>
                </a:solidFill>
                <a:latin typeface="微软雅黑 Light" panose="020B0502040204020203" pitchFamily="34" charset="-122"/>
                <a:ea typeface="微软雅黑 Light" panose="020B0502040204020203" pitchFamily="34" charset="-122"/>
              </a:rPr>
              <a:t>为虚函数，则</a:t>
            </a:r>
            <a:r>
              <a:rPr lang="en-US" altLang="zh-CN" sz="2400" b="1">
                <a:solidFill>
                  <a:srgbClr val="FFFFCC"/>
                </a:solidFill>
                <a:latin typeface="微软雅黑 Light" panose="020B0502040204020203" pitchFamily="34" charset="-122"/>
                <a:ea typeface="微软雅黑 Light" panose="020B0502040204020203" pitchFamily="34" charset="-122"/>
              </a:rPr>
              <a:t>circle</a:t>
            </a:r>
            <a:r>
              <a:rPr lang="zh-CN" altLang="en-US" sz="2400" b="1">
                <a:solidFill>
                  <a:srgbClr val="FFFFCC"/>
                </a:solidFill>
                <a:latin typeface="微软雅黑 Light" panose="020B0502040204020203" pitchFamily="34" charset="-122"/>
                <a:ea typeface="微软雅黑 Light" panose="020B0502040204020203" pitchFamily="34" charset="-122"/>
              </a:rPr>
              <a:t>中的</a:t>
            </a:r>
            <a:r>
              <a:rPr lang="en-US" altLang="zh-CN" sz="2400" b="1">
                <a:solidFill>
                  <a:srgbClr val="FFFFCC"/>
                </a:solidFill>
                <a:latin typeface="微软雅黑 Light" panose="020B0502040204020203" pitchFamily="34" charset="-122"/>
                <a:ea typeface="微软雅黑 Light" panose="020B0502040204020203" pitchFamily="34" charset="-122"/>
              </a:rPr>
              <a:t>area( )</a:t>
            </a:r>
            <a:r>
              <a:rPr lang="zh-CN" altLang="en-US" sz="2400" b="1">
                <a:solidFill>
                  <a:srgbClr val="FFFFCC"/>
                </a:solidFill>
                <a:latin typeface="微软雅黑 Light" panose="020B0502040204020203" pitchFamily="34" charset="-122"/>
                <a:ea typeface="微软雅黑 Light" panose="020B0502040204020203" pitchFamily="34" charset="-122"/>
              </a:rPr>
              <a:t>自然也为</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marL="0" lvl="1">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虚函数。</a:t>
            </a:r>
          </a:p>
          <a:p>
            <a:pPr>
              <a:lnSpc>
                <a:spcPct val="150000"/>
              </a:lnSpc>
              <a:spcBef>
                <a:spcPct val="0"/>
              </a:spcBef>
              <a:buFontTx/>
              <a:buNone/>
            </a:pPr>
            <a:endParaRPr lang="zh-CN" altLang="en-US" sz="2400" b="1">
              <a:solidFill>
                <a:srgbClr val="FFFFCC"/>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B886C-8A27-4453-BD4D-4318FFB952AA}"/>
              </a:ext>
            </a:extLst>
          </p:cNvPr>
          <p:cNvSpPr>
            <a:spLocks noGrp="1" noChangeArrowheads="1"/>
          </p:cNvSpPr>
          <p:nvPr>
            <p:ph type="title"/>
          </p:nvPr>
        </p:nvSpPr>
        <p:spPr>
          <a:xfrm>
            <a:off x="685800" y="333375"/>
            <a:ext cx="7772400" cy="585788"/>
          </a:xfrm>
        </p:spPr>
        <p:txBody>
          <a:bodyPr/>
          <a:lstStyle/>
          <a:p>
            <a:pPr algn="l" eaLnBrk="1" hangingPunct="1"/>
            <a:r>
              <a:rPr lang="zh-CN" altLang="en-US" sz="2400" b="1">
                <a:solidFill>
                  <a:srgbClr val="FFFF00"/>
                </a:solidFill>
                <a:latin typeface="楷体_GB2312" pitchFamily="49" charset="-122"/>
                <a:ea typeface="楷体_GB2312" pitchFamily="49" charset="-122"/>
              </a:rPr>
              <a:t>多态说明：</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E6420FD0-77D3-42E8-A65A-E65B45A68EA3}"/>
              </a:ext>
            </a:extLst>
          </p:cNvPr>
          <p:cNvSpPr txBox="1">
            <a:spLocks noChangeArrowheads="1"/>
          </p:cNvSpPr>
          <p:nvPr/>
        </p:nvSpPr>
        <p:spPr bwMode="auto">
          <a:xfrm>
            <a:off x="0" y="765175"/>
            <a:ext cx="9134475" cy="15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如果虚函数在基类与派生类中出现，仅仅是名字相同，而形式</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参数不同，或者是返回类型不同，那么即使加上了</a:t>
            </a:r>
            <a:r>
              <a:rPr lang="en-US" altLang="zh-CN" sz="2400" b="1">
                <a:solidFill>
                  <a:srgbClr val="FFFFCC"/>
                </a:solidFill>
                <a:latin typeface="微软雅黑 Light" panose="020B0502040204020203" pitchFamily="34" charset="-122"/>
                <a:ea typeface="微软雅黑 Light" panose="020B0502040204020203" pitchFamily="34" charset="-122"/>
              </a:rPr>
              <a:t>virtual</a:t>
            </a:r>
            <a:r>
              <a:rPr lang="zh-CN" altLang="en-US" sz="2400" b="1">
                <a:solidFill>
                  <a:srgbClr val="FFFFCC"/>
                </a:solidFill>
                <a:latin typeface="微软雅黑 Light" panose="020B0502040204020203" pitchFamily="34" charset="-122"/>
                <a:ea typeface="微软雅黑 Light" panose="020B0502040204020203" pitchFamily="34" charset="-122"/>
              </a:rPr>
              <a:t>关键字，</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也是不会进行动态联编。</a:t>
            </a:r>
          </a:p>
        </p:txBody>
      </p:sp>
      <p:sp>
        <p:nvSpPr>
          <p:cNvPr id="5" name="TextBox 3">
            <a:extLst>
              <a:ext uri="{FF2B5EF4-FFF2-40B4-BE49-F238E27FC236}">
                <a16:creationId xmlns:a16="http://schemas.microsoft.com/office/drawing/2014/main" id="{D093F1ED-1855-42A8-A074-B252E29EF131}"/>
              </a:ext>
            </a:extLst>
          </p:cNvPr>
          <p:cNvSpPr txBox="1">
            <a:spLocks noChangeArrowheads="1"/>
          </p:cNvSpPr>
          <p:nvPr/>
        </p:nvSpPr>
        <p:spPr bwMode="auto">
          <a:xfrm>
            <a:off x="9525" y="2187575"/>
            <a:ext cx="92075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静态成员函数不能是虚函数</a:t>
            </a:r>
            <a:r>
              <a:rPr lang="en-US" altLang="zh-CN" sz="2400" b="1">
                <a:solidFill>
                  <a:srgbClr val="FFFFCC"/>
                </a:solidFill>
                <a:latin typeface="微软雅黑 Light" panose="020B0502040204020203" pitchFamily="34" charset="-122"/>
                <a:ea typeface="微软雅黑 Light" panose="020B0502040204020203" pitchFamily="34" charset="-122"/>
              </a:rPr>
              <a:t>,</a:t>
            </a:r>
            <a:r>
              <a:rPr lang="zh-CN" altLang="en-US" sz="2400" b="1">
                <a:solidFill>
                  <a:srgbClr val="FFFFCC"/>
                </a:solidFill>
                <a:latin typeface="微软雅黑 Light" panose="020B0502040204020203" pitchFamily="34" charset="-122"/>
                <a:ea typeface="微软雅黑 Light" panose="020B0502040204020203" pitchFamily="34" charset="-122"/>
              </a:rPr>
              <a:t>因为静态成员函数的特点是不受限</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制于某个对象。 </a:t>
            </a:r>
          </a:p>
        </p:txBody>
      </p:sp>
      <p:sp>
        <p:nvSpPr>
          <p:cNvPr id="6" name="TextBox 3">
            <a:extLst>
              <a:ext uri="{FF2B5EF4-FFF2-40B4-BE49-F238E27FC236}">
                <a16:creationId xmlns:a16="http://schemas.microsoft.com/office/drawing/2014/main" id="{9F4A2A88-3DDF-4EA6-B93F-23A979FE6239}"/>
              </a:ext>
            </a:extLst>
          </p:cNvPr>
          <p:cNvSpPr txBox="1">
            <a:spLocks noChangeArrowheads="1"/>
          </p:cNvSpPr>
          <p:nvPr/>
        </p:nvSpPr>
        <p:spPr bwMode="auto">
          <a:xfrm>
            <a:off x="19050" y="3038475"/>
            <a:ext cx="91598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只有类的成员函数才能说明为虚函数，因为虚函数仅适合用与</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有继承关系的类对象，所以普通函数不能说明为虚函数。</a:t>
            </a:r>
            <a:r>
              <a:rPr lang="zh-CN" altLang="en-US" b="1">
                <a:latin typeface="微软雅黑 Light" panose="020B0502040204020203" pitchFamily="34" charset="-122"/>
                <a:ea typeface="微软雅黑 Light" panose="020B0502040204020203" pitchFamily="34" charset="-122"/>
              </a:rPr>
              <a:t> </a:t>
            </a:r>
            <a:endParaRPr lang="zh-CN" altLang="en-US" sz="2400" b="1">
              <a:solidFill>
                <a:srgbClr val="FFFFCC"/>
              </a:solidFill>
              <a:latin typeface="微软雅黑 Light" panose="020B0502040204020203" pitchFamily="34" charset="-122"/>
              <a:ea typeface="微软雅黑 Light" panose="020B0502040204020203" pitchFamily="34" charset="-122"/>
            </a:endParaRPr>
          </a:p>
        </p:txBody>
      </p:sp>
      <p:sp>
        <p:nvSpPr>
          <p:cNvPr id="7" name="TextBox 3">
            <a:extLst>
              <a:ext uri="{FF2B5EF4-FFF2-40B4-BE49-F238E27FC236}">
                <a16:creationId xmlns:a16="http://schemas.microsoft.com/office/drawing/2014/main" id="{A7F6288A-A797-40FD-A216-44C7D910DBF2}"/>
              </a:ext>
            </a:extLst>
          </p:cNvPr>
          <p:cNvSpPr txBox="1">
            <a:spLocks noChangeArrowheads="1"/>
          </p:cNvSpPr>
          <p:nvPr/>
        </p:nvSpPr>
        <p:spPr bwMode="auto">
          <a:xfrm>
            <a:off x="19050" y="3933825"/>
            <a:ext cx="9039225"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只内联</a:t>
            </a:r>
            <a:r>
              <a:rPr lang="en-US" altLang="zh-CN" sz="2400" b="1">
                <a:solidFill>
                  <a:srgbClr val="FFFFCC"/>
                </a:solidFill>
                <a:latin typeface="微软雅黑 Light" panose="020B0502040204020203" pitchFamily="34" charset="-122"/>
                <a:ea typeface="微软雅黑 Light" panose="020B0502040204020203" pitchFamily="34" charset="-122"/>
              </a:rPr>
              <a:t>(inline)</a:t>
            </a:r>
            <a:r>
              <a:rPr lang="zh-CN" altLang="en-US" sz="2400" b="1">
                <a:solidFill>
                  <a:srgbClr val="FFFFCC"/>
                </a:solidFill>
                <a:latin typeface="微软雅黑 Light" panose="020B0502040204020203" pitchFamily="34" charset="-122"/>
                <a:ea typeface="微软雅黑 Light" panose="020B0502040204020203" pitchFamily="34" charset="-122"/>
              </a:rPr>
              <a:t>函数不能是虚函数，因为内联函数不能在运行中</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动态确定位置。即使虚函数在类的内部定义定义，但是在编译的</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时候系统仍然将它看做是非内联的。</a:t>
            </a:r>
            <a:r>
              <a:rPr lang="zh-CN" altLang="en-US" b="1">
                <a:latin typeface="微软雅黑 Light" panose="020B0502040204020203" pitchFamily="34" charset="-122"/>
                <a:ea typeface="微软雅黑 Light" panose="020B0502040204020203" pitchFamily="34" charset="-122"/>
              </a:rPr>
              <a:t> </a:t>
            </a:r>
            <a:endParaRPr lang="zh-CN" altLang="en-US" sz="2400" b="1">
              <a:solidFill>
                <a:srgbClr val="FFFFCC"/>
              </a:solidFill>
              <a:latin typeface="微软雅黑 Light" panose="020B0502040204020203" pitchFamily="34" charset="-122"/>
              <a:ea typeface="微软雅黑 Light" panose="020B0502040204020203" pitchFamily="34" charset="-122"/>
            </a:endParaRPr>
          </a:p>
        </p:txBody>
      </p:sp>
      <p:sp>
        <p:nvSpPr>
          <p:cNvPr id="8" name="TextBox 3">
            <a:extLst>
              <a:ext uri="{FF2B5EF4-FFF2-40B4-BE49-F238E27FC236}">
                <a16:creationId xmlns:a16="http://schemas.microsoft.com/office/drawing/2014/main" id="{DA6F07E9-C707-4A3C-89D3-6AADC07129B0}"/>
              </a:ext>
            </a:extLst>
          </p:cNvPr>
          <p:cNvSpPr txBox="1">
            <a:spLocks noChangeArrowheads="1"/>
          </p:cNvSpPr>
          <p:nvPr/>
        </p:nvSpPr>
        <p:spPr bwMode="auto">
          <a:xfrm>
            <a:off x="19050" y="5181600"/>
            <a:ext cx="91598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构造函数不能是虚函数，因为构造的时候，对象还是一片未定</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型的空间，只有构造完成后，对象才是具体类的实例。析构函数可</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以是虚函数</a:t>
            </a:r>
            <a:r>
              <a:rPr lang="en-US" altLang="zh-CN" sz="2400" b="1">
                <a:solidFill>
                  <a:srgbClr val="FFFFCC"/>
                </a:solidFill>
                <a:latin typeface="微软雅黑 Light" panose="020B0502040204020203" pitchFamily="34" charset="-122"/>
                <a:ea typeface="微软雅黑 Light" panose="020B0502040204020203" pitchFamily="34" charset="-122"/>
              </a:rPr>
              <a:t>,</a:t>
            </a:r>
            <a:r>
              <a:rPr lang="zh-CN" altLang="en-US" sz="2400" b="1">
                <a:solidFill>
                  <a:srgbClr val="FFFFCC"/>
                </a:solidFill>
                <a:latin typeface="微软雅黑 Light" panose="020B0502040204020203" pitchFamily="34" charset="-122"/>
                <a:ea typeface="微软雅黑 Light" panose="020B0502040204020203" pitchFamily="34" charset="-122"/>
              </a:rPr>
              <a:t>而且通常声明为虚函数。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P spid="7" grpId="0" build="p"/>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DD9EF-4589-4112-9471-2729851EE4F1}"/>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12.10 </a:t>
            </a:r>
            <a:r>
              <a:rPr lang="zh-CN" altLang="en-US" sz="3200" b="1">
                <a:solidFill>
                  <a:srgbClr val="FFFF00"/>
                </a:solidFill>
              </a:rPr>
              <a:t>运算符重载</a:t>
            </a:r>
          </a:p>
        </p:txBody>
      </p:sp>
      <p:sp>
        <p:nvSpPr>
          <p:cNvPr id="3" name="TextBox 2">
            <a:extLst>
              <a:ext uri="{FF2B5EF4-FFF2-40B4-BE49-F238E27FC236}">
                <a16:creationId xmlns:a16="http://schemas.microsoft.com/office/drawing/2014/main" id="{55B5D740-B1EC-4D0F-8027-E6486FA2CF54}"/>
              </a:ext>
            </a:extLst>
          </p:cNvPr>
          <p:cNvSpPr txBox="1">
            <a:spLocks noChangeArrowheads="1"/>
          </p:cNvSpPr>
          <p:nvPr/>
        </p:nvSpPr>
        <p:spPr bwMode="auto">
          <a:xfrm>
            <a:off x="34925" y="908050"/>
            <a:ext cx="1711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楷体_GB2312" pitchFamily="49" charset="-122"/>
                <a:ea typeface="楷体_GB2312" pitchFamily="49" charset="-122"/>
              </a:rPr>
              <a:t>引例</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62B64D24-063F-40A7-A498-34F4214B35E3}"/>
              </a:ext>
            </a:extLst>
          </p:cNvPr>
          <p:cNvSpPr txBox="1">
            <a:spLocks noChangeArrowheads="1"/>
          </p:cNvSpPr>
          <p:nvPr/>
        </p:nvSpPr>
        <p:spPr bwMode="auto">
          <a:xfrm>
            <a:off x="34925" y="1844675"/>
            <a:ext cx="9134475"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任何运算都是通过函数来实现的，故运算符重载其实就是函数</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重载，只不过需加关键字</a:t>
            </a:r>
            <a:r>
              <a:rPr lang="en-US" altLang="zh-CN" sz="2400" b="1">
                <a:solidFill>
                  <a:srgbClr val="FFFFCC"/>
                </a:solidFill>
                <a:latin typeface="微软雅黑 Light" panose="020B0502040204020203" pitchFamily="34" charset="-122"/>
                <a:ea typeface="微软雅黑 Light" panose="020B0502040204020203" pitchFamily="34" charset="-122"/>
              </a:rPr>
              <a:t>operator </a:t>
            </a:r>
            <a:r>
              <a:rPr lang="zh-CN" altLang="en-US" sz="2400" b="1">
                <a:solidFill>
                  <a:srgbClr val="FFFFCC"/>
                </a:solidFill>
                <a:latin typeface="微软雅黑 Light" panose="020B0502040204020203" pitchFamily="34" charset="-122"/>
                <a:ea typeface="微软雅黑 Light" panose="020B0502040204020203" pitchFamily="34" charset="-122"/>
              </a:rPr>
              <a:t>。</a:t>
            </a:r>
          </a:p>
        </p:txBody>
      </p:sp>
      <p:sp>
        <p:nvSpPr>
          <p:cNvPr id="5" name="AutoShape 7">
            <a:hlinkClick r:id="rId3" action="ppaction://program" highlightClick="1"/>
            <a:extLst>
              <a:ext uri="{FF2B5EF4-FFF2-40B4-BE49-F238E27FC236}">
                <a16:creationId xmlns:a16="http://schemas.microsoft.com/office/drawing/2014/main" id="{C1BD45EB-5A89-43F9-A1F6-6FBB391EC817}"/>
              </a:ext>
            </a:extLst>
          </p:cNvPr>
          <p:cNvSpPr>
            <a:spLocks noChangeArrowheads="1"/>
          </p:cNvSpPr>
          <p:nvPr/>
        </p:nvSpPr>
        <p:spPr bwMode="auto">
          <a:xfrm>
            <a:off x="2411413" y="10541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CHAP12EXI</a:t>
            </a:r>
          </a:p>
        </p:txBody>
      </p:sp>
      <p:sp>
        <p:nvSpPr>
          <p:cNvPr id="6" name="TextBox 2">
            <a:extLst>
              <a:ext uri="{FF2B5EF4-FFF2-40B4-BE49-F238E27FC236}">
                <a16:creationId xmlns:a16="http://schemas.microsoft.com/office/drawing/2014/main" id="{7995B5A8-9F1D-4C2D-AA51-780472243E36}"/>
              </a:ext>
            </a:extLst>
          </p:cNvPr>
          <p:cNvSpPr txBox="1">
            <a:spLocks noChangeArrowheads="1"/>
          </p:cNvSpPr>
          <p:nvPr/>
        </p:nvSpPr>
        <p:spPr bwMode="auto">
          <a:xfrm>
            <a:off x="34925" y="1511300"/>
            <a:ext cx="1711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⒉</a:t>
            </a:r>
            <a:r>
              <a:rPr lang="zh-CN" altLang="en-US" sz="2400" b="1">
                <a:solidFill>
                  <a:srgbClr val="FFFF00"/>
                </a:solidFill>
                <a:latin typeface="楷体_GB2312" pitchFamily="49" charset="-122"/>
                <a:ea typeface="楷体_GB2312" pitchFamily="49" charset="-122"/>
              </a:rPr>
              <a:t>概述</a:t>
            </a:r>
            <a:endParaRPr lang="zh-CN" altLang="en-US" sz="2400">
              <a:solidFill>
                <a:srgbClr val="FFFFCC"/>
              </a:solidFill>
              <a:latin typeface="宋体" panose="02010600030101010101" pitchFamily="2" charset="-122"/>
              <a:ea typeface="Arial Unicode MS" pitchFamily="34" charset="-122"/>
            </a:endParaRPr>
          </a:p>
        </p:txBody>
      </p:sp>
      <p:sp>
        <p:nvSpPr>
          <p:cNvPr id="7" name="矩形 6">
            <a:extLst>
              <a:ext uri="{FF2B5EF4-FFF2-40B4-BE49-F238E27FC236}">
                <a16:creationId xmlns:a16="http://schemas.microsoft.com/office/drawing/2014/main" id="{EAE79E20-7F90-49DF-8EBD-E77A72AD5090}"/>
              </a:ext>
            </a:extLst>
          </p:cNvPr>
          <p:cNvSpPr>
            <a:spLocks noChangeArrowheads="1"/>
          </p:cNvSpPr>
          <p:nvPr/>
        </p:nvSpPr>
        <p:spPr bwMode="auto">
          <a:xfrm>
            <a:off x="93663" y="2959100"/>
            <a:ext cx="92313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重载规则：</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①除了 </a:t>
            </a:r>
            <a:r>
              <a:rPr lang="en-US" altLang="zh-CN" sz="2400" b="1">
                <a:solidFill>
                  <a:srgbClr val="FFFFCC"/>
                </a:solidFill>
                <a:latin typeface="微软雅黑 Light" panose="020B0502040204020203" pitchFamily="34" charset="-122"/>
                <a:ea typeface="微软雅黑 Light" panose="020B0502040204020203" pitchFamily="34" charset="-122"/>
              </a:rPr>
              <a:t>., </a:t>
            </a:r>
            <a:r>
              <a:rPr lang="zh-CN" altLang="en-US" sz="2400" b="1">
                <a:solidFill>
                  <a:srgbClr val="FFFFCC"/>
                </a:solidFill>
                <a:latin typeface="微软雅黑 Light" panose="020B0502040204020203" pitchFamily="34" charset="-122"/>
                <a:ea typeface="微软雅黑 Light" panose="020B0502040204020203" pitchFamily="34" charset="-122"/>
              </a:rPr>
              <a:t>* </a:t>
            </a:r>
            <a:r>
              <a:rPr lang="en-US" altLang="zh-CN" sz="2400" b="1">
                <a:solidFill>
                  <a:srgbClr val="FFFFCC"/>
                </a:solidFill>
                <a:latin typeface="微软雅黑 Light" panose="020B0502040204020203" pitchFamily="34" charset="-122"/>
                <a:ea typeface="微软雅黑 Light" panose="020B0502040204020203" pitchFamily="34" charset="-122"/>
              </a:rPr>
              <a:t>,</a:t>
            </a:r>
            <a:r>
              <a:rPr lang="zh-CN" altLang="en-US" sz="2400" b="1">
                <a:solidFill>
                  <a:srgbClr val="FFFFCC"/>
                </a:solidFill>
                <a:latin typeface="微软雅黑 Light" panose="020B0502040204020203" pitchFamily="34" charset="-122"/>
                <a:ea typeface="微软雅黑 Light" panose="020B0502040204020203" pitchFamily="34" charset="-122"/>
              </a:rPr>
              <a:t> </a:t>
            </a:r>
            <a:r>
              <a:rPr lang="en-US" altLang="zh-CN" sz="2400" b="1">
                <a:solidFill>
                  <a:srgbClr val="FFFFCC"/>
                </a:solidFill>
                <a:latin typeface="微软雅黑 Light" panose="020B0502040204020203" pitchFamily="34" charset="-122"/>
                <a:ea typeface="微软雅黑 Light" panose="020B0502040204020203" pitchFamily="34" charset="-122"/>
              </a:rPr>
              <a:t>:: ,sizeof, ? </a:t>
            </a:r>
            <a:r>
              <a:rPr lang="zh-CN" altLang="en-US" sz="2400" b="1">
                <a:solidFill>
                  <a:srgbClr val="FFFFCC"/>
                </a:solidFill>
                <a:latin typeface="微软雅黑 Light" panose="020B0502040204020203" pitchFamily="34" charset="-122"/>
                <a:ea typeface="微软雅黑 Light" panose="020B0502040204020203" pitchFamily="34" charset="-122"/>
              </a:rPr>
              <a:t>这五个运算符不能重载外，其余的</a:t>
            </a:r>
            <a:r>
              <a:rPr lang="en-US" altLang="zh-CN" sz="2400" b="1">
                <a:solidFill>
                  <a:srgbClr val="FFFFCC"/>
                </a:solidFill>
                <a:latin typeface="微软雅黑 Light" panose="020B0502040204020203" pitchFamily="34" charset="-122"/>
                <a:ea typeface="微软雅黑 Light" panose="020B0502040204020203" pitchFamily="34" charset="-122"/>
              </a:rPr>
              <a:t>C++</a:t>
            </a:r>
            <a:r>
              <a:rPr lang="zh-CN" altLang="en-US" sz="2400" b="1">
                <a:solidFill>
                  <a:srgbClr val="FFFFCC"/>
                </a:solidFill>
                <a:latin typeface="微软雅黑 Light" panose="020B0502040204020203" pitchFamily="34" charset="-122"/>
                <a:ea typeface="微软雅黑 Light" panose="020B0502040204020203" pitchFamily="34" charset="-122"/>
              </a:rPr>
              <a:t>运算符都可以重载。</a:t>
            </a: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②重载之后，运算符的优先级和结合性不变。</a:t>
            </a: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③重载的功能应与原有功能类似，不能改变原运算符的操作对</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象个数。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animBg="1" autoUpdateAnimBg="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0EC10-57B0-46BA-9FDC-B4D676A9F2A7}"/>
              </a:ext>
            </a:extLst>
          </p:cNvPr>
          <p:cNvSpPr>
            <a:spLocks noGrp="1" noChangeArrowheads="1"/>
          </p:cNvSpPr>
          <p:nvPr>
            <p:ph type="title"/>
          </p:nvPr>
        </p:nvSpPr>
        <p:spPr>
          <a:xfrm>
            <a:off x="685800" y="333375"/>
            <a:ext cx="7772400" cy="585788"/>
          </a:xfrm>
        </p:spPr>
        <p:txBody>
          <a:bodyPr/>
          <a:lstStyle/>
          <a:p>
            <a:pPr algn="l">
              <a:defRPr/>
            </a:pPr>
            <a:r>
              <a:rPr lang="zh-CN" altLang="en-US" sz="2400" b="1" dirty="0">
                <a:solidFill>
                  <a:srgbClr val="FFFF00"/>
                </a:solidFill>
                <a:latin typeface="+mj-ea"/>
              </a:rPr>
              <a:t>重载为类的成员函数（类运算符）</a:t>
            </a:r>
          </a:p>
        </p:txBody>
      </p:sp>
      <p:sp>
        <p:nvSpPr>
          <p:cNvPr id="4" name="TextBox 3">
            <a:extLst>
              <a:ext uri="{FF2B5EF4-FFF2-40B4-BE49-F238E27FC236}">
                <a16:creationId xmlns:a16="http://schemas.microsoft.com/office/drawing/2014/main" id="{44DB5FA1-E921-4CE2-A13A-BCF603863DCA}"/>
              </a:ext>
            </a:extLst>
          </p:cNvPr>
          <p:cNvSpPr txBox="1">
            <a:spLocks noChangeArrowheads="1"/>
          </p:cNvSpPr>
          <p:nvPr/>
        </p:nvSpPr>
        <p:spPr bwMode="auto">
          <a:xfrm>
            <a:off x="11113" y="1206500"/>
            <a:ext cx="5938837"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形式：</a:t>
            </a:r>
            <a:endParaRPr lang="en-US" altLang="zh-CN" sz="2400" b="1">
              <a:solidFill>
                <a:srgbClr val="FFFFCC"/>
              </a:solidFill>
              <a:latin typeface="微软雅黑 Light" panose="020B0502040204020203" pitchFamily="34" charset="-122"/>
              <a:ea typeface="微软雅黑 Light" panose="020B0502040204020203" pitchFamily="34" charset="-122"/>
            </a:endParaRPr>
          </a:p>
          <a:p>
            <a:pPr>
              <a:lnSpc>
                <a:spcPct val="150000"/>
              </a:lnSpc>
              <a:spcBef>
                <a:spcPct val="0"/>
              </a:spcBef>
              <a:buFontTx/>
              <a:buNone/>
            </a:pPr>
            <a:r>
              <a:rPr lang="en-US" altLang="zh-CN" sz="2400" b="1">
                <a:solidFill>
                  <a:srgbClr val="FFFFCC"/>
                </a:solidFill>
                <a:latin typeface="微软雅黑 Light" panose="020B0502040204020203" pitchFamily="34" charset="-122"/>
                <a:ea typeface="微软雅黑 Light" panose="020B0502040204020203" pitchFamily="34" charset="-122"/>
              </a:rPr>
              <a:t>          </a:t>
            </a:r>
            <a:r>
              <a:rPr lang="zh-CN" altLang="en-US" sz="2400" b="1">
                <a:solidFill>
                  <a:srgbClr val="FFFFCC"/>
                </a:solidFill>
                <a:latin typeface="微软雅黑 Light" panose="020B0502040204020203" pitchFamily="34" charset="-122"/>
                <a:ea typeface="微软雅黑 Light" panose="020B0502040204020203" pitchFamily="34" charset="-122"/>
              </a:rPr>
              <a:t>类型  </a:t>
            </a:r>
            <a:r>
              <a:rPr lang="en-US" altLang="zh-CN" sz="2400" b="1">
                <a:solidFill>
                  <a:srgbClr val="FFFFCC"/>
                </a:solidFill>
                <a:latin typeface="微软雅黑 Light" panose="020B0502040204020203" pitchFamily="34" charset="-122"/>
                <a:ea typeface="微软雅黑 Light" panose="020B0502040204020203" pitchFamily="34" charset="-122"/>
              </a:rPr>
              <a:t>operator   </a:t>
            </a:r>
            <a:r>
              <a:rPr lang="zh-CN" altLang="en-US" sz="2400" b="1">
                <a:solidFill>
                  <a:srgbClr val="FFFFCC"/>
                </a:solidFill>
                <a:latin typeface="微软雅黑 Light" panose="020B0502040204020203" pitchFamily="34" charset="-122"/>
                <a:ea typeface="微软雅黑 Light" panose="020B0502040204020203" pitchFamily="34" charset="-122"/>
              </a:rPr>
              <a:t>运算符（形参表）</a:t>
            </a:r>
            <a:r>
              <a:rPr lang="en-US" altLang="zh-CN" sz="2400" b="1">
                <a:solidFill>
                  <a:srgbClr val="FFFFCC"/>
                </a:solidFill>
                <a:latin typeface="微软雅黑 Light" panose="020B0502040204020203" pitchFamily="34" charset="-122"/>
                <a:ea typeface="微软雅黑 Light" panose="020B0502040204020203" pitchFamily="34" charset="-122"/>
              </a:rPr>
              <a:t>{</a:t>
            </a:r>
          </a:p>
          <a:p>
            <a:pPr>
              <a:lnSpc>
                <a:spcPct val="150000"/>
              </a:lnSpc>
              <a:spcBef>
                <a:spcPct val="0"/>
              </a:spcBef>
              <a:buFontTx/>
              <a:buNone/>
            </a:pPr>
            <a:r>
              <a:rPr lang="en-US" altLang="zh-CN" sz="2400" b="1">
                <a:solidFill>
                  <a:srgbClr val="FFFFCC"/>
                </a:solidFill>
                <a:latin typeface="微软雅黑 Light" panose="020B0502040204020203" pitchFamily="34" charset="-122"/>
                <a:ea typeface="微软雅黑 Light" panose="020B0502040204020203" pitchFamily="34" charset="-122"/>
              </a:rPr>
              <a:t>			</a:t>
            </a:r>
            <a:r>
              <a:rPr lang="zh-CN" altLang="en-US" sz="2400" b="1">
                <a:solidFill>
                  <a:srgbClr val="FFFFCC"/>
                </a:solidFill>
                <a:latin typeface="微软雅黑 Light" panose="020B0502040204020203" pitchFamily="34" charset="-122"/>
                <a:ea typeface="微软雅黑 Light" panose="020B0502040204020203" pitchFamily="34" charset="-122"/>
              </a:rPr>
              <a:t>函数体</a:t>
            </a:r>
          </a:p>
          <a:p>
            <a:pPr>
              <a:lnSpc>
                <a:spcPct val="150000"/>
              </a:lnSpc>
              <a:spcBef>
                <a:spcPct val="0"/>
              </a:spcBef>
              <a:buFontTx/>
              <a:buNone/>
            </a:pPr>
            <a:r>
              <a:rPr lang="zh-CN" altLang="en-US" sz="2400" b="1">
                <a:solidFill>
                  <a:srgbClr val="FFFFCC"/>
                </a:solidFill>
                <a:latin typeface="微软雅黑 Light" panose="020B0502040204020203" pitchFamily="34" charset="-122"/>
                <a:ea typeface="微软雅黑 Light" panose="020B0502040204020203" pitchFamily="34" charset="-122"/>
              </a:rPr>
              <a:t>	</a:t>
            </a:r>
            <a:r>
              <a:rPr lang="en-US" altLang="zh-CN" sz="2400" b="1">
                <a:solidFill>
                  <a:srgbClr val="FFFFCC"/>
                </a:solidFill>
                <a:latin typeface="微软雅黑 Light" panose="020B0502040204020203" pitchFamily="34" charset="-122"/>
                <a:ea typeface="微软雅黑 Light" panose="020B0502040204020203" pitchFamily="34" charset="-122"/>
              </a:rPr>
              <a:t>}</a:t>
            </a:r>
          </a:p>
        </p:txBody>
      </p:sp>
      <p:sp>
        <p:nvSpPr>
          <p:cNvPr id="5" name="AutoShape 7">
            <a:hlinkClick r:id="rId3" action="ppaction://program" highlightClick="1"/>
            <a:extLst>
              <a:ext uri="{FF2B5EF4-FFF2-40B4-BE49-F238E27FC236}">
                <a16:creationId xmlns:a16="http://schemas.microsoft.com/office/drawing/2014/main" id="{4F67691D-8176-406E-835F-025FE1DE7772}"/>
              </a:ext>
            </a:extLst>
          </p:cNvPr>
          <p:cNvSpPr>
            <a:spLocks noChangeArrowheads="1"/>
          </p:cNvSpPr>
          <p:nvPr/>
        </p:nvSpPr>
        <p:spPr bwMode="auto">
          <a:xfrm>
            <a:off x="4211638" y="5589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FC7FE-F3F7-455F-9B47-C1BE9A138AE5}"/>
              </a:ext>
            </a:extLst>
          </p:cNvPr>
          <p:cNvSpPr>
            <a:spLocks noGrp="1" noChangeArrowheads="1"/>
          </p:cNvSpPr>
          <p:nvPr>
            <p:ph type="title"/>
          </p:nvPr>
        </p:nvSpPr>
        <p:spPr>
          <a:xfrm>
            <a:off x="685800" y="333375"/>
            <a:ext cx="7772400" cy="585788"/>
          </a:xfrm>
        </p:spPr>
        <p:txBody>
          <a:bodyPr/>
          <a:lstStyle/>
          <a:p>
            <a:pPr algn="l">
              <a:defRPr/>
            </a:pPr>
            <a:r>
              <a:rPr lang="zh-CN" altLang="en-US" sz="2400" b="1" dirty="0">
                <a:solidFill>
                  <a:srgbClr val="FFFF00"/>
                </a:solidFill>
                <a:latin typeface="+mj-ea"/>
              </a:rPr>
              <a:t>重载为类的友元函数（友元运算符）</a:t>
            </a:r>
          </a:p>
        </p:txBody>
      </p:sp>
      <p:sp>
        <p:nvSpPr>
          <p:cNvPr id="4" name="TextBox 3">
            <a:extLst>
              <a:ext uri="{FF2B5EF4-FFF2-40B4-BE49-F238E27FC236}">
                <a16:creationId xmlns:a16="http://schemas.microsoft.com/office/drawing/2014/main" id="{8CC6C050-190D-44A8-B57B-BB9789CED4DD}"/>
              </a:ext>
            </a:extLst>
          </p:cNvPr>
          <p:cNvSpPr txBox="1">
            <a:spLocks noChangeArrowheads="1"/>
          </p:cNvSpPr>
          <p:nvPr/>
        </p:nvSpPr>
        <p:spPr bwMode="auto">
          <a:xfrm>
            <a:off x="11113" y="1206500"/>
            <a:ext cx="8016875"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b="1">
                <a:solidFill>
                  <a:srgbClr val="FFFFCC"/>
                </a:solidFill>
                <a:latin typeface="等线 Light" panose="02010600030101010101" pitchFamily="2" charset="-122"/>
                <a:ea typeface="等线 Light" panose="02010600030101010101" pitchFamily="2" charset="-122"/>
              </a:rPr>
              <a:t>        形式：</a:t>
            </a:r>
            <a:endParaRPr lang="en-US" altLang="zh-CN" sz="2400" b="1">
              <a:solidFill>
                <a:srgbClr val="FFFFCC"/>
              </a:solidFill>
              <a:latin typeface="等线 Light" panose="02010600030101010101" pitchFamily="2" charset="-122"/>
              <a:ea typeface="等线 Light" panose="02010600030101010101" pitchFamily="2" charset="-122"/>
            </a:endParaRPr>
          </a:p>
          <a:p>
            <a:pPr>
              <a:lnSpc>
                <a:spcPct val="150000"/>
              </a:lnSpc>
              <a:spcBef>
                <a:spcPct val="0"/>
              </a:spcBef>
              <a:buFontTx/>
              <a:buNone/>
            </a:pPr>
            <a:r>
              <a:rPr lang="en-US" altLang="zh-CN" sz="2400" b="1">
                <a:solidFill>
                  <a:srgbClr val="FFFFCC"/>
                </a:solidFill>
                <a:latin typeface="等线 Light" panose="02010600030101010101" pitchFamily="2" charset="-122"/>
                <a:ea typeface="等线 Light" panose="02010600030101010101" pitchFamily="2" charset="-122"/>
              </a:rPr>
              <a:t>       </a:t>
            </a:r>
            <a:r>
              <a:rPr lang="zh-CN" altLang="en-US" sz="2400" b="1">
                <a:solidFill>
                  <a:srgbClr val="FFFFCC"/>
                </a:solidFill>
                <a:latin typeface="等线 Light" panose="02010600030101010101" pitchFamily="2" charset="-122"/>
                <a:ea typeface="等线 Light" panose="02010600030101010101" pitchFamily="2" charset="-122"/>
              </a:rPr>
              <a:t> </a:t>
            </a:r>
            <a:r>
              <a:rPr lang="en-US" altLang="zh-CN" sz="2400" b="1">
                <a:solidFill>
                  <a:srgbClr val="FFFFCC"/>
                </a:solidFill>
                <a:latin typeface="等线 Light" panose="02010600030101010101" pitchFamily="2" charset="-122"/>
                <a:ea typeface="等线 Light" panose="02010600030101010101" pitchFamily="2" charset="-122"/>
              </a:rPr>
              <a:t>friend  </a:t>
            </a:r>
            <a:r>
              <a:rPr lang="zh-CN" altLang="en-US" sz="2400" b="1">
                <a:solidFill>
                  <a:srgbClr val="FFFFCC"/>
                </a:solidFill>
                <a:latin typeface="等线 Light" panose="02010600030101010101" pitchFamily="2" charset="-122"/>
                <a:ea typeface="等线 Light" panose="02010600030101010101" pitchFamily="2" charset="-122"/>
              </a:rPr>
              <a:t>类型  </a:t>
            </a:r>
            <a:r>
              <a:rPr lang="en-US" altLang="zh-CN" sz="2400" b="1">
                <a:solidFill>
                  <a:srgbClr val="FFFFCC"/>
                </a:solidFill>
                <a:latin typeface="等线 Light" panose="02010600030101010101" pitchFamily="2" charset="-122"/>
                <a:ea typeface="等线 Light" panose="02010600030101010101" pitchFamily="2" charset="-122"/>
              </a:rPr>
              <a:t>operator  </a:t>
            </a:r>
            <a:r>
              <a:rPr lang="zh-CN" altLang="en-US" sz="2400" b="1">
                <a:solidFill>
                  <a:srgbClr val="FFFFCC"/>
                </a:solidFill>
                <a:latin typeface="等线 Light" panose="02010600030101010101" pitchFamily="2" charset="-122"/>
                <a:ea typeface="等线 Light" panose="02010600030101010101" pitchFamily="2" charset="-122"/>
              </a:rPr>
              <a:t>运算符（形参表</a:t>
            </a:r>
            <a:r>
              <a:rPr lang="en-US" altLang="zh-CN" sz="2400" b="1">
                <a:solidFill>
                  <a:srgbClr val="FFFFCC"/>
                </a:solidFill>
                <a:latin typeface="等线 Light" panose="02010600030101010101" pitchFamily="2" charset="-122"/>
                <a:ea typeface="等线 Light" panose="02010600030101010101" pitchFamily="2" charset="-122"/>
              </a:rPr>
              <a:t>{</a:t>
            </a:r>
          </a:p>
          <a:p>
            <a:pPr>
              <a:lnSpc>
                <a:spcPct val="150000"/>
              </a:lnSpc>
              <a:spcBef>
                <a:spcPct val="0"/>
              </a:spcBef>
              <a:buFontTx/>
              <a:buNone/>
            </a:pPr>
            <a:r>
              <a:rPr lang="en-US" altLang="zh-CN" sz="2400" b="1">
                <a:solidFill>
                  <a:srgbClr val="FFFFCC"/>
                </a:solidFill>
                <a:latin typeface="等线 Light" panose="02010600030101010101" pitchFamily="2" charset="-122"/>
                <a:ea typeface="等线 Light" panose="02010600030101010101" pitchFamily="2" charset="-122"/>
              </a:rPr>
              <a:t>			</a:t>
            </a:r>
            <a:r>
              <a:rPr lang="zh-CN" altLang="en-US" sz="2400" b="1">
                <a:solidFill>
                  <a:srgbClr val="FFFFCC"/>
                </a:solidFill>
                <a:latin typeface="等线 Light" panose="02010600030101010101" pitchFamily="2" charset="-122"/>
                <a:ea typeface="等线 Light" panose="02010600030101010101" pitchFamily="2" charset="-122"/>
              </a:rPr>
              <a:t>函数体</a:t>
            </a:r>
            <a:endParaRPr lang="en-US" altLang="zh-CN" sz="2400" b="1">
              <a:solidFill>
                <a:srgbClr val="FFFFCC"/>
              </a:solidFill>
              <a:latin typeface="等线 Light" panose="02010600030101010101" pitchFamily="2" charset="-122"/>
              <a:ea typeface="等线 Light" panose="02010600030101010101" pitchFamily="2" charset="-122"/>
            </a:endParaRPr>
          </a:p>
          <a:p>
            <a:pPr>
              <a:lnSpc>
                <a:spcPct val="150000"/>
              </a:lnSpc>
              <a:spcBef>
                <a:spcPct val="0"/>
              </a:spcBef>
              <a:buFontTx/>
              <a:buNone/>
            </a:pPr>
            <a:r>
              <a:rPr lang="en-US" altLang="zh-CN" sz="2400" b="1">
                <a:solidFill>
                  <a:srgbClr val="FFFFCC"/>
                </a:solidFill>
                <a:latin typeface="等线 Light" panose="02010600030101010101" pitchFamily="2" charset="-122"/>
                <a:ea typeface="等线 Light" panose="02010600030101010101" pitchFamily="2" charset="-122"/>
              </a:rPr>
              <a:t>        }</a:t>
            </a:r>
            <a:endParaRPr lang="zh-CN" altLang="en-US" sz="2400" b="1">
              <a:solidFill>
                <a:srgbClr val="FFFFCC"/>
              </a:solidFill>
              <a:latin typeface="等线 Light" panose="02010600030101010101" pitchFamily="2" charset="-122"/>
              <a:ea typeface="等线 Light" panose="02010600030101010101" pitchFamily="2" charset="-122"/>
            </a:endParaRPr>
          </a:p>
        </p:txBody>
      </p:sp>
      <p:sp>
        <p:nvSpPr>
          <p:cNvPr id="5" name="AutoShape 7">
            <a:hlinkClick r:id="rId3" action="ppaction://program" highlightClick="1"/>
            <a:extLst>
              <a:ext uri="{FF2B5EF4-FFF2-40B4-BE49-F238E27FC236}">
                <a16:creationId xmlns:a16="http://schemas.microsoft.com/office/drawing/2014/main" id="{C11FCD61-D501-4904-BF3D-B1E724086D46}"/>
              </a:ext>
            </a:extLst>
          </p:cNvPr>
          <p:cNvSpPr>
            <a:spLocks noChangeArrowheads="1"/>
          </p:cNvSpPr>
          <p:nvPr/>
        </p:nvSpPr>
        <p:spPr bwMode="auto">
          <a:xfrm>
            <a:off x="4211638" y="558958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C7208-7704-4799-ACD5-54D2D909F4C7}"/>
              </a:ext>
            </a:extLst>
          </p:cNvPr>
          <p:cNvSpPr>
            <a:spLocks noGrp="1" noChangeArrowheads="1"/>
          </p:cNvSpPr>
          <p:nvPr>
            <p:ph type="title"/>
          </p:nvPr>
        </p:nvSpPr>
        <p:spPr>
          <a:xfrm>
            <a:off x="685800" y="333375"/>
            <a:ext cx="7772400" cy="585788"/>
          </a:xfrm>
        </p:spPr>
        <p:txBody>
          <a:bodyPr/>
          <a:lstStyle/>
          <a:p>
            <a:r>
              <a:rPr lang="en-US" altLang="zh-CN" sz="3200" b="1">
                <a:solidFill>
                  <a:srgbClr val="FFFF00"/>
                </a:solidFill>
                <a:latin typeface="Arial" panose="020B0604020202020204" pitchFamily="34" charset="0"/>
                <a:ea typeface="楷体_GB2312" pitchFamily="49" charset="-122"/>
              </a:rPr>
              <a:t>12.12  </a:t>
            </a:r>
            <a:r>
              <a:rPr lang="zh-CN" altLang="en-US" sz="3200" b="1">
                <a:solidFill>
                  <a:srgbClr val="FFFF00"/>
                </a:solidFill>
              </a:rPr>
              <a:t>模板</a:t>
            </a:r>
          </a:p>
        </p:txBody>
      </p:sp>
      <p:sp>
        <p:nvSpPr>
          <p:cNvPr id="3" name="TextBox 2">
            <a:extLst>
              <a:ext uri="{FF2B5EF4-FFF2-40B4-BE49-F238E27FC236}">
                <a16:creationId xmlns:a16="http://schemas.microsoft.com/office/drawing/2014/main" id="{C007E51C-E501-4B62-B368-58866A406CB2}"/>
              </a:ext>
            </a:extLst>
          </p:cNvPr>
          <p:cNvSpPr txBox="1">
            <a:spLocks noChangeArrowheads="1"/>
          </p:cNvSpPr>
          <p:nvPr/>
        </p:nvSpPr>
        <p:spPr bwMode="auto">
          <a:xfrm>
            <a:off x="34925" y="908050"/>
            <a:ext cx="2325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⒈</a:t>
            </a:r>
            <a:r>
              <a:rPr lang="zh-CN" altLang="en-US" sz="2400" b="1">
                <a:solidFill>
                  <a:srgbClr val="FFFF00"/>
                </a:solidFill>
                <a:latin typeface="华文新魏" panose="02010800040101010101" pitchFamily="2" charset="-122"/>
                <a:ea typeface="华文新魏" panose="02010800040101010101" pitchFamily="2" charset="-122"/>
              </a:rPr>
              <a:t>函数模板</a:t>
            </a:r>
            <a:endParaRPr lang="zh-CN" altLang="en-US" sz="2400">
              <a:solidFill>
                <a:srgbClr val="FFFFCC"/>
              </a:solidFill>
              <a:latin typeface="宋体" panose="02010600030101010101" pitchFamily="2" charset="-122"/>
              <a:ea typeface="Arial Unicode MS" pitchFamily="34" charset="-122"/>
            </a:endParaRPr>
          </a:p>
        </p:txBody>
      </p:sp>
      <p:sp>
        <p:nvSpPr>
          <p:cNvPr id="4" name="TextBox 3">
            <a:extLst>
              <a:ext uri="{FF2B5EF4-FFF2-40B4-BE49-F238E27FC236}">
                <a16:creationId xmlns:a16="http://schemas.microsoft.com/office/drawing/2014/main" id="{27763B41-3613-4AFD-AEEC-40E38E52B9CF}"/>
              </a:ext>
            </a:extLst>
          </p:cNvPr>
          <p:cNvSpPr txBox="1">
            <a:spLocks noChangeArrowheads="1"/>
          </p:cNvSpPr>
          <p:nvPr/>
        </p:nvSpPr>
        <p:spPr bwMode="auto">
          <a:xfrm>
            <a:off x="-468313" y="1265238"/>
            <a:ext cx="9577388"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buFontTx/>
              <a:buNone/>
            </a:pPr>
            <a:r>
              <a:rPr lang="zh-CN" altLang="en-US" sz="2400" b="1">
                <a:solidFill>
                  <a:srgbClr val="FFFFCC"/>
                </a:solidFill>
                <a:latin typeface="等线 Light" panose="02010600030101010101" pitchFamily="2" charset="-122"/>
                <a:ea typeface="等线 Light" panose="02010600030101010101" pitchFamily="2" charset="-122"/>
              </a:rPr>
              <a:t>         定义：用来创建一个通用功能的函数，以支持多种不同形参简  化重载函数的函数体设计。</a:t>
            </a:r>
          </a:p>
          <a:p>
            <a:pPr lvl="1">
              <a:buFontTx/>
              <a:buNone/>
            </a:pPr>
            <a:r>
              <a:rPr lang="zh-CN" altLang="en-US" sz="2400" b="1">
                <a:solidFill>
                  <a:srgbClr val="FFFFCC"/>
                </a:solidFill>
                <a:latin typeface="等线 Light" panose="02010600030101010101" pitchFamily="2" charset="-122"/>
                <a:ea typeface="等线 Light" panose="02010600030101010101" pitchFamily="2" charset="-122"/>
              </a:rPr>
              <a:t>        形式：</a:t>
            </a:r>
            <a:endParaRPr lang="en-US" altLang="zh-CN" sz="2400" b="1">
              <a:solidFill>
                <a:srgbClr val="FFFFCC"/>
              </a:solidFill>
              <a:latin typeface="等线 Light" panose="02010600030101010101" pitchFamily="2" charset="-122"/>
              <a:ea typeface="等线 Light" panose="02010600030101010101" pitchFamily="2" charset="-122"/>
            </a:endParaRPr>
          </a:p>
          <a:p>
            <a:pPr lvl="1">
              <a:buFontTx/>
              <a:buNone/>
            </a:pPr>
            <a:r>
              <a:rPr lang="zh-CN" altLang="en-US" sz="2400" b="1">
                <a:solidFill>
                  <a:srgbClr val="FFFFCC"/>
                </a:solidFill>
                <a:latin typeface="等线 Light" panose="02010600030101010101" pitchFamily="2" charset="-122"/>
                <a:ea typeface="等线 Light" panose="02010600030101010101" pitchFamily="2" charset="-122"/>
              </a:rPr>
              <a:t>		</a:t>
            </a:r>
            <a:r>
              <a:rPr lang="en-US" altLang="zh-CN" sz="2400" b="1">
                <a:solidFill>
                  <a:srgbClr val="FFFFCC"/>
                </a:solidFill>
                <a:latin typeface="等线 Light" panose="02010600030101010101" pitchFamily="2" charset="-122"/>
                <a:ea typeface="等线 Light" panose="02010600030101010101" pitchFamily="2" charset="-122"/>
              </a:rPr>
              <a:t>template &lt;typename  T&gt;	</a:t>
            </a:r>
          </a:p>
          <a:p>
            <a:pPr lvl="1">
              <a:buFontTx/>
              <a:buNone/>
            </a:pPr>
            <a:r>
              <a:rPr lang="en-US" altLang="zh-CN" sz="2400" b="1">
                <a:solidFill>
                  <a:srgbClr val="FFFFCC"/>
                </a:solidFill>
                <a:latin typeface="等线 Light" panose="02010600030101010101" pitchFamily="2" charset="-122"/>
                <a:ea typeface="等线 Light" panose="02010600030101010101" pitchFamily="2" charset="-122"/>
              </a:rPr>
              <a:t>		</a:t>
            </a:r>
            <a:r>
              <a:rPr lang="zh-CN" altLang="en-US" sz="2400" b="1">
                <a:solidFill>
                  <a:srgbClr val="FFFFCC"/>
                </a:solidFill>
                <a:latin typeface="等线 Light" panose="02010600030101010101" pitchFamily="2" charset="-122"/>
                <a:ea typeface="等线 Light" panose="02010600030101010101" pitchFamily="2" charset="-122"/>
              </a:rPr>
              <a:t>函数定义	</a:t>
            </a:r>
          </a:p>
        </p:txBody>
      </p:sp>
      <p:sp>
        <p:nvSpPr>
          <p:cNvPr id="7" name="AutoShape 7">
            <a:hlinkClick r:id="rId2" action="ppaction://program" highlightClick="1"/>
            <a:extLst>
              <a:ext uri="{FF2B5EF4-FFF2-40B4-BE49-F238E27FC236}">
                <a16:creationId xmlns:a16="http://schemas.microsoft.com/office/drawing/2014/main" id="{754727A2-F13C-442C-A1EE-8EFB5DE58A98}"/>
              </a:ext>
            </a:extLst>
          </p:cNvPr>
          <p:cNvSpPr>
            <a:spLocks noChangeArrowheads="1"/>
          </p:cNvSpPr>
          <p:nvPr/>
        </p:nvSpPr>
        <p:spPr bwMode="auto">
          <a:xfrm>
            <a:off x="6011863" y="2781300"/>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hlinkClick r:id="rId3" action="ppaction://hlinkfile"/>
              </a:rPr>
              <a:t>CHAP12EXB</a:t>
            </a:r>
            <a:endParaRPr lang="en-US" altLang="zh-CN" sz="2400" b="1">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35DB8-3B0A-4D1E-A020-BF86A2AF0D1A}"/>
              </a:ext>
            </a:extLst>
          </p:cNvPr>
          <p:cNvSpPr>
            <a:spLocks noGrp="1" noChangeArrowheads="1"/>
          </p:cNvSpPr>
          <p:nvPr>
            <p:ph type="title"/>
          </p:nvPr>
        </p:nvSpPr>
        <p:spPr>
          <a:xfrm>
            <a:off x="685800" y="333375"/>
            <a:ext cx="7772400" cy="585788"/>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华文新魏" panose="02010800040101010101" pitchFamily="2" charset="-122"/>
                <a:ea typeface="华文新魏" panose="02010800040101010101" pitchFamily="2" charset="-122"/>
              </a:rPr>
              <a:t>类模板</a:t>
            </a:r>
            <a:endParaRPr lang="zh-CN" altLang="en-US" sz="2400" b="1">
              <a:solidFill>
                <a:srgbClr val="FFFF00"/>
              </a:solidFill>
            </a:endParaRPr>
          </a:p>
        </p:txBody>
      </p:sp>
      <p:sp>
        <p:nvSpPr>
          <p:cNvPr id="4" name="TextBox 3">
            <a:extLst>
              <a:ext uri="{FF2B5EF4-FFF2-40B4-BE49-F238E27FC236}">
                <a16:creationId xmlns:a16="http://schemas.microsoft.com/office/drawing/2014/main" id="{780DC31B-4EA0-4619-90DC-448117579A92}"/>
              </a:ext>
            </a:extLst>
          </p:cNvPr>
          <p:cNvSpPr txBox="1">
            <a:spLocks noChangeArrowheads="1"/>
          </p:cNvSpPr>
          <p:nvPr/>
        </p:nvSpPr>
        <p:spPr bwMode="auto">
          <a:xfrm>
            <a:off x="0" y="908050"/>
            <a:ext cx="9144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定义：将数据类型从类中分离出来，允许单个类处理通用的数据类型 </a:t>
            </a:r>
            <a:r>
              <a:rPr lang="en-US" altLang="zh-CN" sz="2400" b="1">
                <a:solidFill>
                  <a:srgbClr val="FFFFCC"/>
                </a:solidFill>
                <a:latin typeface="华文细黑" panose="02010600040101010101" pitchFamily="2" charset="-122"/>
                <a:ea typeface="华文细黑" panose="02010600040101010101" pitchFamily="2" charset="-122"/>
              </a:rPr>
              <a:t>T</a:t>
            </a:r>
            <a:r>
              <a:rPr lang="zh-CN" altLang="en-US" sz="2400" b="1">
                <a:solidFill>
                  <a:srgbClr val="FFFFCC"/>
                </a:solidFill>
                <a:latin typeface="华文细黑" panose="02010600040101010101" pitchFamily="2" charset="-122"/>
                <a:ea typeface="华文细黑" panose="02010600040101010101" pitchFamily="2" charset="-122"/>
              </a:rPr>
              <a:t>。</a:t>
            </a:r>
          </a:p>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zh-CN" altLang="en-US" sz="2400" b="1">
                <a:solidFill>
                  <a:srgbClr val="FFFF00"/>
                </a:solidFill>
                <a:latin typeface="华文细黑" panose="02010600040101010101" pitchFamily="2" charset="-122"/>
                <a:ea typeface="华文细黑" panose="02010600040101010101" pitchFamily="2" charset="-122"/>
              </a:rPr>
              <a:t>声明形式</a:t>
            </a:r>
            <a:r>
              <a:rPr lang="zh-CN" altLang="en-US" sz="2400" b="1">
                <a:solidFill>
                  <a:srgbClr val="FFFFCC"/>
                </a:solidFill>
                <a:latin typeface="华文细黑" panose="02010600040101010101" pitchFamily="2" charset="-122"/>
                <a:ea typeface="华文细黑" panose="02010600040101010101" pitchFamily="2" charset="-122"/>
              </a:rPr>
              <a:t>：</a:t>
            </a:r>
          </a:p>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a:t>
            </a:r>
            <a:r>
              <a:rPr lang="en-US" altLang="zh-CN" sz="2400" b="1">
                <a:solidFill>
                  <a:srgbClr val="FFFFCC"/>
                </a:solidFill>
                <a:latin typeface="华文细黑" panose="02010600040101010101" pitchFamily="2" charset="-122"/>
                <a:ea typeface="华文细黑" panose="02010600040101010101" pitchFamily="2" charset="-122"/>
              </a:rPr>
              <a:t>template &lt; class T&gt;</a:t>
            </a:r>
          </a:p>
          <a:p>
            <a:pPr lvl="1">
              <a:lnSpc>
                <a:spcPct val="130000"/>
              </a:lnSpc>
              <a:buFontTx/>
              <a:buNone/>
            </a:pPr>
            <a:r>
              <a:rPr lang="zh-CN" altLang="en-US" sz="2400" b="1">
                <a:solidFill>
                  <a:srgbClr val="FFFF00"/>
                </a:solidFill>
                <a:latin typeface="华文细黑" panose="02010600040101010101" pitchFamily="2" charset="-122"/>
                <a:ea typeface="华文细黑" panose="02010600040101010101" pitchFamily="2" charset="-122"/>
              </a:rPr>
              <a:t>    建对象的形式：</a:t>
            </a:r>
            <a:endParaRPr lang="en-US" altLang="zh-CN" sz="2400" b="1">
              <a:solidFill>
                <a:srgbClr val="FFFF00"/>
              </a:solidFill>
              <a:latin typeface="华文细黑" panose="02010600040101010101" pitchFamily="2" charset="-122"/>
              <a:ea typeface="华文细黑" panose="02010600040101010101" pitchFamily="2" charset="-122"/>
            </a:endParaRPr>
          </a:p>
          <a:p>
            <a:pPr lvl="1">
              <a:lnSpc>
                <a:spcPct val="130000"/>
              </a:lnSpc>
              <a:buFontTx/>
              <a:buNone/>
            </a:pPr>
            <a:r>
              <a:rPr lang="zh-CN" altLang="en-US" sz="2400" b="1">
                <a:solidFill>
                  <a:srgbClr val="FFFFCC"/>
                </a:solidFill>
                <a:latin typeface="华文细黑" panose="02010600040101010101" pitchFamily="2" charset="-122"/>
                <a:ea typeface="华文细黑" panose="02010600040101010101" pitchFamily="2" charset="-122"/>
              </a:rPr>
              <a:t>    类名</a:t>
            </a:r>
            <a:r>
              <a:rPr lang="en-US" altLang="zh-CN" sz="2400" b="1">
                <a:solidFill>
                  <a:srgbClr val="FFFFCC"/>
                </a:solidFill>
                <a:latin typeface="华文细黑" panose="02010600040101010101" pitchFamily="2" charset="-122"/>
                <a:ea typeface="华文细黑" panose="02010600040101010101" pitchFamily="2" charset="-122"/>
              </a:rPr>
              <a:t>&lt;</a:t>
            </a:r>
            <a:r>
              <a:rPr lang="zh-CN" altLang="en-US" sz="2400" b="1">
                <a:solidFill>
                  <a:srgbClr val="FFFFCC"/>
                </a:solidFill>
                <a:latin typeface="华文细黑" panose="02010600040101010101" pitchFamily="2" charset="-122"/>
                <a:ea typeface="华文细黑" panose="02010600040101010101" pitchFamily="2" charset="-122"/>
              </a:rPr>
              <a:t>具体类型</a:t>
            </a:r>
            <a:r>
              <a:rPr lang="en-US" altLang="zh-CN" sz="2400" b="1">
                <a:solidFill>
                  <a:srgbClr val="FFFFCC"/>
                </a:solidFill>
                <a:latin typeface="华文细黑" panose="02010600040101010101" pitchFamily="2" charset="-122"/>
                <a:ea typeface="华文细黑" panose="02010600040101010101" pitchFamily="2" charset="-122"/>
              </a:rPr>
              <a:t>&gt;    </a:t>
            </a:r>
            <a:r>
              <a:rPr lang="zh-CN" altLang="en-US" sz="2400" b="1">
                <a:solidFill>
                  <a:srgbClr val="FFFFCC"/>
                </a:solidFill>
                <a:latin typeface="华文细黑" panose="02010600040101010101" pitchFamily="2" charset="-122"/>
                <a:ea typeface="华文细黑" panose="02010600040101010101" pitchFamily="2" charset="-122"/>
              </a:rPr>
              <a:t>对象</a:t>
            </a:r>
            <a:r>
              <a:rPr lang="en-US" altLang="zh-CN" sz="2400" b="1">
                <a:solidFill>
                  <a:srgbClr val="FFFFCC"/>
                </a:solidFill>
                <a:latin typeface="华文细黑" panose="02010600040101010101" pitchFamily="2" charset="-122"/>
                <a:ea typeface="华文细黑" panose="02010600040101010101" pitchFamily="2" charset="-122"/>
              </a:rPr>
              <a:t>1</a:t>
            </a:r>
            <a:r>
              <a:rPr lang="zh-CN" altLang="en-US" sz="2400" b="1">
                <a:solidFill>
                  <a:srgbClr val="FFFFCC"/>
                </a:solidFill>
                <a:latin typeface="华文细黑" panose="02010600040101010101" pitchFamily="2" charset="-122"/>
                <a:ea typeface="华文细黑" panose="02010600040101010101" pitchFamily="2" charset="-122"/>
              </a:rPr>
              <a:t>，对象</a:t>
            </a:r>
            <a:r>
              <a:rPr lang="en-US" altLang="zh-CN" sz="2400" b="1">
                <a:solidFill>
                  <a:srgbClr val="FFFFCC"/>
                </a:solidFill>
                <a:latin typeface="华文细黑" panose="02010600040101010101" pitchFamily="2" charset="-122"/>
                <a:ea typeface="华文细黑" panose="02010600040101010101" pitchFamily="2" charset="-122"/>
              </a:rPr>
              <a:t>2</a:t>
            </a:r>
            <a:r>
              <a:rPr lang="zh-CN" altLang="en-US" sz="2400" b="1">
                <a:solidFill>
                  <a:srgbClr val="FFFFCC"/>
                </a:solidFill>
                <a:latin typeface="华文细黑" panose="02010600040101010101" pitchFamily="2" charset="-122"/>
                <a:ea typeface="华文细黑" panose="02010600040101010101" pitchFamily="2" charset="-122"/>
              </a:rPr>
              <a:t>，</a:t>
            </a:r>
            <a:r>
              <a:rPr lang="en-US" altLang="zh-CN" sz="2400" b="1">
                <a:solidFill>
                  <a:srgbClr val="FFFFCC"/>
                </a:solidFill>
                <a:latin typeface="华文细黑" panose="02010600040101010101" pitchFamily="2" charset="-122"/>
                <a:ea typeface="华文细黑" panose="02010600040101010101" pitchFamily="2" charset="-122"/>
              </a:rPr>
              <a:t>…</a:t>
            </a:r>
            <a:r>
              <a:rPr lang="zh-CN" altLang="en-US" sz="2400" b="1">
                <a:solidFill>
                  <a:srgbClr val="FFFFCC"/>
                </a:solidFill>
                <a:latin typeface="华文细黑" panose="02010600040101010101" pitchFamily="2" charset="-122"/>
                <a:ea typeface="华文细黑" panose="02010600040101010101" pitchFamily="2" charset="-122"/>
              </a:rPr>
              <a:t>对象 </a:t>
            </a:r>
            <a:r>
              <a:rPr lang="en-US" altLang="zh-CN" sz="2400" b="1">
                <a:solidFill>
                  <a:srgbClr val="FFFFCC"/>
                </a:solidFill>
                <a:latin typeface="华文细黑" panose="02010600040101010101" pitchFamily="2" charset="-122"/>
                <a:ea typeface="华文细黑" panose="02010600040101010101" pitchFamily="2" charset="-122"/>
              </a:rPr>
              <a:t>n</a:t>
            </a:r>
            <a:r>
              <a:rPr lang="zh-CN" altLang="en-US" sz="2400" b="1">
                <a:solidFill>
                  <a:srgbClr val="FFFFCC"/>
                </a:solidFill>
                <a:latin typeface="华文细黑" panose="02010600040101010101" pitchFamily="2" charset="-122"/>
                <a:ea typeface="华文细黑" panose="02010600040101010101" pitchFamily="2" charset="-122"/>
              </a:rPr>
              <a:t>；</a:t>
            </a:r>
          </a:p>
        </p:txBody>
      </p:sp>
      <p:sp>
        <p:nvSpPr>
          <p:cNvPr id="7" name="AutoShape 7">
            <a:hlinkClick r:id="rId2" action="ppaction://program" highlightClick="1"/>
            <a:extLst>
              <a:ext uri="{FF2B5EF4-FFF2-40B4-BE49-F238E27FC236}">
                <a16:creationId xmlns:a16="http://schemas.microsoft.com/office/drawing/2014/main" id="{DA5487D3-11EC-496A-B183-21FEDC7A1E1F}"/>
              </a:ext>
            </a:extLst>
          </p:cNvPr>
          <p:cNvSpPr>
            <a:spLocks noChangeArrowheads="1"/>
          </p:cNvSpPr>
          <p:nvPr/>
        </p:nvSpPr>
        <p:spPr bwMode="auto">
          <a:xfrm>
            <a:off x="5435600" y="5805488"/>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F01C5-44BD-48A7-87F6-D91033DBEA08}"/>
              </a:ext>
            </a:extLst>
          </p:cNvPr>
          <p:cNvSpPr>
            <a:spLocks noGrp="1" noChangeArrowheads="1"/>
          </p:cNvSpPr>
          <p:nvPr>
            <p:ph type="title"/>
          </p:nvPr>
        </p:nvSpPr>
        <p:spPr>
          <a:xfrm>
            <a:off x="685800" y="333375"/>
            <a:ext cx="7772400" cy="585788"/>
          </a:xfrm>
        </p:spPr>
        <p:txBody>
          <a:bodyPr anchor="t"/>
          <a:lstStyle/>
          <a:p>
            <a:pPr algn="l"/>
            <a:r>
              <a:rPr lang="zh-CN" altLang="en-US" sz="2400" b="1">
                <a:solidFill>
                  <a:srgbClr val="FFFF00"/>
                </a:solidFill>
                <a:latin typeface="楷体" panose="02010609060101010101" pitchFamily="49" charset="-122"/>
                <a:ea typeface="楷体" panose="02010609060101010101" pitchFamily="49" charset="-122"/>
              </a:rPr>
              <a:t> 说明：</a:t>
            </a:r>
          </a:p>
        </p:txBody>
      </p:sp>
      <p:sp>
        <p:nvSpPr>
          <p:cNvPr id="3" name="TextBox 2">
            <a:extLst>
              <a:ext uri="{FF2B5EF4-FFF2-40B4-BE49-F238E27FC236}">
                <a16:creationId xmlns:a16="http://schemas.microsoft.com/office/drawing/2014/main" id="{0BC4B6D1-ED35-446D-B23A-03FF2EABE521}"/>
              </a:ext>
            </a:extLst>
          </p:cNvPr>
          <p:cNvSpPr txBox="1">
            <a:spLocks noChangeArrowheads="1"/>
          </p:cNvSpPr>
          <p:nvPr/>
        </p:nvSpPr>
        <p:spPr bwMode="auto">
          <a:xfrm>
            <a:off x="34925" y="908050"/>
            <a:ext cx="636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      </a:t>
            </a:r>
            <a:endParaRPr lang="zh-CN" altLang="en-US" sz="2400">
              <a:solidFill>
                <a:srgbClr val="FFFFCC"/>
              </a:solidFill>
              <a:latin typeface="宋体" panose="02010600030101010101" pitchFamily="2" charset="-122"/>
              <a:ea typeface="Arial Unicode MS" pitchFamily="34" charset="-122"/>
            </a:endParaRPr>
          </a:p>
        </p:txBody>
      </p:sp>
      <p:sp>
        <p:nvSpPr>
          <p:cNvPr id="49156" name="矩形 4">
            <a:extLst>
              <a:ext uri="{FF2B5EF4-FFF2-40B4-BE49-F238E27FC236}">
                <a16:creationId xmlns:a16="http://schemas.microsoft.com/office/drawing/2014/main" id="{3EA91F35-E6D3-4041-89DC-AD70CCABCDA1}"/>
              </a:ext>
            </a:extLst>
          </p:cNvPr>
          <p:cNvSpPr>
            <a:spLocks noChangeArrowheads="1"/>
          </p:cNvSpPr>
          <p:nvPr/>
        </p:nvSpPr>
        <p:spPr bwMode="auto">
          <a:xfrm>
            <a:off x="250825" y="836613"/>
            <a:ext cx="88582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latin typeface="等线 Light" panose="02010600030101010101" pitchFamily="2" charset="-122"/>
                <a:ea typeface="等线 Light" panose="02010600030101010101" pitchFamily="2" charset="-122"/>
              </a:rPr>
              <a:t>       ⒈对象是类的实例，类又是类模板的实例，一个模板就是一个抽象的类。</a:t>
            </a:r>
          </a:p>
          <a:p>
            <a:pPr>
              <a:spcBef>
                <a:spcPct val="0"/>
              </a:spcBef>
              <a:buFontTx/>
              <a:buNone/>
            </a:pPr>
            <a:r>
              <a:rPr lang="zh-CN" altLang="en-US" sz="2400" b="1">
                <a:solidFill>
                  <a:srgbClr val="FFFFCC"/>
                </a:solidFill>
                <a:latin typeface="等线 Light" panose="02010600030101010101" pitchFamily="2" charset="-122"/>
                <a:ea typeface="等线 Light" panose="02010600030101010101" pitchFamily="2" charset="-122"/>
              </a:rPr>
              <a:t>       ⒉模板类的成员函数必须是函数模板。</a:t>
            </a:r>
          </a:p>
          <a:p>
            <a:pPr>
              <a:spcBef>
                <a:spcPct val="0"/>
              </a:spcBef>
              <a:buFontTx/>
              <a:buNone/>
            </a:pPr>
            <a:r>
              <a:rPr lang="zh-CN" altLang="en-US" sz="2400" b="1">
                <a:solidFill>
                  <a:srgbClr val="FFFFCC"/>
                </a:solidFill>
                <a:latin typeface="等线 Light" panose="02010600030101010101" pitchFamily="2" charset="-122"/>
                <a:ea typeface="等线 Light" panose="02010600030101010101" pitchFamily="2" charset="-122"/>
              </a:rPr>
              <a:t>       ⒊类模板与函数模板的区别：对由函数模板生成的模板函数的调用是由编译器自动决定的，而对类模板的解释是由程序员自行指明的。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1F856995-A947-407D-BEF4-7B2404AB5875}"/>
              </a:ext>
            </a:extLst>
          </p:cNvPr>
          <p:cNvSpPr>
            <a:spLocks noGrp="1" noChangeArrowheads="1"/>
          </p:cNvSpPr>
          <p:nvPr>
            <p:ph type="title"/>
          </p:nvPr>
        </p:nvSpPr>
        <p:spPr>
          <a:xfrm>
            <a:off x="685800" y="476250"/>
            <a:ext cx="7772400" cy="515938"/>
          </a:xfrm>
        </p:spPr>
        <p:txBody>
          <a:bodyPr/>
          <a:lstStyle/>
          <a:p>
            <a:pPr algn="l"/>
            <a:r>
              <a:rPr lang="en-US" altLang="zh-CN" sz="2400" b="1" dirty="0">
                <a:solidFill>
                  <a:srgbClr val="FFFF00"/>
                </a:solidFill>
                <a:latin typeface="华文新魏" panose="02010800040101010101" pitchFamily="2" charset="-122"/>
                <a:ea typeface="华文新魏" panose="02010800040101010101" pitchFamily="2" charset="-122"/>
              </a:rPr>
              <a:t>⒊</a:t>
            </a:r>
            <a:r>
              <a:rPr lang="zh-CN" altLang="en-US" sz="2400" b="1" dirty="0">
                <a:solidFill>
                  <a:srgbClr val="FFFF00"/>
                </a:solidFill>
                <a:latin typeface="楷体_GB2312" pitchFamily="49" charset="-122"/>
                <a:ea typeface="楷体_GB2312" pitchFamily="49" charset="-122"/>
              </a:rPr>
              <a:t>面向对象的关键要素</a:t>
            </a:r>
            <a:endParaRPr lang="zh-CN" altLang="en-US" sz="2400" dirty="0"/>
          </a:p>
        </p:txBody>
      </p:sp>
      <p:sp>
        <p:nvSpPr>
          <p:cNvPr id="4" name="Text Box 6">
            <a:extLst>
              <a:ext uri="{FF2B5EF4-FFF2-40B4-BE49-F238E27FC236}">
                <a16:creationId xmlns:a16="http://schemas.microsoft.com/office/drawing/2014/main" id="{F0E2C092-1F15-4388-AD53-BC281854F67D}"/>
              </a:ext>
            </a:extLst>
          </p:cNvPr>
          <p:cNvSpPr txBox="1">
            <a:spLocks noChangeArrowheads="1"/>
          </p:cNvSpPr>
          <p:nvPr/>
        </p:nvSpPr>
        <p:spPr bwMode="auto">
          <a:xfrm>
            <a:off x="755576" y="992188"/>
            <a:ext cx="3262312" cy="1938338"/>
          </a:xfrm>
          <a:prstGeom prst="rect">
            <a:avLst/>
          </a:prstGeom>
          <a:noFill/>
          <a:ln>
            <a:noFill/>
          </a:ln>
          <a:effec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eaLnBrk="1" hangingPunct="1">
              <a:defRPr/>
            </a:pPr>
            <a:r>
              <a:rPr lang="zh-CN" altLang="en-US" b="1" dirty="0">
                <a:solidFill>
                  <a:srgbClr val="FFFFCC"/>
                </a:solidFill>
                <a:ea typeface="楷体_GB2312" pitchFamily="49" charset="-122"/>
              </a:rPr>
              <a:t>面向对象的关键要素：</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对象；</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属性；</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方法；</a:t>
            </a:r>
            <a:endParaRPr lang="en-US" altLang="zh-CN" b="1" dirty="0">
              <a:solidFill>
                <a:srgbClr val="FFFFCC"/>
              </a:solidFill>
              <a:ea typeface="楷体_GB2312" pitchFamily="49" charset="-122"/>
            </a:endParaRPr>
          </a:p>
          <a:p>
            <a:pPr marL="342900" indent="-342900" eaLnBrk="1" hangingPunct="1">
              <a:buFont typeface="Wingdings" panose="05000000000000000000" pitchFamily="2" charset="2"/>
              <a:buChar char="n"/>
              <a:defRPr/>
            </a:pPr>
            <a:r>
              <a:rPr lang="zh-CN" altLang="en-US" b="1" dirty="0">
                <a:solidFill>
                  <a:srgbClr val="FFFFCC"/>
                </a:solidFill>
                <a:ea typeface="楷体_GB2312" pitchFamily="49" charset="-122"/>
              </a:rPr>
              <a:t>消息</a:t>
            </a:r>
            <a:r>
              <a:rPr lang="en-US" altLang="zh-CN" b="1" dirty="0">
                <a:solidFill>
                  <a:srgbClr val="FFFFCC"/>
                </a:solidFill>
                <a:ea typeface="楷体_GB2312" pitchFamily="49" charset="-122"/>
              </a:rPr>
              <a:t>/</a:t>
            </a:r>
            <a:r>
              <a:rPr lang="zh-CN" altLang="en-US" b="1" dirty="0">
                <a:solidFill>
                  <a:srgbClr val="FFFFCC"/>
                </a:solidFill>
                <a:ea typeface="楷体_GB2312" pitchFamily="49" charset="-122"/>
              </a:rPr>
              <a:t>服务。</a:t>
            </a:r>
            <a:endParaRPr lang="en-US" altLang="zh-CN" b="1" dirty="0">
              <a:solidFill>
                <a:srgbClr val="FFFFCC"/>
              </a:solidFill>
              <a:ea typeface="楷体_GB2312" pitchFamily="49" charset="-122"/>
            </a:endParaRPr>
          </a:p>
        </p:txBody>
      </p:sp>
      <p:sp>
        <p:nvSpPr>
          <p:cNvPr id="5" name="AutoShape 7">
            <a:hlinkClick r:id="rId3" action="ppaction://program" highlightClick="1"/>
            <a:extLst>
              <a:ext uri="{FF2B5EF4-FFF2-40B4-BE49-F238E27FC236}">
                <a16:creationId xmlns:a16="http://schemas.microsoft.com/office/drawing/2014/main" id="{74EF387F-C997-4E8E-A1CB-A32E70EA5B6A}"/>
              </a:ext>
            </a:extLst>
          </p:cNvPr>
          <p:cNvSpPr>
            <a:spLocks noChangeArrowheads="1"/>
          </p:cNvSpPr>
          <p:nvPr/>
        </p:nvSpPr>
        <p:spPr bwMode="auto">
          <a:xfrm>
            <a:off x="3851275" y="4881563"/>
            <a:ext cx="2376488"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Circle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1369A16-E684-4039-AD6C-608BDF31C6D9}"/>
              </a:ext>
            </a:extLst>
          </p:cNvPr>
          <p:cNvSpPr>
            <a:spLocks noGrp="1" noChangeArrowheads="1"/>
          </p:cNvSpPr>
          <p:nvPr>
            <p:ph type="title"/>
          </p:nvPr>
        </p:nvSpPr>
        <p:spPr>
          <a:xfrm>
            <a:off x="685800" y="188913"/>
            <a:ext cx="7772400" cy="579437"/>
          </a:xfrm>
        </p:spPr>
        <p:txBody>
          <a:bodyPr/>
          <a:lstStyle/>
          <a:p>
            <a:pPr eaLnBrk="1" hangingPunct="1"/>
            <a:r>
              <a:rPr lang="en-US" altLang="zh-CN" sz="2800" b="1">
                <a:solidFill>
                  <a:srgbClr val="FFFF00"/>
                </a:solidFill>
                <a:latin typeface="Arial" panose="020B0604020202020204" pitchFamily="34" charset="0"/>
                <a:ea typeface="楷体_GB2312" pitchFamily="49" charset="-122"/>
              </a:rPr>
              <a:t>12.2 </a:t>
            </a:r>
            <a:r>
              <a:rPr lang="zh-CN" altLang="en-US" sz="2800" b="1">
                <a:solidFill>
                  <a:srgbClr val="FFFF00"/>
                </a:solidFill>
                <a:latin typeface="Arial" panose="020B0604020202020204" pitchFamily="34" charset="0"/>
                <a:ea typeface="楷体_GB2312" pitchFamily="49" charset="-122"/>
              </a:rPr>
              <a:t>类（</a:t>
            </a:r>
            <a:r>
              <a:rPr lang="en-US" altLang="zh-CN" sz="2800" b="1">
                <a:solidFill>
                  <a:srgbClr val="FFFF00"/>
                </a:solidFill>
                <a:latin typeface="Arial" panose="020B0604020202020204" pitchFamily="34" charset="0"/>
                <a:ea typeface="楷体_GB2312" pitchFamily="49" charset="-122"/>
              </a:rPr>
              <a:t>class</a:t>
            </a:r>
            <a:r>
              <a:rPr lang="zh-CN" altLang="en-US" sz="2800" b="1">
                <a:solidFill>
                  <a:srgbClr val="FFFF00"/>
                </a:solidFill>
                <a:latin typeface="Arial" panose="020B0604020202020204" pitchFamily="34" charset="0"/>
                <a:ea typeface="楷体_GB2312" pitchFamily="49" charset="-122"/>
              </a:rPr>
              <a:t>）和对象（</a:t>
            </a:r>
            <a:r>
              <a:rPr lang="en-US" altLang="zh-CN" sz="2800" b="1">
                <a:solidFill>
                  <a:srgbClr val="FFFF00"/>
                </a:solidFill>
                <a:latin typeface="Arial" panose="020B0604020202020204" pitchFamily="34" charset="0"/>
                <a:ea typeface="楷体_GB2312" pitchFamily="49" charset="-122"/>
              </a:rPr>
              <a:t>object</a:t>
            </a:r>
            <a:r>
              <a:rPr lang="zh-CN" altLang="en-US" sz="2800" b="1">
                <a:solidFill>
                  <a:srgbClr val="FFFF00"/>
                </a:solidFill>
                <a:latin typeface="Arial" panose="020B0604020202020204" pitchFamily="34" charset="0"/>
                <a:ea typeface="楷体_GB2312" pitchFamily="49" charset="-122"/>
              </a:rPr>
              <a:t>）</a:t>
            </a:r>
            <a:r>
              <a:rPr lang="en-US" altLang="zh-CN" sz="2800" b="1">
                <a:solidFill>
                  <a:srgbClr val="FFFF00"/>
                </a:solidFill>
                <a:latin typeface="Arial" panose="020B0604020202020204" pitchFamily="34" charset="0"/>
                <a:ea typeface="楷体_GB2312" pitchFamily="49" charset="-122"/>
              </a:rPr>
              <a:t> </a:t>
            </a:r>
            <a:endParaRPr lang="zh-CN" altLang="en-US" sz="2800" b="1">
              <a:solidFill>
                <a:srgbClr val="FFFF00"/>
              </a:solidFill>
              <a:latin typeface="Arial" panose="020B0604020202020204" pitchFamily="34" charset="0"/>
              <a:ea typeface="楷体_GB2312" pitchFamily="49" charset="-122"/>
            </a:endParaRPr>
          </a:p>
        </p:txBody>
      </p:sp>
      <p:sp>
        <p:nvSpPr>
          <p:cNvPr id="5123" name="Text Box 3">
            <a:extLst>
              <a:ext uri="{FF2B5EF4-FFF2-40B4-BE49-F238E27FC236}">
                <a16:creationId xmlns:a16="http://schemas.microsoft.com/office/drawing/2014/main" id="{502E7810-49EC-4396-BE47-117C9CDBF589}"/>
              </a:ext>
            </a:extLst>
          </p:cNvPr>
          <p:cNvSpPr txBox="1">
            <a:spLocks noChangeArrowheads="1"/>
          </p:cNvSpPr>
          <p:nvPr/>
        </p:nvSpPr>
        <p:spPr bwMode="auto">
          <a:xfrm>
            <a:off x="76200" y="1030288"/>
            <a:ext cx="23526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a:solidFill>
                  <a:srgbClr val="FFFF00"/>
                </a:solidFill>
                <a:latin typeface="楷体_GB2312" pitchFamily="49" charset="-122"/>
                <a:ea typeface="楷体_GB2312" pitchFamily="49" charset="-122"/>
              </a:rPr>
              <a:t>    </a:t>
            </a:r>
            <a:r>
              <a:rPr lang="en-US" altLang="zh-CN" sz="2400" b="1">
                <a:solidFill>
                  <a:srgbClr val="FFFF00"/>
                </a:solidFill>
                <a:latin typeface="华文新魏" panose="02010800040101010101" pitchFamily="2" charset="-122"/>
                <a:ea typeface="华文新魏" panose="02010800040101010101" pitchFamily="2" charset="-122"/>
              </a:rPr>
              <a:t>⒈</a:t>
            </a:r>
            <a:r>
              <a:rPr lang="zh-CN" altLang="en-US" sz="2400" b="1">
                <a:solidFill>
                  <a:srgbClr val="FFFF00"/>
                </a:solidFill>
                <a:latin typeface="楷体_GB2312" pitchFamily="49" charset="-122"/>
                <a:ea typeface="楷体_GB2312" pitchFamily="49" charset="-122"/>
              </a:rPr>
              <a:t>类的定义</a:t>
            </a:r>
          </a:p>
        </p:txBody>
      </p:sp>
      <p:sp>
        <p:nvSpPr>
          <p:cNvPr id="5133" name="Text Box 13">
            <a:extLst>
              <a:ext uri="{FF2B5EF4-FFF2-40B4-BE49-F238E27FC236}">
                <a16:creationId xmlns:a16="http://schemas.microsoft.com/office/drawing/2014/main" id="{97D4F28B-6088-4928-B776-5775A6C09171}"/>
              </a:ext>
            </a:extLst>
          </p:cNvPr>
          <p:cNvSpPr txBox="1">
            <a:spLocks noChangeArrowheads="1"/>
          </p:cNvSpPr>
          <p:nvPr/>
        </p:nvSpPr>
        <p:spPr bwMode="auto">
          <a:xfrm>
            <a:off x="325438" y="1473200"/>
            <a:ext cx="4533900" cy="3540125"/>
          </a:xfrm>
          <a:prstGeom prst="rect">
            <a:avLst/>
          </a:prstGeom>
          <a:noFill/>
          <a:ln>
            <a:noFill/>
          </a:ln>
          <a:effectLst/>
        </p:spPr>
        <p:txBody>
          <a:bodyPr>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lvl="1">
              <a:defRPr/>
            </a:pPr>
            <a:r>
              <a:rPr lang="en-US" altLang="zh-CN" sz="2800" b="1" dirty="0">
                <a:solidFill>
                  <a:srgbClr val="FFFF00"/>
                </a:solidFill>
                <a:latin typeface="Arial" charset="0"/>
                <a:ea typeface="楷体_GB2312" pitchFamily="49" charset="-122"/>
                <a:cs typeface="+mj-cs"/>
              </a:rPr>
              <a:t>class </a:t>
            </a:r>
            <a:r>
              <a:rPr lang="zh-CN" altLang="en-US" sz="2800" b="1" dirty="0">
                <a:solidFill>
                  <a:srgbClr val="FFFF00"/>
                </a:solidFill>
                <a:latin typeface="Arial" charset="0"/>
                <a:ea typeface="楷体_GB2312" pitchFamily="49" charset="-122"/>
                <a:cs typeface="+mj-cs"/>
              </a:rPr>
              <a:t>类名称</a:t>
            </a:r>
            <a:r>
              <a:rPr lang="en-US" altLang="zh-CN" sz="2800" b="1" dirty="0">
                <a:solidFill>
                  <a:srgbClr val="FFFF00"/>
                </a:solidFill>
                <a:latin typeface="Arial" charset="0"/>
                <a:ea typeface="楷体_GB2312" pitchFamily="49" charset="-122"/>
                <a:cs typeface="+mj-cs"/>
              </a:rPr>
              <a:t>{</a:t>
            </a:r>
          </a:p>
          <a:p>
            <a:pPr lvl="1">
              <a:defRPr/>
            </a:pPr>
            <a:r>
              <a:rPr lang="en-US" altLang="zh-CN" sz="2800" b="1" dirty="0">
                <a:solidFill>
                  <a:srgbClr val="FFFF00"/>
                </a:solidFill>
                <a:latin typeface="Arial" charset="0"/>
                <a:ea typeface="楷体_GB2312" pitchFamily="49" charset="-122"/>
                <a:cs typeface="+mj-cs"/>
              </a:rPr>
              <a:t>	private:</a:t>
            </a:r>
          </a:p>
          <a:p>
            <a:pPr lvl="1">
              <a:defRPr/>
            </a:pPr>
            <a:r>
              <a:rPr lang="en-US" altLang="zh-CN" sz="2800" b="1" dirty="0">
                <a:solidFill>
                  <a:srgbClr val="FFFF00"/>
                </a:solidFill>
                <a:latin typeface="Arial" charset="0"/>
                <a:ea typeface="楷体_GB2312" pitchFamily="49" charset="-122"/>
                <a:cs typeface="+mj-cs"/>
              </a:rPr>
              <a:t>		    </a:t>
            </a:r>
            <a:r>
              <a:rPr lang="zh-CN" altLang="en-US" sz="2800" b="1" dirty="0">
                <a:solidFill>
                  <a:srgbClr val="FFFF00"/>
                </a:solidFill>
                <a:latin typeface="Arial" charset="0"/>
                <a:ea typeface="楷体_GB2312" pitchFamily="49" charset="-122"/>
                <a:cs typeface="+mj-cs"/>
              </a:rPr>
              <a:t>私有数据和函数</a:t>
            </a:r>
          </a:p>
          <a:p>
            <a:pPr lvl="1">
              <a:defRPr/>
            </a:pPr>
            <a:r>
              <a:rPr lang="zh-CN" altLang="en-US" sz="2800" b="1" dirty="0">
                <a:solidFill>
                  <a:srgbClr val="FFFF00"/>
                </a:solidFill>
                <a:latin typeface="Arial" charset="0"/>
                <a:ea typeface="楷体_GB2312" pitchFamily="49" charset="-122"/>
                <a:cs typeface="+mj-cs"/>
              </a:rPr>
              <a:t>	</a:t>
            </a:r>
            <a:r>
              <a:rPr lang="en-US" altLang="zh-CN" sz="2800" b="1" dirty="0">
                <a:solidFill>
                  <a:srgbClr val="FFFF00"/>
                </a:solidFill>
                <a:latin typeface="Arial" charset="0"/>
                <a:ea typeface="楷体_GB2312" pitchFamily="49" charset="-122"/>
                <a:cs typeface="+mj-cs"/>
              </a:rPr>
              <a:t>public:</a:t>
            </a:r>
          </a:p>
          <a:p>
            <a:pPr lvl="1">
              <a:defRPr/>
            </a:pPr>
            <a:r>
              <a:rPr lang="en-US" altLang="zh-CN" sz="2800" b="1" dirty="0">
                <a:solidFill>
                  <a:srgbClr val="FFFF00"/>
                </a:solidFill>
                <a:latin typeface="Arial" charset="0"/>
                <a:ea typeface="楷体_GB2312" pitchFamily="49" charset="-122"/>
                <a:cs typeface="+mj-cs"/>
              </a:rPr>
              <a:t>		    </a:t>
            </a:r>
            <a:r>
              <a:rPr lang="zh-CN" altLang="en-US" sz="2800" b="1" dirty="0">
                <a:solidFill>
                  <a:srgbClr val="FFFF00"/>
                </a:solidFill>
                <a:latin typeface="Arial" charset="0"/>
                <a:ea typeface="楷体_GB2312" pitchFamily="49" charset="-122"/>
                <a:cs typeface="+mj-cs"/>
              </a:rPr>
              <a:t>公有数据和函数</a:t>
            </a:r>
          </a:p>
          <a:p>
            <a:pPr lvl="1">
              <a:defRPr/>
            </a:pPr>
            <a:r>
              <a:rPr lang="zh-CN" altLang="en-US" sz="2800" b="1" dirty="0">
                <a:solidFill>
                  <a:srgbClr val="FFFF00"/>
                </a:solidFill>
                <a:latin typeface="Arial" charset="0"/>
                <a:ea typeface="楷体_GB2312" pitchFamily="49" charset="-122"/>
                <a:cs typeface="+mj-cs"/>
              </a:rPr>
              <a:t>	</a:t>
            </a:r>
            <a:r>
              <a:rPr lang="en-US" altLang="zh-CN" sz="2800" b="1" dirty="0">
                <a:solidFill>
                  <a:srgbClr val="FFFF00"/>
                </a:solidFill>
                <a:latin typeface="Arial" charset="0"/>
                <a:ea typeface="楷体_GB2312" pitchFamily="49" charset="-122"/>
                <a:cs typeface="+mj-cs"/>
              </a:rPr>
              <a:t>protected:</a:t>
            </a:r>
          </a:p>
          <a:p>
            <a:pPr lvl="1">
              <a:defRPr/>
            </a:pPr>
            <a:r>
              <a:rPr lang="en-US" altLang="zh-CN" sz="2800" b="1" dirty="0">
                <a:solidFill>
                  <a:srgbClr val="FFFF00"/>
                </a:solidFill>
                <a:latin typeface="Arial" charset="0"/>
                <a:ea typeface="楷体_GB2312" pitchFamily="49" charset="-122"/>
                <a:cs typeface="+mj-cs"/>
              </a:rPr>
              <a:t>		    </a:t>
            </a:r>
            <a:r>
              <a:rPr lang="zh-CN" altLang="en-US" sz="2800" b="1" dirty="0">
                <a:solidFill>
                  <a:srgbClr val="FFFF00"/>
                </a:solidFill>
                <a:latin typeface="Arial" charset="0"/>
                <a:ea typeface="楷体_GB2312" pitchFamily="49" charset="-122"/>
                <a:cs typeface="+mj-cs"/>
              </a:rPr>
              <a:t>保护型数据和函数</a:t>
            </a:r>
          </a:p>
          <a:p>
            <a:pPr>
              <a:defRPr/>
            </a:pPr>
            <a:r>
              <a:rPr lang="zh-CN" altLang="en-US" sz="2800" b="1" dirty="0">
                <a:solidFill>
                  <a:srgbClr val="FFFF00"/>
                </a:solidFill>
                <a:latin typeface="Arial" charset="0"/>
                <a:ea typeface="楷体_GB2312" pitchFamily="49" charset="-122"/>
                <a:cs typeface="+mj-cs"/>
              </a:rPr>
              <a:t>     </a:t>
            </a:r>
            <a:r>
              <a:rPr lang="en-US" altLang="zh-CN" sz="2800" b="1" dirty="0">
                <a:solidFill>
                  <a:srgbClr val="FFFF00"/>
                </a:solidFill>
                <a:latin typeface="Arial" charset="0"/>
                <a:ea typeface="楷体_GB2312" pitchFamily="49" charset="-122"/>
                <a:cs typeface="+mj-cs"/>
              </a:rPr>
              <a:t>}</a:t>
            </a:r>
            <a:r>
              <a:rPr lang="zh-CN" altLang="en-US" sz="2800" b="1" dirty="0">
                <a:solidFill>
                  <a:srgbClr val="FFFF00"/>
                </a:solidFill>
                <a:latin typeface="Arial" charset="0"/>
                <a:ea typeface="楷体_GB2312" pitchFamily="49" charset="-122"/>
                <a:cs typeface="+mj-cs"/>
              </a:rPr>
              <a:t>；</a:t>
            </a:r>
          </a:p>
        </p:txBody>
      </p:sp>
      <p:sp>
        <p:nvSpPr>
          <p:cNvPr id="9" name="AutoShape 7">
            <a:hlinkClick r:id="rId5" action="ppaction://program" highlightClick="1"/>
            <a:extLst>
              <a:ext uri="{FF2B5EF4-FFF2-40B4-BE49-F238E27FC236}">
                <a16:creationId xmlns:a16="http://schemas.microsoft.com/office/drawing/2014/main" id="{8A62BCE7-F119-4C0C-B226-FB0A7C4B847D}"/>
              </a:ext>
            </a:extLst>
          </p:cNvPr>
          <p:cNvSpPr>
            <a:spLocks noChangeArrowheads="1"/>
          </p:cNvSpPr>
          <p:nvPr/>
        </p:nvSpPr>
        <p:spPr bwMode="auto">
          <a:xfrm>
            <a:off x="6011863" y="1125538"/>
            <a:ext cx="2376487" cy="457200"/>
          </a:xfrm>
          <a:prstGeom prst="actionButtonBlank">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CHAP12EX1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indows 注销音.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blinds(horizontal)">
                                      <p:cBhvr>
                                        <p:cTn id="13" dur="500"/>
                                        <p:tgtEl>
                                          <p:spTgt spid="5123"/>
                                        </p:tgtEl>
                                      </p:cBhvr>
                                    </p:animEffect>
                                  </p:childTnLst>
                                  <p:subTnLst>
                                    <p:audio>
                                      <p:cMediaNode>
                                        <p:cTn display="0" masterRel="sameClick">
                                          <p:stCondLst>
                                            <p:cond evt="begin" delay="0">
                                              <p:tn val="11"/>
                                            </p:cond>
                                          </p:stCondLst>
                                          <p:endCondLst>
                                            <p:cond evt="onStopAudio" delay="0">
                                              <p:tgtEl>
                                                <p:sldTgt/>
                                              </p:tgtEl>
                                            </p:cond>
                                          </p:endCondLst>
                                        </p:cTn>
                                        <p:tgtEl>
                                          <p:sndTgt r:embed="rId4" name="notify.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513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33" grpId="0" autoUpdateAnimBg="0"/>
      <p:bldP spid="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CBFA0-3594-4564-B06C-38E9A0EBCE15}"/>
              </a:ext>
            </a:extLst>
          </p:cNvPr>
          <p:cNvSpPr>
            <a:spLocks noGrp="1" noChangeArrowheads="1"/>
          </p:cNvSpPr>
          <p:nvPr>
            <p:ph type="title"/>
          </p:nvPr>
        </p:nvSpPr>
        <p:spPr>
          <a:xfrm>
            <a:off x="30163" y="249238"/>
            <a:ext cx="7772400" cy="515937"/>
          </a:xfrm>
        </p:spPr>
        <p:txBody>
          <a:bodyPr/>
          <a:lstStyle/>
          <a:p>
            <a:pPr algn="l"/>
            <a:r>
              <a:rPr lang="en-US" altLang="zh-CN" sz="2400" b="1">
                <a:solidFill>
                  <a:srgbClr val="92D050"/>
                </a:solidFill>
                <a:latin typeface="华文新魏" panose="02010800040101010101" pitchFamily="2" charset="-122"/>
                <a:ea typeface="华文新魏" panose="02010800040101010101" pitchFamily="2" charset="-122"/>
              </a:rPr>
              <a:t>        </a:t>
            </a:r>
            <a:r>
              <a:rPr lang="zh-CN" altLang="en-US" sz="2400" b="1">
                <a:solidFill>
                  <a:srgbClr val="92D050"/>
                </a:solidFill>
                <a:latin typeface="华文新魏" panose="02010800040101010101" pitchFamily="2" charset="-122"/>
                <a:ea typeface="华文新魏" panose="02010800040101010101" pitchFamily="2" charset="-122"/>
              </a:rPr>
              <a:t>实例</a:t>
            </a:r>
            <a:r>
              <a:rPr lang="en-US" altLang="zh-CN" sz="2400" b="1">
                <a:solidFill>
                  <a:srgbClr val="92D050"/>
                </a:solidFill>
                <a:latin typeface="华文新魏" panose="02010800040101010101" pitchFamily="2" charset="-122"/>
                <a:ea typeface="华文新魏" panose="02010800040101010101" pitchFamily="2" charset="-122"/>
              </a:rPr>
              <a:t>:</a:t>
            </a:r>
            <a:endParaRPr lang="zh-CN" altLang="en-US" sz="2400"/>
          </a:p>
        </p:txBody>
      </p:sp>
      <p:sp>
        <p:nvSpPr>
          <p:cNvPr id="5" name="Text Box 6">
            <a:extLst>
              <a:ext uri="{FF2B5EF4-FFF2-40B4-BE49-F238E27FC236}">
                <a16:creationId xmlns:a16="http://schemas.microsoft.com/office/drawing/2014/main" id="{F8572594-E5ED-493C-8C75-079D7325E5A1}"/>
              </a:ext>
            </a:extLst>
          </p:cNvPr>
          <p:cNvSpPr txBox="1">
            <a:spLocks noChangeArrowheads="1"/>
          </p:cNvSpPr>
          <p:nvPr/>
        </p:nvSpPr>
        <p:spPr bwMode="auto">
          <a:xfrm>
            <a:off x="779463" y="3644900"/>
            <a:ext cx="6057900"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92D050"/>
                </a:solidFill>
                <a:latin typeface="Arial" panose="020B0604020202020204" pitchFamily="34" charset="0"/>
                <a:ea typeface="楷体_GB2312" pitchFamily="49" charset="-122"/>
              </a:rPr>
              <a:t>说明：</a:t>
            </a:r>
            <a:endParaRPr lang="en-US" altLang="zh-CN" sz="2400" b="1">
              <a:solidFill>
                <a:srgbClr val="92D050"/>
              </a:solidFill>
              <a:latin typeface="Arial" panose="020B0604020202020204" pitchFamily="34" charset="0"/>
              <a:ea typeface="楷体_GB2312" pitchFamily="49" charset="-122"/>
            </a:endParaRPr>
          </a:p>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⑴</a:t>
            </a:r>
            <a:r>
              <a:rPr lang="zh-CN" altLang="en-US" sz="2400" b="1">
                <a:solidFill>
                  <a:srgbClr val="FFFF00"/>
                </a:solidFill>
                <a:ea typeface="楷体_GB2312" pitchFamily="49" charset="-122"/>
              </a:rPr>
              <a:t>类是用户定义的抽象类型；</a:t>
            </a:r>
            <a:endParaRPr lang="en-US" altLang="zh-CN" sz="2400" b="1">
              <a:solidFill>
                <a:srgbClr val="FFFF00"/>
              </a:solidFill>
              <a:ea typeface="楷体_GB2312" pitchFamily="49" charset="-122"/>
            </a:endParaRPr>
          </a:p>
          <a:p>
            <a:pPr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⑵</a:t>
            </a:r>
            <a:r>
              <a:rPr lang="zh-CN" altLang="en-US" sz="2400" b="1">
                <a:solidFill>
                  <a:srgbClr val="FFFF00"/>
                </a:solidFill>
                <a:ea typeface="楷体_GB2312" pitchFamily="49" charset="-122"/>
              </a:rPr>
              <a:t>类中包含了数据和函数（属性、方法）；</a:t>
            </a:r>
            <a:endParaRPr lang="en-US" altLang="zh-CN" sz="2400" b="1">
              <a:solidFill>
                <a:srgbClr val="FFFF00"/>
              </a:solidFill>
              <a:ea typeface="楷体_GB2312" pitchFamily="49" charset="-122"/>
            </a:endParaRPr>
          </a:p>
          <a:p>
            <a:pPr marL="0" lvl="1"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⑶c</a:t>
            </a:r>
            <a:r>
              <a:rPr lang="en-US" altLang="zh-CN" sz="2400" b="1">
                <a:solidFill>
                  <a:srgbClr val="FFFF00"/>
                </a:solidFill>
                <a:latin typeface="Arial Unicode MS" pitchFamily="34" charset="-122"/>
                <a:ea typeface="Arial Unicode MS" pitchFamily="34" charset="-122"/>
              </a:rPr>
              <a:t>lass</a:t>
            </a:r>
            <a:r>
              <a:rPr lang="zh-CN" altLang="en-US" sz="2400" b="1">
                <a:solidFill>
                  <a:srgbClr val="FFFF00"/>
                </a:solidFill>
                <a:ea typeface="楷体_GB2312" pitchFamily="49" charset="-122"/>
              </a:rPr>
              <a:t>为关键字，后跟类名。</a:t>
            </a:r>
            <a:endParaRPr lang="en-US" altLang="zh-CN" sz="2400" b="1">
              <a:solidFill>
                <a:srgbClr val="FFFF00"/>
              </a:solidFill>
              <a:ea typeface="楷体_GB2312" pitchFamily="49" charset="-122"/>
            </a:endParaRPr>
          </a:p>
          <a:p>
            <a:pPr marL="0" lvl="1" eaLnBrk="1" hangingPunct="1">
              <a:spcBef>
                <a:spcPct val="0"/>
              </a:spcBef>
              <a:buFontTx/>
              <a:buNone/>
            </a:pPr>
            <a:r>
              <a:rPr lang="en-US" altLang="zh-CN" sz="2400" b="1">
                <a:solidFill>
                  <a:srgbClr val="FFFF00"/>
                </a:solidFill>
                <a:latin typeface="华文新魏" panose="02010800040101010101" pitchFamily="2" charset="-122"/>
                <a:ea typeface="华文新魏" panose="02010800040101010101" pitchFamily="2" charset="-122"/>
              </a:rPr>
              <a:t>⑷</a:t>
            </a:r>
            <a:r>
              <a:rPr lang="zh-CN" altLang="en-US" sz="2400" b="1">
                <a:solidFill>
                  <a:srgbClr val="FFFF00"/>
                </a:solidFill>
                <a:ea typeface="楷体_GB2312" pitchFamily="49" charset="-122"/>
              </a:rPr>
              <a:t>访问控制属性：</a:t>
            </a:r>
            <a:endParaRPr lang="en-US" altLang="zh-CN" sz="2400" b="1">
              <a:solidFill>
                <a:srgbClr val="FFFF00"/>
              </a:solidFill>
              <a:ea typeface="楷体_GB2312" pitchFamily="49" charset="-122"/>
            </a:endParaRPr>
          </a:p>
          <a:p>
            <a:pPr marL="0" lvl="1" eaLnBrk="1" hangingPunct="1">
              <a:spcBef>
                <a:spcPct val="0"/>
              </a:spcBef>
              <a:buFontTx/>
              <a:buNone/>
            </a:pPr>
            <a:r>
              <a:rPr lang="zh-CN" altLang="en-US" sz="2400" b="1">
                <a:solidFill>
                  <a:srgbClr val="FFFF00"/>
                </a:solidFill>
                <a:ea typeface="楷体_GB2312" pitchFamily="49" charset="-122"/>
              </a:rPr>
              <a:t>公有</a:t>
            </a:r>
            <a:r>
              <a:rPr lang="zh-CN" altLang="en-US" sz="2400" b="1">
                <a:solidFill>
                  <a:srgbClr val="FFFF00"/>
                </a:solidFill>
                <a:latin typeface="Arial Unicode MS" pitchFamily="34" charset="-122"/>
                <a:ea typeface="Arial Unicode MS" pitchFamily="34" charset="-122"/>
              </a:rPr>
              <a:t>   </a:t>
            </a:r>
            <a:r>
              <a:rPr lang="en-US" altLang="zh-CN" sz="2400" b="1">
                <a:solidFill>
                  <a:srgbClr val="FFFF00"/>
                </a:solidFill>
                <a:latin typeface="Arial Unicode MS" pitchFamily="34" charset="-122"/>
                <a:ea typeface="Arial Unicode MS" pitchFamily="34" charset="-122"/>
              </a:rPr>
              <a:t>public</a:t>
            </a:r>
          </a:p>
          <a:p>
            <a:pPr marL="0" lvl="1" eaLnBrk="1" hangingPunct="1">
              <a:spcBef>
                <a:spcPct val="0"/>
              </a:spcBef>
              <a:buFontTx/>
              <a:buNone/>
            </a:pPr>
            <a:r>
              <a:rPr lang="zh-CN" altLang="en-US" sz="2400" b="1">
                <a:solidFill>
                  <a:srgbClr val="FFFF00"/>
                </a:solidFill>
                <a:ea typeface="楷体_GB2312" pitchFamily="49" charset="-122"/>
              </a:rPr>
              <a:t>私有   </a:t>
            </a:r>
            <a:r>
              <a:rPr lang="en-US" altLang="zh-CN" sz="2400" b="1">
                <a:solidFill>
                  <a:srgbClr val="FFFF00"/>
                </a:solidFill>
                <a:latin typeface="Arial Unicode MS" pitchFamily="34" charset="-122"/>
                <a:ea typeface="Arial Unicode MS" pitchFamily="34" charset="-122"/>
              </a:rPr>
              <a:t>private</a:t>
            </a:r>
          </a:p>
          <a:p>
            <a:pPr marL="0" lvl="1" eaLnBrk="1" hangingPunct="1">
              <a:spcBef>
                <a:spcPct val="0"/>
              </a:spcBef>
              <a:buFontTx/>
              <a:buNone/>
            </a:pPr>
            <a:r>
              <a:rPr lang="zh-CN" altLang="en-US" sz="2400" b="1">
                <a:solidFill>
                  <a:srgbClr val="FFFF00"/>
                </a:solidFill>
                <a:ea typeface="楷体_GB2312" pitchFamily="49" charset="-122"/>
              </a:rPr>
              <a:t>保护   </a:t>
            </a:r>
            <a:r>
              <a:rPr lang="en-US" altLang="zh-CN" sz="2400" b="1">
                <a:solidFill>
                  <a:srgbClr val="FFFF00"/>
                </a:solidFill>
                <a:latin typeface="Arial Unicode MS" pitchFamily="34" charset="-122"/>
                <a:ea typeface="Arial Unicode MS" pitchFamily="34" charset="-122"/>
              </a:rPr>
              <a:t>protected(</a:t>
            </a:r>
            <a:r>
              <a:rPr lang="zh-CN" altLang="en-US" sz="2400" b="1">
                <a:solidFill>
                  <a:srgbClr val="FFFF00"/>
                </a:solidFill>
                <a:ea typeface="楷体_GB2312" pitchFamily="49" charset="-122"/>
              </a:rPr>
              <a:t>派生类可用</a:t>
            </a:r>
            <a:r>
              <a:rPr lang="en-US" altLang="zh-CN" sz="2400" b="1">
                <a:solidFill>
                  <a:srgbClr val="FFFF00"/>
                </a:solidFill>
                <a:latin typeface="Arial Unicode MS" pitchFamily="34" charset="-122"/>
                <a:ea typeface="Arial Unicode MS" pitchFamily="34" charset="-122"/>
              </a:rPr>
              <a:t>)</a:t>
            </a:r>
          </a:p>
        </p:txBody>
      </p:sp>
      <p:sp>
        <p:nvSpPr>
          <p:cNvPr id="6" name="Text Box 6">
            <a:extLst>
              <a:ext uri="{FF2B5EF4-FFF2-40B4-BE49-F238E27FC236}">
                <a16:creationId xmlns:a16="http://schemas.microsoft.com/office/drawing/2014/main" id="{ACDF1C05-9990-4092-8E2C-1F205A70A360}"/>
              </a:ext>
            </a:extLst>
          </p:cNvPr>
          <p:cNvSpPr txBox="1">
            <a:spLocks noChangeArrowheads="1"/>
          </p:cNvSpPr>
          <p:nvPr/>
        </p:nvSpPr>
        <p:spPr bwMode="auto">
          <a:xfrm>
            <a:off x="747713" y="620713"/>
            <a:ext cx="7737475" cy="304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FFCC"/>
                </a:solidFill>
                <a:latin typeface="Arial Unicode MS" pitchFamily="34" charset="-122"/>
                <a:ea typeface="Arial Unicode MS" pitchFamily="34" charset="-122"/>
              </a:rPr>
              <a:t>class Clock </a:t>
            </a:r>
            <a:r>
              <a:rPr lang="zh-CN" altLang="en-US" sz="2400" b="1">
                <a:solidFill>
                  <a:srgbClr val="FFFFCC"/>
                </a:solidFill>
                <a:latin typeface="Arial Unicode MS" pitchFamily="34" charset="-122"/>
                <a:ea typeface="Arial Unicode MS" pitchFamily="34" charset="-122"/>
              </a:rPr>
              <a:t>　　　   </a:t>
            </a:r>
            <a:r>
              <a:rPr lang="en-US" altLang="zh-CN" sz="2400" b="1">
                <a:solidFill>
                  <a:srgbClr val="FFFFCC"/>
                </a:solidFill>
                <a:latin typeface="Arial Unicode MS" pitchFamily="34" charset="-122"/>
                <a:ea typeface="Arial Unicode MS" pitchFamily="34" charset="-122"/>
              </a:rPr>
              <a:t>// </a:t>
            </a:r>
            <a:r>
              <a:rPr lang="zh-CN" altLang="en-US" sz="2400" b="1">
                <a:solidFill>
                  <a:srgbClr val="FFFFCC"/>
                </a:solidFill>
                <a:latin typeface="Arial Unicode MS" pitchFamily="34" charset="-122"/>
                <a:ea typeface="Arial Unicode MS" pitchFamily="34" charset="-122"/>
              </a:rPr>
              <a:t>时钟类的定义</a:t>
            </a:r>
          </a:p>
          <a:p>
            <a:pPr>
              <a:spcBef>
                <a:spcPct val="0"/>
              </a:spcBef>
              <a:buFontTx/>
              <a:buNone/>
            </a:pPr>
            <a:r>
              <a:rPr lang="en-US" altLang="zh-CN" sz="2400" b="1">
                <a:solidFill>
                  <a:srgbClr val="FFFFCC"/>
                </a:solidFill>
                <a:latin typeface="Arial Unicode MS" pitchFamily="34" charset="-122"/>
                <a:ea typeface="Arial Unicode MS" pitchFamily="34" charset="-122"/>
              </a:rPr>
              <a:t>{</a:t>
            </a:r>
          </a:p>
          <a:p>
            <a:pPr>
              <a:spcBef>
                <a:spcPct val="0"/>
              </a:spcBef>
              <a:buFontTx/>
              <a:buNone/>
            </a:pPr>
            <a:r>
              <a:rPr lang="en-US" altLang="zh-CN" sz="2400" b="1">
                <a:solidFill>
                  <a:srgbClr val="FFFFCC"/>
                </a:solidFill>
                <a:latin typeface="Arial Unicode MS" pitchFamily="34" charset="-122"/>
                <a:ea typeface="Arial Unicode MS" pitchFamily="34" charset="-122"/>
              </a:rPr>
              <a:t>public: </a:t>
            </a:r>
            <a:r>
              <a:rPr lang="zh-CN" altLang="en-US" sz="2400" b="1">
                <a:solidFill>
                  <a:srgbClr val="FFFFCC"/>
                </a:solidFill>
                <a:latin typeface="Arial Unicode MS" pitchFamily="34" charset="-122"/>
                <a:ea typeface="Arial Unicode MS" pitchFamily="34" charset="-122"/>
              </a:rPr>
              <a:t>　　　　　　</a:t>
            </a:r>
            <a:r>
              <a:rPr lang="en-US" altLang="zh-CN" sz="2400" b="1">
                <a:solidFill>
                  <a:srgbClr val="FFFFCC"/>
                </a:solidFill>
                <a:latin typeface="Arial Unicode MS" pitchFamily="34" charset="-122"/>
                <a:ea typeface="Arial Unicode MS" pitchFamily="34" charset="-122"/>
              </a:rPr>
              <a:t>// </a:t>
            </a:r>
            <a:r>
              <a:rPr lang="zh-CN" altLang="en-US" sz="2400" b="1">
                <a:solidFill>
                  <a:srgbClr val="FFFFCC"/>
                </a:solidFill>
                <a:latin typeface="Arial Unicode MS" pitchFamily="34" charset="-122"/>
                <a:ea typeface="Arial Unicode MS" pitchFamily="34" charset="-122"/>
              </a:rPr>
              <a:t>外部接口，公有成员函数</a:t>
            </a:r>
          </a:p>
          <a:p>
            <a:pPr>
              <a:spcBef>
                <a:spcPct val="0"/>
              </a:spcBef>
              <a:buFontTx/>
              <a:buNone/>
            </a:pPr>
            <a:r>
              <a:rPr lang="zh-CN" altLang="en-US" sz="2400" b="1">
                <a:solidFill>
                  <a:srgbClr val="FFFFCC"/>
                </a:solidFill>
                <a:latin typeface="Arial Unicode MS" pitchFamily="34" charset="-122"/>
                <a:ea typeface="Arial Unicode MS" pitchFamily="34" charset="-122"/>
              </a:rPr>
              <a:t>　</a:t>
            </a:r>
            <a:r>
              <a:rPr lang="en-US" altLang="zh-CN" sz="2400" b="1">
                <a:solidFill>
                  <a:srgbClr val="FFFFCC"/>
                </a:solidFill>
                <a:latin typeface="Arial Unicode MS" pitchFamily="34" charset="-122"/>
                <a:ea typeface="Arial Unicode MS" pitchFamily="34" charset="-122"/>
              </a:rPr>
              <a:t>void SetTime(int NewH=0, int NewM=0, int NewS=0);</a:t>
            </a:r>
          </a:p>
          <a:p>
            <a:pPr>
              <a:spcBef>
                <a:spcPct val="0"/>
              </a:spcBef>
              <a:buFontTx/>
              <a:buNone/>
            </a:pPr>
            <a:r>
              <a:rPr lang="zh-CN" altLang="en-US" sz="2400" b="1">
                <a:solidFill>
                  <a:srgbClr val="FFFFCC"/>
                </a:solidFill>
                <a:latin typeface="Arial Unicode MS" pitchFamily="34" charset="-122"/>
                <a:ea typeface="Arial Unicode MS" pitchFamily="34" charset="-122"/>
              </a:rPr>
              <a:t>　</a:t>
            </a:r>
            <a:r>
              <a:rPr lang="en-US" altLang="zh-CN" sz="2400" b="1">
                <a:solidFill>
                  <a:srgbClr val="FFFFCC"/>
                </a:solidFill>
                <a:latin typeface="Arial Unicode MS" pitchFamily="34" charset="-122"/>
                <a:ea typeface="Arial Unicode MS" pitchFamily="34" charset="-122"/>
              </a:rPr>
              <a:t>void ShowTime();</a:t>
            </a:r>
          </a:p>
          <a:p>
            <a:pPr>
              <a:spcBef>
                <a:spcPct val="0"/>
              </a:spcBef>
              <a:buFontTx/>
              <a:buNone/>
            </a:pPr>
            <a:r>
              <a:rPr lang="en-US" altLang="zh-CN" sz="2400" b="1">
                <a:solidFill>
                  <a:srgbClr val="FFFFCC"/>
                </a:solidFill>
                <a:latin typeface="Arial Unicode MS" pitchFamily="34" charset="-122"/>
                <a:ea typeface="Arial Unicode MS" pitchFamily="34" charset="-122"/>
              </a:rPr>
              <a:t>private:</a:t>
            </a:r>
            <a:r>
              <a:rPr lang="zh-CN" altLang="en-US" sz="2400" b="1">
                <a:solidFill>
                  <a:srgbClr val="FFFFCC"/>
                </a:solidFill>
                <a:latin typeface="Arial Unicode MS" pitchFamily="34" charset="-122"/>
                <a:ea typeface="Arial Unicode MS" pitchFamily="34" charset="-122"/>
              </a:rPr>
              <a:t>　　　　　   </a:t>
            </a:r>
            <a:r>
              <a:rPr lang="en-US" altLang="zh-CN" sz="2400" b="1">
                <a:solidFill>
                  <a:srgbClr val="FFFFCC"/>
                </a:solidFill>
                <a:latin typeface="Arial Unicode MS" pitchFamily="34" charset="-122"/>
                <a:ea typeface="Arial Unicode MS" pitchFamily="34" charset="-122"/>
              </a:rPr>
              <a:t>// </a:t>
            </a:r>
            <a:r>
              <a:rPr lang="zh-CN" altLang="en-US" sz="2400" b="1">
                <a:solidFill>
                  <a:srgbClr val="FFFFCC"/>
                </a:solidFill>
                <a:latin typeface="Arial Unicode MS" pitchFamily="34" charset="-122"/>
                <a:ea typeface="Arial Unicode MS" pitchFamily="34" charset="-122"/>
              </a:rPr>
              <a:t>私有数据成员</a:t>
            </a:r>
          </a:p>
          <a:p>
            <a:pPr>
              <a:spcBef>
                <a:spcPct val="0"/>
              </a:spcBef>
              <a:buFontTx/>
              <a:buNone/>
            </a:pPr>
            <a:r>
              <a:rPr lang="zh-CN" altLang="en-US" sz="2400" b="1">
                <a:solidFill>
                  <a:srgbClr val="FFFFCC"/>
                </a:solidFill>
                <a:latin typeface="Arial Unicode MS" pitchFamily="34" charset="-122"/>
                <a:ea typeface="Arial Unicode MS" pitchFamily="34" charset="-122"/>
              </a:rPr>
              <a:t>　</a:t>
            </a:r>
            <a:r>
              <a:rPr lang="en-US" altLang="zh-CN" sz="2400" b="1">
                <a:solidFill>
                  <a:srgbClr val="FFFFCC"/>
                </a:solidFill>
                <a:latin typeface="Arial Unicode MS" pitchFamily="34" charset="-122"/>
                <a:ea typeface="Arial Unicode MS" pitchFamily="34" charset="-122"/>
              </a:rPr>
              <a:t>int Hour,Minute,Second;</a:t>
            </a:r>
          </a:p>
          <a:p>
            <a:pPr>
              <a:spcBef>
                <a:spcPct val="0"/>
              </a:spcBef>
              <a:buFontTx/>
              <a:buNone/>
            </a:pPr>
            <a:r>
              <a:rPr lang="en-US" altLang="zh-CN" sz="2400" b="1">
                <a:solidFill>
                  <a:srgbClr val="FFFFCC"/>
                </a:solidFill>
                <a:latin typeface="Arial Unicode MS" pitchFamily="34" charset="-122"/>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utoUpdateAnimBg="0"/>
      <p:bldP spid="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C0585-723D-44D8-90EC-A1B02614DE01}"/>
              </a:ext>
            </a:extLst>
          </p:cNvPr>
          <p:cNvSpPr>
            <a:spLocks noGrp="1" noChangeArrowheads="1"/>
          </p:cNvSpPr>
          <p:nvPr>
            <p:ph type="title"/>
          </p:nvPr>
        </p:nvSpPr>
        <p:spPr>
          <a:xfrm>
            <a:off x="685800" y="260350"/>
            <a:ext cx="7772400" cy="587375"/>
          </a:xfrm>
        </p:spPr>
        <p:txBody>
          <a:bodyPr/>
          <a:lstStyle/>
          <a:p>
            <a:pPr algn="l" eaLnBrk="1" hangingPunct="1"/>
            <a:r>
              <a:rPr lang="en-US" altLang="zh-CN" sz="2400" b="1">
                <a:solidFill>
                  <a:srgbClr val="FFFF00"/>
                </a:solidFill>
                <a:latin typeface="华文新魏" panose="02010800040101010101" pitchFamily="2" charset="-122"/>
                <a:ea typeface="华文新魏" panose="02010800040101010101" pitchFamily="2" charset="-122"/>
              </a:rPr>
              <a:t>⒉</a:t>
            </a:r>
            <a:r>
              <a:rPr lang="zh-CN" altLang="en-US" sz="2400" b="1">
                <a:solidFill>
                  <a:srgbClr val="FFFF00"/>
                </a:solidFill>
                <a:latin typeface="楷体_GB2312" pitchFamily="49" charset="-122"/>
                <a:ea typeface="楷体_GB2312" pitchFamily="49" charset="-122"/>
              </a:rPr>
              <a:t>类的成员函数（方法）定义</a:t>
            </a:r>
          </a:p>
        </p:txBody>
      </p:sp>
      <p:sp>
        <p:nvSpPr>
          <p:cNvPr id="3" name="TextBox 2">
            <a:extLst>
              <a:ext uri="{FF2B5EF4-FFF2-40B4-BE49-F238E27FC236}">
                <a16:creationId xmlns:a16="http://schemas.microsoft.com/office/drawing/2014/main" id="{6378AA82-0B43-4372-85FB-792D420113FA}"/>
              </a:ext>
            </a:extLst>
          </p:cNvPr>
          <p:cNvSpPr txBox="1">
            <a:spLocks noChangeArrowheads="1"/>
          </p:cNvSpPr>
          <p:nvPr/>
        </p:nvSpPr>
        <p:spPr bwMode="auto">
          <a:xfrm>
            <a:off x="34925" y="692150"/>
            <a:ext cx="6419850" cy="2308225"/>
          </a:xfrm>
          <a:prstGeom prst="rect">
            <a:avLst/>
          </a:prstGeom>
          <a:noFill/>
          <a:ln>
            <a:noFill/>
          </a:ln>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lvl="1">
              <a:defRPr/>
            </a:pPr>
            <a:r>
              <a:rPr lang="zh-CN" altLang="en-US" b="1" dirty="0">
                <a:solidFill>
                  <a:srgbClr val="FFFF00"/>
                </a:solidFill>
                <a:latin typeface="楷体_GB2312" pitchFamily="49" charset="-122"/>
                <a:ea typeface="楷体_GB2312" pitchFamily="49" charset="-122"/>
                <a:cs typeface="+mj-cs"/>
              </a:rPr>
              <a:t>  成员函数的定义</a:t>
            </a:r>
          </a:p>
          <a:p>
            <a:pPr lvl="1">
              <a:defRPr/>
            </a:pPr>
            <a:r>
              <a:rPr lang="zh-CN" altLang="en-US" b="1" dirty="0">
                <a:solidFill>
                  <a:srgbClr val="FFFF00"/>
                </a:solidFill>
                <a:latin typeface="楷体_GB2312" pitchFamily="49" charset="-122"/>
                <a:ea typeface="楷体_GB2312" pitchFamily="49" charset="-122"/>
                <a:cs typeface="+mj-cs"/>
              </a:rPr>
              <a:t>  返回值类型  类名</a:t>
            </a:r>
            <a:r>
              <a:rPr lang="en-US" altLang="zh-CN" b="1" dirty="0">
                <a:solidFill>
                  <a:srgbClr val="FFFF00"/>
                </a:solidFill>
                <a:latin typeface="楷体_GB2312" pitchFamily="49" charset="-122"/>
                <a:ea typeface="楷体_GB2312" pitchFamily="49" charset="-122"/>
                <a:cs typeface="+mj-cs"/>
              </a:rPr>
              <a:t>::</a:t>
            </a:r>
            <a:r>
              <a:rPr lang="zh-CN" altLang="en-US" b="1" dirty="0">
                <a:solidFill>
                  <a:srgbClr val="FFFF00"/>
                </a:solidFill>
                <a:latin typeface="楷体_GB2312" pitchFamily="49" charset="-122"/>
                <a:ea typeface="楷体_GB2312" pitchFamily="49" charset="-122"/>
                <a:cs typeface="+mj-cs"/>
              </a:rPr>
              <a:t>函数成员名（参数表）</a:t>
            </a:r>
          </a:p>
          <a:p>
            <a:pPr lvl="1">
              <a:defRPr/>
            </a:pPr>
            <a:r>
              <a:rPr lang="zh-CN" altLang="en-US" b="1" dirty="0">
                <a:solidFill>
                  <a:srgbClr val="FFFF00"/>
                </a:solidFill>
                <a:latin typeface="楷体_GB2312" pitchFamily="49" charset="-122"/>
                <a:ea typeface="楷体_GB2312" pitchFamily="49" charset="-122"/>
                <a:cs typeface="+mj-cs"/>
              </a:rPr>
              <a:t>  </a:t>
            </a:r>
            <a:r>
              <a:rPr lang="en-US" altLang="zh-CN" b="1" dirty="0">
                <a:solidFill>
                  <a:srgbClr val="FFFF00"/>
                </a:solidFill>
                <a:latin typeface="楷体_GB2312" pitchFamily="49" charset="-122"/>
                <a:ea typeface="楷体_GB2312" pitchFamily="49" charset="-122"/>
                <a:cs typeface="+mj-cs"/>
              </a:rPr>
              <a:t>{</a:t>
            </a:r>
          </a:p>
          <a:p>
            <a:pPr lvl="1">
              <a:defRPr/>
            </a:pPr>
            <a:r>
              <a:rPr lang="en-US" altLang="zh-CN" b="1" dirty="0">
                <a:solidFill>
                  <a:srgbClr val="FFFF00"/>
                </a:solidFill>
                <a:latin typeface="楷体_GB2312" pitchFamily="49" charset="-122"/>
                <a:ea typeface="楷体_GB2312" pitchFamily="49" charset="-122"/>
                <a:cs typeface="+mj-cs"/>
              </a:rPr>
              <a:t>	     </a:t>
            </a:r>
            <a:r>
              <a:rPr lang="zh-CN" altLang="en-US" b="1" dirty="0">
                <a:solidFill>
                  <a:srgbClr val="FFFF00"/>
                </a:solidFill>
                <a:latin typeface="楷体_GB2312" pitchFamily="49" charset="-122"/>
                <a:ea typeface="楷体_GB2312" pitchFamily="49" charset="-122"/>
                <a:cs typeface="+mj-cs"/>
              </a:rPr>
              <a:t>函数体</a:t>
            </a:r>
            <a:endParaRPr lang="en-US" altLang="zh-CN" b="1" dirty="0">
              <a:solidFill>
                <a:srgbClr val="FFFF00"/>
              </a:solidFill>
              <a:latin typeface="楷体_GB2312" pitchFamily="49" charset="-122"/>
              <a:ea typeface="楷体_GB2312" pitchFamily="49" charset="-122"/>
              <a:cs typeface="+mj-cs"/>
            </a:endParaRPr>
          </a:p>
          <a:p>
            <a:pPr lvl="1">
              <a:defRPr/>
            </a:pPr>
            <a:r>
              <a:rPr lang="en-US" altLang="zh-CN" b="1" dirty="0">
                <a:solidFill>
                  <a:srgbClr val="FFFF00"/>
                </a:solidFill>
                <a:latin typeface="楷体_GB2312" pitchFamily="49" charset="-122"/>
                <a:ea typeface="楷体_GB2312" pitchFamily="49" charset="-122"/>
                <a:cs typeface="+mj-cs"/>
              </a:rPr>
              <a:t>  }</a:t>
            </a:r>
          </a:p>
          <a:p>
            <a:pPr lvl="1">
              <a:defRPr/>
            </a:pPr>
            <a:r>
              <a:rPr lang="en-US" altLang="zh-CN" b="1" dirty="0">
                <a:solidFill>
                  <a:srgbClr val="FFFF00"/>
                </a:solidFill>
                <a:latin typeface="楷体_GB2312" pitchFamily="49" charset="-122"/>
                <a:ea typeface="楷体_GB2312" pitchFamily="49" charset="-122"/>
                <a:cs typeface="+mj-cs"/>
              </a:rPr>
              <a:t>  </a:t>
            </a:r>
            <a:r>
              <a:rPr lang="zh-CN" altLang="en-US" b="1" dirty="0">
                <a:solidFill>
                  <a:srgbClr val="FFFF00"/>
                </a:solidFill>
                <a:latin typeface="楷体_GB2312" pitchFamily="49" charset="-122"/>
                <a:ea typeface="楷体_GB2312" pitchFamily="49" charset="-122"/>
                <a:cs typeface="+mj-cs"/>
              </a:rPr>
              <a:t>说明：可带默认的形参值</a:t>
            </a:r>
          </a:p>
        </p:txBody>
      </p:sp>
      <p:sp>
        <p:nvSpPr>
          <p:cNvPr id="5" name="TextBox 4">
            <a:extLst>
              <a:ext uri="{FF2B5EF4-FFF2-40B4-BE49-F238E27FC236}">
                <a16:creationId xmlns:a16="http://schemas.microsoft.com/office/drawing/2014/main" id="{E6B5123F-DE51-4BE9-A051-09F1706686B8}"/>
              </a:ext>
            </a:extLst>
          </p:cNvPr>
          <p:cNvSpPr txBox="1">
            <a:spLocks noChangeArrowheads="1"/>
          </p:cNvSpPr>
          <p:nvPr/>
        </p:nvSpPr>
        <p:spPr bwMode="auto">
          <a:xfrm>
            <a:off x="0" y="2997200"/>
            <a:ext cx="93249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a:spcBef>
                <a:spcPct val="0"/>
              </a:spcBef>
              <a:buFontTx/>
              <a:buNone/>
            </a:pPr>
            <a:r>
              <a:rPr lang="en-US" altLang="zh-CN">
                <a:solidFill>
                  <a:srgbClr val="FFFFCC"/>
                </a:solidFill>
                <a:latin typeface="Arial Unicode MS" pitchFamily="34" charset="-122"/>
                <a:ea typeface="Arial Unicode MS" pitchFamily="34" charset="-122"/>
              </a:rPr>
              <a:t>void clock::SetTime(int newH=0,int newM=0,int newS=0){	</a:t>
            </a:r>
          </a:p>
          <a:p>
            <a:pPr lvl="2">
              <a:spcBef>
                <a:spcPct val="0"/>
              </a:spcBef>
              <a:buFontTx/>
              <a:buNone/>
            </a:pPr>
            <a:r>
              <a:rPr lang="en-US" altLang="zh-CN">
                <a:solidFill>
                  <a:srgbClr val="FFFFCC"/>
                </a:solidFill>
                <a:latin typeface="Arial Unicode MS" pitchFamily="34" charset="-122"/>
                <a:ea typeface="Arial Unicode MS" pitchFamily="34" charset="-122"/>
              </a:rPr>
              <a:t>       Hour=newH;</a:t>
            </a:r>
          </a:p>
          <a:p>
            <a:pPr lvl="2">
              <a:spcBef>
                <a:spcPct val="0"/>
              </a:spcBef>
              <a:buFontTx/>
              <a:buNone/>
            </a:pPr>
            <a:r>
              <a:rPr lang="en-US" altLang="zh-CN">
                <a:solidFill>
                  <a:srgbClr val="FFFFCC"/>
                </a:solidFill>
                <a:latin typeface="Arial Unicode MS" pitchFamily="34" charset="-122"/>
                <a:ea typeface="Arial Unicode MS" pitchFamily="34" charset="-122"/>
              </a:rPr>
              <a:t>	    Minute=newM;</a:t>
            </a:r>
          </a:p>
          <a:p>
            <a:pPr lvl="2">
              <a:spcBef>
                <a:spcPct val="0"/>
              </a:spcBef>
              <a:buFontTx/>
              <a:buNone/>
            </a:pPr>
            <a:r>
              <a:rPr lang="en-US" altLang="zh-CN">
                <a:solidFill>
                  <a:srgbClr val="FFFFCC"/>
                </a:solidFill>
                <a:latin typeface="Arial Unicode MS" pitchFamily="34" charset="-122"/>
                <a:ea typeface="Arial Unicode MS" pitchFamily="34" charset="-122"/>
              </a:rPr>
              <a:t>	    Second=news;</a:t>
            </a:r>
          </a:p>
          <a:p>
            <a:pPr lvl="2">
              <a:spcBef>
                <a:spcPct val="0"/>
              </a:spcBef>
              <a:buFontTx/>
              <a:buNone/>
            </a:pPr>
            <a:r>
              <a:rPr lang="en-US" altLang="zh-CN">
                <a:solidFill>
                  <a:srgbClr val="FFFFCC"/>
                </a:solidFill>
                <a:latin typeface="Arial Unicode MS" pitchFamily="34" charset="-122"/>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fade">
                                      <p:cBhvr>
                                        <p:cTn id="46" dur="500"/>
                                        <p:tgtEl>
                                          <p:spTgt spid="5">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500"/>
                                        <p:tgtEl>
                                          <p:spTgt spid="5">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fade">
                                      <p:cBhvr>
                                        <p:cTn id="56" dur="500"/>
                                        <p:tgtEl>
                                          <p:spTgt spid="5">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D078192-92FC-455B-95BC-AA0E56FE6877}"/>
              </a:ext>
            </a:extLst>
          </p:cNvPr>
          <p:cNvSpPr>
            <a:spLocks noGrp="1" noChangeArrowheads="1"/>
          </p:cNvSpPr>
          <p:nvPr>
            <p:ph type="title"/>
          </p:nvPr>
        </p:nvSpPr>
        <p:spPr>
          <a:xfrm>
            <a:off x="685800" y="325438"/>
            <a:ext cx="7772400" cy="514350"/>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⒊</a:t>
            </a:r>
            <a:r>
              <a:rPr lang="zh-CN" altLang="en-US" sz="2400" b="1">
                <a:solidFill>
                  <a:srgbClr val="FFFF00"/>
                </a:solidFill>
                <a:latin typeface="楷体_GB2312" pitchFamily="49" charset="-122"/>
                <a:ea typeface="楷体_GB2312" pitchFamily="49" charset="-122"/>
              </a:rPr>
              <a:t>内联成员函数</a:t>
            </a:r>
            <a:endParaRPr lang="zh-CN" altLang="en-US" sz="2400" b="1"/>
          </a:p>
        </p:txBody>
      </p:sp>
      <p:sp>
        <p:nvSpPr>
          <p:cNvPr id="4" name="Text Box 4">
            <a:extLst>
              <a:ext uri="{FF2B5EF4-FFF2-40B4-BE49-F238E27FC236}">
                <a16:creationId xmlns:a16="http://schemas.microsoft.com/office/drawing/2014/main" id="{294DD6EE-3F5E-45B6-9BA6-4D0CAF022D49}"/>
              </a:ext>
            </a:extLst>
          </p:cNvPr>
          <p:cNvSpPr txBox="1">
            <a:spLocks noChangeArrowheads="1"/>
          </p:cNvSpPr>
          <p:nvPr/>
        </p:nvSpPr>
        <p:spPr bwMode="auto">
          <a:xfrm>
            <a:off x="771525" y="828675"/>
            <a:ext cx="6032500" cy="3048000"/>
          </a:xfrm>
          <a:prstGeom prst="rect">
            <a:avLst/>
          </a:prstGeom>
          <a:noFill/>
          <a:ln>
            <a:noFill/>
          </a:ln>
          <a:effec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pitchFamily="2" charset="-122"/>
              </a:defRPr>
            </a:lvl9pPr>
          </a:lstStyle>
          <a:p>
            <a:pPr marL="0" lvl="1" indent="0" eaLnBrk="1" hangingPunct="1">
              <a:defRPr/>
            </a:pPr>
            <a:r>
              <a:rPr lang="zh-CN" altLang="en-US" b="1" dirty="0">
                <a:solidFill>
                  <a:srgbClr val="FFFF00"/>
                </a:solidFill>
                <a:latin typeface="楷体_GB2312" pitchFamily="49" charset="-122"/>
                <a:ea typeface="楷体_GB2312" pitchFamily="49" charset="-122"/>
                <a:cs typeface="+mj-cs"/>
              </a:rPr>
              <a:t>隐式声明：将函数体直接放入类的主体内</a:t>
            </a:r>
            <a:r>
              <a:rPr lang="zh-CN" altLang="en-US" dirty="0">
                <a:solidFill>
                  <a:srgbClr val="FFFFCC"/>
                </a:solidFill>
                <a:latin typeface="+mn-ea"/>
                <a:ea typeface="楷体_GB2312"/>
                <a:cs typeface="Arial Unicode MS" panose="020B0604020202020204" pitchFamily="34" charset="-122"/>
              </a:rPr>
              <a:t>。</a:t>
            </a:r>
            <a:endParaRPr lang="en-US" altLang="zh-CN" dirty="0">
              <a:solidFill>
                <a:srgbClr val="FFFFCC"/>
              </a:solidFill>
              <a:latin typeface="+mn-ea"/>
              <a:ea typeface="楷体_GB2312"/>
              <a:cs typeface="Arial Unicode MS" panose="020B0604020202020204" pitchFamily="34" charset="-122"/>
            </a:endParaRPr>
          </a:p>
          <a:p>
            <a:pPr marL="0" lvl="1" indent="0" eaLnBrk="1" hangingPunct="1">
              <a:defRPr/>
            </a:pPr>
            <a:r>
              <a:rPr lang="en-US" altLang="zh-CN" b="1" dirty="0">
                <a:solidFill>
                  <a:srgbClr val="FFFFCC"/>
                </a:solidFill>
                <a:latin typeface="Arial" charset="0"/>
                <a:ea typeface="楷体_GB2312" pitchFamily="49" charset="-122"/>
              </a:rPr>
              <a:t>class Test{</a:t>
            </a:r>
          </a:p>
          <a:p>
            <a:pPr marL="0" lvl="1" indent="0" eaLnBrk="1" hangingPunct="1">
              <a:defRPr/>
            </a:pPr>
            <a:r>
              <a:rPr lang="en-US" altLang="zh-CN" b="1" dirty="0">
                <a:solidFill>
                  <a:srgbClr val="FFFFCC"/>
                </a:solidFill>
                <a:latin typeface="Arial" charset="0"/>
                <a:ea typeface="楷体_GB2312" pitchFamily="49" charset="-122"/>
              </a:rPr>
              <a:t>private:</a:t>
            </a:r>
          </a:p>
          <a:p>
            <a:pPr marL="0" lvl="1" indent="0" eaLnBrk="1" hangingPunct="1">
              <a:defRPr/>
            </a:pP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int</a:t>
            </a: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x,y</a:t>
            </a:r>
            <a:r>
              <a:rPr lang="en-US" altLang="zh-CN" b="1" dirty="0">
                <a:solidFill>
                  <a:srgbClr val="FFFFCC"/>
                </a:solidFill>
                <a:latin typeface="Arial" charset="0"/>
                <a:ea typeface="楷体_GB2312" pitchFamily="49" charset="-122"/>
              </a:rPr>
              <a:t>;</a:t>
            </a:r>
          </a:p>
          <a:p>
            <a:pPr marL="0" lvl="1" indent="0" eaLnBrk="1" hangingPunct="1">
              <a:defRPr/>
            </a:pPr>
            <a:r>
              <a:rPr lang="en-US" altLang="zh-CN" b="1" dirty="0">
                <a:solidFill>
                  <a:srgbClr val="FFFFCC"/>
                </a:solidFill>
                <a:latin typeface="Arial" charset="0"/>
                <a:ea typeface="楷体_GB2312" pitchFamily="49" charset="-122"/>
              </a:rPr>
              <a:t>public:</a:t>
            </a:r>
          </a:p>
          <a:p>
            <a:pPr marL="0" lvl="1" indent="0" eaLnBrk="1" hangingPunct="1">
              <a:defRPr/>
            </a:pPr>
            <a:r>
              <a:rPr lang="en-US" altLang="zh-CN" b="1" dirty="0">
                <a:solidFill>
                  <a:srgbClr val="FFFFCC"/>
                </a:solidFill>
                <a:latin typeface="Arial" charset="0"/>
                <a:ea typeface="楷体_GB2312" pitchFamily="49" charset="-122"/>
              </a:rPr>
              <a:t>    void input(){ </a:t>
            </a:r>
            <a:r>
              <a:rPr lang="en-US" altLang="zh-CN" b="1" dirty="0" err="1">
                <a:solidFill>
                  <a:srgbClr val="FFFFCC"/>
                </a:solidFill>
                <a:latin typeface="Arial" charset="0"/>
                <a:ea typeface="楷体_GB2312" pitchFamily="49" charset="-122"/>
              </a:rPr>
              <a:t>cin</a:t>
            </a:r>
            <a:r>
              <a:rPr lang="en-US" altLang="zh-CN" b="1" dirty="0">
                <a:solidFill>
                  <a:srgbClr val="FFFFCC"/>
                </a:solidFill>
                <a:latin typeface="Arial" charset="0"/>
                <a:ea typeface="楷体_GB2312" pitchFamily="49" charset="-122"/>
              </a:rPr>
              <a:t> &gt;&gt; x &gt;&gt; y; }</a:t>
            </a:r>
          </a:p>
          <a:p>
            <a:pPr marL="0" lvl="1" indent="0" eaLnBrk="1" hangingPunct="1">
              <a:defRPr/>
            </a:pPr>
            <a:r>
              <a:rPr lang="en-US" altLang="zh-CN" b="1" dirty="0">
                <a:solidFill>
                  <a:srgbClr val="FFFFCC"/>
                </a:solidFill>
                <a:latin typeface="Arial" charset="0"/>
                <a:ea typeface="楷体_GB2312" pitchFamily="49" charset="-122"/>
              </a:rPr>
              <a:t>    void output();</a:t>
            </a:r>
          </a:p>
          <a:p>
            <a:pPr eaLnBrk="1" hangingPunct="1">
              <a:buFont typeface="Wingdings" pitchFamily="2" charset="2"/>
              <a:buNone/>
              <a:defRPr/>
            </a:pPr>
            <a:r>
              <a:rPr lang="en-US" altLang="zh-CN" b="1" dirty="0">
                <a:solidFill>
                  <a:srgbClr val="FFFFCC"/>
                </a:solidFill>
                <a:latin typeface="Arial" charset="0"/>
                <a:ea typeface="楷体_GB2312" pitchFamily="49" charset="-122"/>
              </a:rPr>
              <a:t>}</a:t>
            </a:r>
            <a:r>
              <a:rPr lang="zh-CN" altLang="en-US" b="1" dirty="0">
                <a:solidFill>
                  <a:srgbClr val="FFFFCC"/>
                </a:solidFill>
                <a:latin typeface="Arial" charset="0"/>
                <a:ea typeface="楷体_GB2312" pitchFamily="49" charset="-122"/>
              </a:rPr>
              <a:t>；</a:t>
            </a:r>
            <a:endParaRPr lang="en-US" altLang="zh-CN" b="1" dirty="0">
              <a:solidFill>
                <a:srgbClr val="FFFFCC"/>
              </a:solidFill>
              <a:latin typeface="Arial" charset="0"/>
              <a:ea typeface="楷体_GB2312" pitchFamily="49" charset="-122"/>
            </a:endParaRPr>
          </a:p>
        </p:txBody>
      </p:sp>
      <p:sp>
        <p:nvSpPr>
          <p:cNvPr id="8" name="TextBox 7">
            <a:extLst>
              <a:ext uri="{FF2B5EF4-FFF2-40B4-BE49-F238E27FC236}">
                <a16:creationId xmlns:a16="http://schemas.microsoft.com/office/drawing/2014/main" id="{D4CFDE6E-30DA-4629-A946-41A1232FD9E8}"/>
              </a:ext>
            </a:extLst>
          </p:cNvPr>
          <p:cNvSpPr txBox="1"/>
          <p:nvPr/>
        </p:nvSpPr>
        <p:spPr bwMode="auto">
          <a:xfrm>
            <a:off x="671513" y="3865563"/>
            <a:ext cx="5913798" cy="1938992"/>
          </a:xfrm>
          <a:prstGeom prst="rect">
            <a:avLst/>
          </a:prstGeom>
          <a:noFill/>
          <a:ln>
            <a:noFill/>
          </a:ln>
          <a:effectLst/>
        </p:spPr>
        <p:txBody>
          <a:bodyPr wrap="none">
            <a:spAutoFit/>
          </a:bodyPr>
          <a:lstStyle/>
          <a:p>
            <a:pPr marL="0" lvl="1" eaLnBrk="1" hangingPunct="1">
              <a:defRPr/>
            </a:pPr>
            <a:r>
              <a:rPr lang="zh-CN" altLang="en-US" b="1" dirty="0">
                <a:solidFill>
                  <a:srgbClr val="FFFF00"/>
                </a:solidFill>
                <a:latin typeface="楷体_GB2312" pitchFamily="49" charset="-122"/>
                <a:ea typeface="楷体_GB2312" pitchFamily="49" charset="-122"/>
                <a:cs typeface="+mj-cs"/>
              </a:rPr>
              <a:t>显式声明：用关键字 </a:t>
            </a:r>
            <a:r>
              <a:rPr lang="en-US" altLang="zh-CN" b="1" dirty="0">
                <a:solidFill>
                  <a:srgbClr val="FFFF00"/>
                </a:solidFill>
                <a:latin typeface="楷体_GB2312" pitchFamily="49" charset="-122"/>
                <a:ea typeface="楷体_GB2312" pitchFamily="49" charset="-122"/>
                <a:cs typeface="+mj-cs"/>
              </a:rPr>
              <a:t>inline </a:t>
            </a:r>
            <a:r>
              <a:rPr lang="zh-CN" altLang="en-US" b="1" dirty="0">
                <a:solidFill>
                  <a:srgbClr val="FFFF00"/>
                </a:solidFill>
                <a:latin typeface="楷体_GB2312" pitchFamily="49" charset="-122"/>
                <a:ea typeface="楷体_GB2312" pitchFamily="49" charset="-122"/>
                <a:cs typeface="+mj-cs"/>
              </a:rPr>
              <a:t>声明</a:t>
            </a:r>
            <a:endParaRPr lang="en-US" altLang="zh-CN" b="1" dirty="0">
              <a:solidFill>
                <a:srgbClr val="FFFF00"/>
              </a:solidFill>
              <a:latin typeface="楷体_GB2312" pitchFamily="49" charset="-122"/>
              <a:ea typeface="楷体_GB2312" pitchFamily="49" charset="-122"/>
              <a:cs typeface="+mj-cs"/>
            </a:endParaRPr>
          </a:p>
          <a:p>
            <a:pPr marL="0" lvl="1" eaLnBrk="1" hangingPunct="1">
              <a:defRPr/>
            </a:pPr>
            <a:r>
              <a:rPr lang="en-US" altLang="zh-CN" b="1" dirty="0">
                <a:solidFill>
                  <a:srgbClr val="FFFFCC"/>
                </a:solidFill>
                <a:latin typeface="Arial" charset="0"/>
                <a:ea typeface="楷体_GB2312" pitchFamily="49" charset="-122"/>
              </a:rPr>
              <a:t>inline void Test :: output( )</a:t>
            </a:r>
          </a:p>
          <a:p>
            <a:pPr marL="0" lvl="1" eaLnBrk="1" hangingPunct="1">
              <a:defRPr/>
            </a:pPr>
            <a:r>
              <a:rPr lang="en-US" altLang="zh-CN" b="1" dirty="0">
                <a:solidFill>
                  <a:srgbClr val="FFFFCC"/>
                </a:solidFill>
                <a:latin typeface="Arial" charset="0"/>
                <a:ea typeface="楷体_GB2312" pitchFamily="49" charset="-122"/>
              </a:rPr>
              <a:t>{</a:t>
            </a:r>
          </a:p>
          <a:p>
            <a:pPr marL="0" lvl="1" eaLnBrk="1" hangingPunct="1">
              <a:defRPr/>
            </a:pPr>
            <a:r>
              <a:rPr lang="en-US" altLang="zh-CN" b="1" dirty="0">
                <a:solidFill>
                  <a:srgbClr val="FFFFCC"/>
                </a:solidFill>
                <a:latin typeface="Arial" charset="0"/>
                <a:ea typeface="楷体_GB2312" pitchFamily="49" charset="-122"/>
              </a:rPr>
              <a:t>        </a:t>
            </a:r>
            <a:r>
              <a:rPr lang="en-US" altLang="zh-CN" b="1" dirty="0" err="1">
                <a:solidFill>
                  <a:srgbClr val="FFFFCC"/>
                </a:solidFill>
                <a:latin typeface="Arial" charset="0"/>
                <a:ea typeface="楷体_GB2312" pitchFamily="49" charset="-122"/>
              </a:rPr>
              <a:t>cout</a:t>
            </a:r>
            <a:r>
              <a:rPr lang="en-US" altLang="zh-CN" b="1" dirty="0">
                <a:solidFill>
                  <a:srgbClr val="FFFFCC"/>
                </a:solidFill>
                <a:latin typeface="Arial" charset="0"/>
                <a:ea typeface="楷体_GB2312" pitchFamily="49" charset="-122"/>
              </a:rPr>
              <a:t> &lt;&lt;“</a:t>
            </a:r>
            <a:r>
              <a:rPr lang="zh-CN" altLang="en-US" b="1" dirty="0">
                <a:solidFill>
                  <a:srgbClr val="FFFFCC"/>
                </a:solidFill>
                <a:latin typeface="Arial" charset="0"/>
                <a:ea typeface="楷体_GB2312" pitchFamily="49" charset="-122"/>
              </a:rPr>
              <a:t>面积为：</a:t>
            </a:r>
            <a:r>
              <a:rPr lang="en-US" altLang="zh-CN" b="1" dirty="0">
                <a:solidFill>
                  <a:srgbClr val="FFFFCC"/>
                </a:solidFill>
                <a:latin typeface="Arial" charset="0"/>
                <a:ea typeface="楷体_GB2312" pitchFamily="49" charset="-122"/>
              </a:rPr>
              <a:t>" &lt;&lt; x * y &lt;&lt; </a:t>
            </a:r>
            <a:r>
              <a:rPr lang="en-US" altLang="zh-CN" b="1" dirty="0" err="1">
                <a:solidFill>
                  <a:srgbClr val="FFFFCC"/>
                </a:solidFill>
                <a:latin typeface="Arial" charset="0"/>
                <a:ea typeface="楷体_GB2312" pitchFamily="49" charset="-122"/>
              </a:rPr>
              <a:t>endl</a:t>
            </a:r>
            <a:r>
              <a:rPr lang="en-US" altLang="zh-CN" b="1" dirty="0">
                <a:solidFill>
                  <a:srgbClr val="FFFFCC"/>
                </a:solidFill>
                <a:latin typeface="Arial" charset="0"/>
                <a:ea typeface="楷体_GB2312" pitchFamily="49" charset="-122"/>
              </a:rPr>
              <a:t>;</a:t>
            </a:r>
          </a:p>
          <a:p>
            <a:pPr marL="0" lvl="1" eaLnBrk="1" hangingPunct="1">
              <a:defRPr/>
            </a:pPr>
            <a:r>
              <a:rPr lang="en-US" altLang="zh-CN" b="1" dirty="0">
                <a:solidFill>
                  <a:srgbClr val="FFFFCC"/>
                </a:solidFill>
                <a:latin typeface="Arial"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4" grpId="0" autoUpdateAnimBg="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BA304A8-6CB0-4DDC-AF38-CC54FBC6145A}"/>
              </a:ext>
            </a:extLst>
          </p:cNvPr>
          <p:cNvSpPr>
            <a:spLocks noGrp="1" noChangeArrowheads="1"/>
          </p:cNvSpPr>
          <p:nvPr>
            <p:ph type="title"/>
          </p:nvPr>
        </p:nvSpPr>
        <p:spPr>
          <a:xfrm>
            <a:off x="685800" y="333375"/>
            <a:ext cx="7772400" cy="442913"/>
          </a:xfrm>
        </p:spPr>
        <p:txBody>
          <a:bodyPr/>
          <a:lstStyle/>
          <a:p>
            <a:pPr algn="l"/>
            <a:r>
              <a:rPr lang="en-US" altLang="zh-CN" sz="2400" b="1">
                <a:solidFill>
                  <a:srgbClr val="FFFF00"/>
                </a:solidFill>
                <a:latin typeface="华文新魏" panose="02010800040101010101" pitchFamily="2" charset="-122"/>
                <a:ea typeface="华文新魏" panose="02010800040101010101" pitchFamily="2" charset="-122"/>
              </a:rPr>
              <a:t>⒋</a:t>
            </a:r>
            <a:r>
              <a:rPr lang="zh-CN" altLang="en-US" sz="2400" b="1">
                <a:solidFill>
                  <a:srgbClr val="FFFF00"/>
                </a:solidFill>
                <a:latin typeface="楷体_GB2312" pitchFamily="49" charset="-122"/>
                <a:ea typeface="楷体_GB2312" pitchFamily="49" charset="-122"/>
              </a:rPr>
              <a:t>对象</a:t>
            </a:r>
            <a:endParaRPr lang="zh-CN" altLang="en-US" sz="2400"/>
          </a:p>
        </p:txBody>
      </p:sp>
      <p:sp>
        <p:nvSpPr>
          <p:cNvPr id="3" name="Text Box 4">
            <a:extLst>
              <a:ext uri="{FF2B5EF4-FFF2-40B4-BE49-F238E27FC236}">
                <a16:creationId xmlns:a16="http://schemas.microsoft.com/office/drawing/2014/main" id="{5EABAD8B-EC39-4687-BFC1-265B26539B8D}"/>
              </a:ext>
            </a:extLst>
          </p:cNvPr>
          <p:cNvSpPr txBox="1">
            <a:spLocks noChangeArrowheads="1"/>
          </p:cNvSpPr>
          <p:nvPr/>
        </p:nvSpPr>
        <p:spPr bwMode="auto">
          <a:xfrm>
            <a:off x="58738" y="765175"/>
            <a:ext cx="946626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a:solidFill>
                  <a:schemeClr val="tx2"/>
                </a:solidFill>
                <a:latin typeface="Arial" panose="020B0604020202020204" pitchFamily="34" charset="0"/>
                <a:ea typeface="楷体_GB2312" pitchFamily="49" charset="-122"/>
              </a:rPr>
              <a:t>       </a:t>
            </a:r>
            <a:r>
              <a:rPr lang="zh-CN" altLang="en-US" sz="2400" b="1">
                <a:solidFill>
                  <a:srgbClr val="FFFFCC"/>
                </a:solidFill>
                <a:latin typeface="Arial" panose="020B0604020202020204" pitchFamily="34" charset="0"/>
                <a:ea typeface="楷体_GB2312" pitchFamily="49" charset="-122"/>
              </a:rPr>
              <a:t>对象时类的实例，通过类说明对象变量，将开辟内存空间，并</a:t>
            </a:r>
            <a:endParaRPr lang="en-US" altLang="zh-CN" sz="2400" b="1">
              <a:solidFill>
                <a:srgbClr val="FFFFCC"/>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None/>
            </a:pPr>
            <a:r>
              <a:rPr lang="zh-CN" altLang="en-US" sz="2400" b="1">
                <a:solidFill>
                  <a:srgbClr val="FFFFCC"/>
                </a:solidFill>
                <a:latin typeface="Arial" panose="020B0604020202020204" pitchFamily="34" charset="0"/>
                <a:ea typeface="楷体_GB2312" pitchFamily="49" charset="-122"/>
              </a:rPr>
              <a:t>为每个成员分配响应的内存单元。</a:t>
            </a:r>
          </a:p>
        </p:txBody>
      </p:sp>
      <p:sp>
        <p:nvSpPr>
          <p:cNvPr id="4" name="Text Box 14">
            <a:extLst>
              <a:ext uri="{FF2B5EF4-FFF2-40B4-BE49-F238E27FC236}">
                <a16:creationId xmlns:a16="http://schemas.microsoft.com/office/drawing/2014/main" id="{64EF5C0B-53C4-4C4B-A35A-C98A09A4D8D3}"/>
              </a:ext>
            </a:extLst>
          </p:cNvPr>
          <p:cNvSpPr txBox="1">
            <a:spLocks noChangeArrowheads="1"/>
          </p:cNvSpPr>
          <p:nvPr/>
        </p:nvSpPr>
        <p:spPr bwMode="auto">
          <a:xfrm>
            <a:off x="684213" y="1557338"/>
            <a:ext cx="1111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a:solidFill>
                  <a:srgbClr val="92D050"/>
                </a:solidFill>
                <a:latin typeface="华文新魏" panose="02010800040101010101" pitchFamily="2" charset="-122"/>
                <a:ea typeface="华文新魏" panose="02010800040101010101" pitchFamily="2" charset="-122"/>
              </a:rPr>
              <a:t>⑴</a:t>
            </a:r>
            <a:r>
              <a:rPr lang="zh-CN" altLang="en-US" sz="2400" b="1">
                <a:solidFill>
                  <a:srgbClr val="92D050"/>
                </a:solidFill>
                <a:latin typeface="Arial" panose="020B0604020202020204" pitchFamily="34" charset="0"/>
                <a:ea typeface="楷体_GB2312" pitchFamily="49" charset="-122"/>
              </a:rPr>
              <a:t>说明</a:t>
            </a:r>
            <a:endParaRPr lang="en-US" altLang="zh-CN" sz="2400" b="1">
              <a:solidFill>
                <a:srgbClr val="92D050"/>
              </a:solidFill>
              <a:latin typeface="Arial" panose="020B0604020202020204" pitchFamily="34" charset="0"/>
              <a:ea typeface="楷体_GB2312" pitchFamily="49" charset="-122"/>
            </a:endParaRPr>
          </a:p>
        </p:txBody>
      </p:sp>
      <p:sp>
        <p:nvSpPr>
          <p:cNvPr id="5" name="TextBox 4">
            <a:extLst>
              <a:ext uri="{FF2B5EF4-FFF2-40B4-BE49-F238E27FC236}">
                <a16:creationId xmlns:a16="http://schemas.microsoft.com/office/drawing/2014/main" id="{5D14343D-8879-44FF-9D66-7C685CFB1792}"/>
              </a:ext>
            </a:extLst>
          </p:cNvPr>
          <p:cNvSpPr txBox="1">
            <a:spLocks noChangeArrowheads="1"/>
          </p:cNvSpPr>
          <p:nvPr/>
        </p:nvSpPr>
        <p:spPr bwMode="auto">
          <a:xfrm>
            <a:off x="712788" y="1958975"/>
            <a:ext cx="42243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FFCC"/>
                </a:solidFill>
                <a:latin typeface="Arial Unicode MS" pitchFamily="34" charset="-122"/>
                <a:ea typeface="楷体_GB2312" pitchFamily="49" charset="-122"/>
                <a:cs typeface="Arial Unicode MS" pitchFamily="34" charset="-122"/>
              </a:rPr>
              <a:t>类名   对象名</a:t>
            </a:r>
            <a:endParaRPr lang="en-US" altLang="zh-CN" sz="2400" b="1">
              <a:solidFill>
                <a:srgbClr val="FFFFCC"/>
              </a:solidFill>
              <a:latin typeface="Arial Unicode MS" pitchFamily="34" charset="-122"/>
              <a:ea typeface="楷体_GB2312" pitchFamily="49" charset="-122"/>
              <a:cs typeface="Arial Unicode MS" pitchFamily="34" charset="-122"/>
            </a:endParaRPr>
          </a:p>
          <a:p>
            <a:pPr marL="0" lvl="2" eaLnBrk="1" hangingPunct="1">
              <a:spcBef>
                <a:spcPct val="0"/>
              </a:spcBef>
              <a:buFontTx/>
              <a:buNone/>
            </a:pPr>
            <a:endParaRPr lang="en-US" altLang="zh-CN">
              <a:latin typeface="Arial Unicode MS" pitchFamily="34" charset="-122"/>
              <a:ea typeface="楷体_GB2312" pitchFamily="49" charset="-122"/>
              <a:cs typeface="Arial Unicode MS" pitchFamily="34" charset="-122"/>
            </a:endParaRPr>
          </a:p>
          <a:p>
            <a:pPr marL="0" lvl="2" eaLnBrk="1" hangingPunct="1">
              <a:spcBef>
                <a:spcPct val="0"/>
              </a:spcBef>
              <a:buFontTx/>
              <a:buNone/>
            </a:pPr>
            <a:r>
              <a:rPr lang="en-US" altLang="zh-CN">
                <a:solidFill>
                  <a:srgbClr val="FFC000"/>
                </a:solidFill>
                <a:latin typeface="Arial Unicode MS" pitchFamily="34" charset="-122"/>
                <a:ea typeface="楷体_GB2312" pitchFamily="49" charset="-122"/>
                <a:cs typeface="Arial Unicode MS" pitchFamily="34" charset="-122"/>
              </a:rPr>
              <a:t>Test   a1;</a:t>
            </a:r>
          </a:p>
          <a:p>
            <a:pPr marL="0" lvl="2" eaLnBrk="1" hangingPunct="1">
              <a:spcBef>
                <a:spcPct val="0"/>
              </a:spcBef>
              <a:buFontTx/>
              <a:buNone/>
            </a:pPr>
            <a:endParaRPr lang="en-US" altLang="zh-CN">
              <a:ea typeface="Arial Unicode MS" pitchFamily="34" charset="-122"/>
            </a:endParaRPr>
          </a:p>
          <a:p>
            <a:pPr marL="0" lvl="2" eaLnBrk="1" hangingPunct="1">
              <a:spcBef>
                <a:spcPct val="0"/>
              </a:spcBef>
              <a:buFont typeface="Wingdings" panose="05000000000000000000" pitchFamily="2" charset="2"/>
              <a:buChar char="u"/>
            </a:pPr>
            <a:r>
              <a:rPr lang="zh-CN" altLang="en-US">
                <a:solidFill>
                  <a:srgbClr val="FFFFCC"/>
                </a:solidFill>
                <a:ea typeface="楷体_GB2312" pitchFamily="49" charset="-122"/>
              </a:rPr>
              <a:t>给对象一个标识符</a:t>
            </a:r>
            <a:endParaRPr lang="en-US" altLang="zh-CN">
              <a:solidFill>
                <a:srgbClr val="FFFFCC"/>
              </a:solidFill>
              <a:ea typeface="楷体_GB2312" pitchFamily="49" charset="-122"/>
            </a:endParaRPr>
          </a:p>
          <a:p>
            <a:pPr marL="0" lvl="2" eaLnBrk="1" hangingPunct="1">
              <a:spcBef>
                <a:spcPct val="0"/>
              </a:spcBef>
              <a:buFont typeface="Wingdings" panose="05000000000000000000" pitchFamily="2" charset="2"/>
              <a:buChar char="u"/>
            </a:pPr>
            <a:r>
              <a:rPr lang="zh-CN" altLang="en-US">
                <a:solidFill>
                  <a:srgbClr val="FFFFCC"/>
                </a:solidFill>
                <a:ea typeface="楷体_GB2312" pitchFamily="49" charset="-122"/>
              </a:rPr>
              <a:t>给对象开辟内存空间</a:t>
            </a:r>
            <a:endParaRPr lang="en-US" altLang="zh-CN">
              <a:solidFill>
                <a:srgbClr val="FFFFCC"/>
              </a:solidFill>
              <a:ea typeface="楷体_GB2312" pitchFamily="49" charset="-122"/>
            </a:endParaRPr>
          </a:p>
          <a:p>
            <a:pPr marL="0" lvl="2" eaLnBrk="1" hangingPunct="1">
              <a:spcBef>
                <a:spcPct val="0"/>
              </a:spcBef>
              <a:buFont typeface="Wingdings" panose="05000000000000000000" pitchFamily="2" charset="2"/>
              <a:buChar char="u"/>
            </a:pPr>
            <a:r>
              <a:rPr lang="zh-CN" altLang="en-US">
                <a:solidFill>
                  <a:srgbClr val="FFFFCC"/>
                </a:solidFill>
                <a:ea typeface="楷体_GB2312" pitchFamily="49" charset="-122"/>
              </a:rPr>
              <a:t>将对象中的数据成员初始化</a:t>
            </a:r>
            <a:endParaRPr lang="en-US" altLang="zh-CN">
              <a:solidFill>
                <a:srgbClr val="FFFFCC"/>
              </a:solidFill>
              <a:latin typeface="Arial Unicode MS" pitchFamily="34" charset="-122"/>
              <a:ea typeface="楷体_GB2312" pitchFamily="49" charset="-122"/>
            </a:endParaRPr>
          </a:p>
        </p:txBody>
      </p:sp>
      <p:sp>
        <p:nvSpPr>
          <p:cNvPr id="7" name="Text Box 14">
            <a:extLst>
              <a:ext uri="{FF2B5EF4-FFF2-40B4-BE49-F238E27FC236}">
                <a16:creationId xmlns:a16="http://schemas.microsoft.com/office/drawing/2014/main" id="{858DE552-7DF5-46A4-AD8B-0ECC33460A9E}"/>
              </a:ext>
            </a:extLst>
          </p:cNvPr>
          <p:cNvSpPr txBox="1">
            <a:spLocks noChangeArrowheads="1"/>
          </p:cNvSpPr>
          <p:nvPr/>
        </p:nvSpPr>
        <p:spPr bwMode="auto">
          <a:xfrm>
            <a:off x="684213" y="4840288"/>
            <a:ext cx="11112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a:solidFill>
                  <a:srgbClr val="92D050"/>
                </a:solidFill>
                <a:latin typeface="华文新魏" panose="02010800040101010101" pitchFamily="2" charset="-122"/>
                <a:ea typeface="华文新魏" panose="02010800040101010101" pitchFamily="2" charset="-122"/>
              </a:rPr>
              <a:t>⑵</a:t>
            </a:r>
            <a:r>
              <a:rPr lang="zh-CN" altLang="en-US" sz="2400" b="1">
                <a:solidFill>
                  <a:srgbClr val="92D050"/>
                </a:solidFill>
                <a:latin typeface="Arial" panose="020B0604020202020204" pitchFamily="34" charset="0"/>
                <a:ea typeface="楷体_GB2312" pitchFamily="49" charset="-122"/>
              </a:rPr>
              <a:t>引用</a:t>
            </a:r>
            <a:endParaRPr lang="en-US" altLang="zh-CN" sz="2400" b="1">
              <a:solidFill>
                <a:srgbClr val="92D050"/>
              </a:solidFill>
              <a:latin typeface="Arial" panose="020B0604020202020204" pitchFamily="34" charset="0"/>
              <a:ea typeface="楷体_GB2312" pitchFamily="49" charset="-122"/>
            </a:endParaRPr>
          </a:p>
        </p:txBody>
      </p:sp>
      <p:sp>
        <p:nvSpPr>
          <p:cNvPr id="8" name="Text Box 4">
            <a:extLst>
              <a:ext uri="{FF2B5EF4-FFF2-40B4-BE49-F238E27FC236}">
                <a16:creationId xmlns:a16="http://schemas.microsoft.com/office/drawing/2014/main" id="{7CE9BB8C-D8BD-4B9F-9819-B3B5EBA91967}"/>
              </a:ext>
            </a:extLst>
          </p:cNvPr>
          <p:cNvSpPr txBox="1">
            <a:spLocks noChangeArrowheads="1"/>
          </p:cNvSpPr>
          <p:nvPr/>
        </p:nvSpPr>
        <p:spPr bwMode="auto">
          <a:xfrm>
            <a:off x="74613" y="5189538"/>
            <a:ext cx="60198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b="1">
                <a:solidFill>
                  <a:srgbClr val="FFFF00"/>
                </a:solidFill>
                <a:latin typeface="Arial" panose="020B0604020202020204" pitchFamily="34" charset="0"/>
                <a:ea typeface="楷体_GB2312" pitchFamily="49" charset="-122"/>
              </a:rPr>
              <a:t>       </a:t>
            </a:r>
            <a:r>
              <a:rPr lang="zh-CN" altLang="en-US" sz="2400" b="1">
                <a:solidFill>
                  <a:srgbClr val="FFFF00"/>
                </a:solidFill>
                <a:latin typeface="Arial" panose="020B0604020202020204" pitchFamily="34" charset="0"/>
                <a:ea typeface="楷体_GB2312" pitchFamily="49" charset="-122"/>
              </a:rPr>
              <a:t>对象名</a:t>
            </a:r>
            <a:r>
              <a:rPr lang="en-US" altLang="zh-CN" sz="2400" b="1">
                <a:solidFill>
                  <a:srgbClr val="FFFF00"/>
                </a:solidFill>
                <a:latin typeface="Arial" panose="020B0604020202020204" pitchFamily="34" charset="0"/>
                <a:ea typeface="楷体_GB2312" pitchFamily="49" charset="-122"/>
              </a:rPr>
              <a:t>.</a:t>
            </a:r>
            <a:r>
              <a:rPr lang="zh-CN" altLang="en-US" sz="2400" b="1">
                <a:solidFill>
                  <a:srgbClr val="FFFF00"/>
                </a:solidFill>
                <a:latin typeface="Arial" panose="020B0604020202020204" pitchFamily="34" charset="0"/>
                <a:ea typeface="楷体_GB2312" pitchFamily="49" charset="-122"/>
              </a:rPr>
              <a:t>共有成员数据</a:t>
            </a:r>
            <a:r>
              <a:rPr lang="en-US" altLang="zh-CN" sz="2400" b="1">
                <a:solidFill>
                  <a:srgbClr val="FFFF00"/>
                </a:solidFill>
                <a:latin typeface="Arial" panose="020B0604020202020204" pitchFamily="34" charset="0"/>
                <a:ea typeface="楷体_GB2312" pitchFamily="49" charset="-122"/>
              </a:rPr>
              <a:t>(</a:t>
            </a:r>
            <a:r>
              <a:rPr lang="zh-CN" altLang="en-US" sz="2400" b="1">
                <a:solidFill>
                  <a:srgbClr val="FFFF00"/>
                </a:solidFill>
                <a:latin typeface="Arial" panose="020B0604020202020204" pitchFamily="34" charset="0"/>
                <a:ea typeface="楷体_GB2312" pitchFamily="49" charset="-122"/>
              </a:rPr>
              <a:t>或共有成员方法</a:t>
            </a:r>
            <a:r>
              <a:rPr lang="en-US" altLang="zh-CN" sz="2400" b="1">
                <a:solidFill>
                  <a:srgbClr val="FFFF00"/>
                </a:solidFill>
                <a:latin typeface="Arial" panose="020B0604020202020204" pitchFamily="34" charset="0"/>
                <a:ea typeface="楷体_GB2312" pitchFamily="49" charset="-122"/>
              </a:rPr>
              <a:t>)</a:t>
            </a:r>
          </a:p>
          <a:p>
            <a:pPr eaLnBrk="1" hangingPunct="1">
              <a:spcBef>
                <a:spcPct val="0"/>
              </a:spcBef>
              <a:buFont typeface="Wingdings" panose="05000000000000000000" pitchFamily="2" charset="2"/>
              <a:buNone/>
            </a:pPr>
            <a:r>
              <a:rPr lang="en-US" altLang="zh-CN" sz="2400"/>
              <a:t>        </a:t>
            </a:r>
            <a:r>
              <a:rPr lang="en-US" altLang="zh-CN" sz="2400">
                <a:solidFill>
                  <a:srgbClr val="FFFF00"/>
                </a:solidFill>
                <a:latin typeface="Arial Unicode MS" pitchFamily="34" charset="-122"/>
                <a:ea typeface="Arial Unicode MS" pitchFamily="34" charset="-122"/>
              </a:rPr>
              <a:t>a1.input();</a:t>
            </a:r>
            <a:endParaRPr lang="zh-CN" altLang="en-US" sz="2400" b="1">
              <a:solidFill>
                <a:srgbClr val="FFFF00"/>
              </a:solidFill>
              <a:latin typeface="Arial Unicode MS" pitchFamily="34" charset="-122"/>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p:bldP spid="7" grpId="0" autoUpdateAnimBg="0"/>
      <p:bldP spid="8" grpId="0" autoUpdateAnimBg="0"/>
    </p:bldLst>
  </p:timing>
</p:sld>
</file>

<file path=ppt/theme/theme1.xml><?xml version="1.0" encoding="utf-8"?>
<a:theme xmlns:a="http://schemas.openxmlformats.org/drawingml/2006/main" name="默认设计模板">
  <a:themeElements>
    <a:clrScheme name="">
      <a:dk1>
        <a:srgbClr val="000000"/>
      </a:dk1>
      <a:lt1>
        <a:srgbClr val="3333CC"/>
      </a:lt1>
      <a:dk2>
        <a:srgbClr val="000000"/>
      </a:dk2>
      <a:lt2>
        <a:srgbClr val="808080"/>
      </a:lt2>
      <a:accent1>
        <a:srgbClr val="00CC99"/>
      </a:accent1>
      <a:accent2>
        <a:srgbClr val="3333CC"/>
      </a:accent2>
      <a:accent3>
        <a:srgbClr val="ADADE2"/>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0080"/>
          </a:solidFill>
          <a:prstDash val="solid"/>
          <a:round/>
          <a:headEnd type="triangle" w="lg"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800080"/>
          </a:solidFill>
          <a:prstDash val="solid"/>
          <a:round/>
          <a:headEnd type="triangle" w="lg"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a:spAutoFit/>
      </a:bodyPr>
      <a:lstStyle>
        <a:defPPr>
          <a:defRPr dirty="0" smtClean="0">
            <a:solidFill>
              <a:srgbClr val="FFFFCC"/>
            </a:solidFill>
            <a:latin typeface="+mn-ea"/>
            <a:ea typeface="+mn-ea"/>
            <a:cs typeface="Arial Unicode MS" panose="020B0604020202020204" pitchFamily="34" charset="-122"/>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3001</Words>
  <Application>Microsoft Office PowerPoint</Application>
  <PresentationFormat>全屏显示(4:3)</PresentationFormat>
  <Paragraphs>379</Paragraphs>
  <Slides>37</Slides>
  <Notes>11</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Arial Unicode MS</vt:lpstr>
      <vt:lpstr>等线 Light</vt:lpstr>
      <vt:lpstr>华文细黑</vt:lpstr>
      <vt:lpstr>华文新魏</vt:lpstr>
      <vt:lpstr>华文行楷</vt:lpstr>
      <vt:lpstr>楷体</vt:lpstr>
      <vt:lpstr>楷体_GB2312</vt:lpstr>
      <vt:lpstr>宋体</vt:lpstr>
      <vt:lpstr>微软雅黑 Light</vt:lpstr>
      <vt:lpstr>幼圆</vt:lpstr>
      <vt:lpstr>Arial</vt:lpstr>
      <vt:lpstr>Calibri</vt:lpstr>
      <vt:lpstr>Courier New</vt:lpstr>
      <vt:lpstr>Times New Roman</vt:lpstr>
      <vt:lpstr>Wingdings</vt:lpstr>
      <vt:lpstr>默认设计模板</vt:lpstr>
      <vt:lpstr>第十二章  C++面向对象程序设计</vt:lpstr>
      <vt:lpstr>12.1 面向对象的概念</vt:lpstr>
      <vt:lpstr>C++的概念</vt:lpstr>
      <vt:lpstr>⒊面向对象的关键要素</vt:lpstr>
      <vt:lpstr>12.2 类（class）和对象（object） </vt:lpstr>
      <vt:lpstr>        实例:</vt:lpstr>
      <vt:lpstr>⒉类的成员函数（方法）定义</vt:lpstr>
      <vt:lpstr>⒊内联成员函数</vt:lpstr>
      <vt:lpstr>⒋对象</vt:lpstr>
      <vt:lpstr>⒌类成员的访问控制</vt:lpstr>
      <vt:lpstr>12.3 构造函数及析构函数 </vt:lpstr>
      <vt:lpstr>⒉拷贝构造函数</vt:lpstr>
      <vt:lpstr>⒊析构函数</vt:lpstr>
      <vt:lpstr>12.4  静态成员</vt:lpstr>
      <vt:lpstr>⒉静态方法</vt:lpstr>
      <vt:lpstr>12.5 对象指针</vt:lpstr>
      <vt:lpstr>12.6  类的组合</vt:lpstr>
      <vt:lpstr>12.7  友元</vt:lpstr>
      <vt:lpstr>⒉友元方法（函数）</vt:lpstr>
      <vt:lpstr>⒊友元类</vt:lpstr>
      <vt:lpstr>12.8  继承与派生</vt:lpstr>
      <vt:lpstr>⒈基本概念</vt:lpstr>
      <vt:lpstr>⒉派生类的声明（单一继承）</vt:lpstr>
      <vt:lpstr>访问控制说明：</vt:lpstr>
      <vt:lpstr>⒊多重继承</vt:lpstr>
      <vt:lpstr>⒋继承类的构造函数</vt:lpstr>
      <vt:lpstr>12.9 多态</vt:lpstr>
      <vt:lpstr>两种多态性比较</vt:lpstr>
      <vt:lpstr>⒉虚函数</vt:lpstr>
      <vt:lpstr>虚函数说明</vt:lpstr>
      <vt:lpstr>多态说明：</vt:lpstr>
      <vt:lpstr>12.10 运算符重载</vt:lpstr>
      <vt:lpstr>重载为类的成员函数（类运算符）</vt:lpstr>
      <vt:lpstr>重载为类的友元函数（友元运算符）</vt:lpstr>
      <vt:lpstr>12.12  模板</vt:lpstr>
      <vt:lpstr>⒉类模板</vt:lpstr>
      <vt:lpstr> 说明：</vt:lpstr>
    </vt:vector>
  </TitlesOfParts>
  <Company>HAO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文  件</dc:title>
  <dc:creator>XUAN</dc:creator>
  <cp:lastModifiedBy>Xuan</cp:lastModifiedBy>
  <cp:revision>183</cp:revision>
  <dcterms:created xsi:type="dcterms:W3CDTF">2001-06-14T13:44:45Z</dcterms:created>
  <dcterms:modified xsi:type="dcterms:W3CDTF">2021-11-23T03:21:43Z</dcterms:modified>
</cp:coreProperties>
</file>