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bevan\Desktop\Archived\Shrink%20Tunnel\SleeveTimelin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Project Timeline</a:t>
            </a:r>
          </a:p>
        </c:rich>
      </c:tx>
      <c:layout>
        <c:manualLayout>
          <c:xMode val="edge"/>
          <c:yMode val="edge"/>
          <c:x val="0.42148579985194157"/>
          <c:y val="5.3861093343423054E-4"/>
        </c:manualLayout>
      </c:layout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cat>
            <c:multiLvlStrRef>
              <c:f>Sheet1!$A$2:$B$10</c:f>
              <c:multiLvlStrCache>
                <c:ptCount val="9"/>
                <c:lvl>
                  <c:pt idx="0">
                    <c:v>Jan-14</c:v>
                  </c:pt>
                  <c:pt idx="1">
                    <c:v>Jan-15</c:v>
                  </c:pt>
                  <c:pt idx="2">
                    <c:v>Jan-15</c:v>
                  </c:pt>
                  <c:pt idx="3">
                    <c:v>Jul-15</c:v>
                  </c:pt>
                  <c:pt idx="4">
                    <c:v>Oct-15</c:v>
                  </c:pt>
                  <c:pt idx="5">
                    <c:v>Oct-15</c:v>
                  </c:pt>
                  <c:pt idx="6">
                    <c:v>Oct-15</c:v>
                  </c:pt>
                  <c:pt idx="7">
                    <c:v>Nov-15</c:v>
                  </c:pt>
                  <c:pt idx="8">
                    <c:v>Jan-16</c:v>
                  </c:pt>
                </c:lvl>
                <c:lvl>
                  <c:pt idx="0">
                    <c:v>Alg. Prototyping</c:v>
                  </c:pt>
                  <c:pt idx="1">
                    <c:v>Code Optimization</c:v>
                  </c:pt>
                  <c:pt idx="2">
                    <c:v>Platform Re-targetting</c:v>
                  </c:pt>
                  <c:pt idx="3">
                    <c:v>Performance Testing</c:v>
                  </c:pt>
                  <c:pt idx="4">
                    <c:v>Sleever Validation</c:v>
                  </c:pt>
                  <c:pt idx="5">
                    <c:v>Validation/ Test Sleeves</c:v>
                  </c:pt>
                  <c:pt idx="6">
                    <c:v>Marketing Sleeve Design</c:v>
                  </c:pt>
                  <c:pt idx="7">
                    <c:v>Flexo- graphic Lead Time</c:v>
                  </c:pt>
                  <c:pt idx="8">
                    <c:v>Final Validation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[$-409]mmm\-yy;@</c:formatCode>
                <c:ptCount val="4"/>
                <c:pt idx="0">
                  <c:v>41640</c:v>
                </c:pt>
                <c:pt idx="1">
                  <c:v>42005</c:v>
                </c:pt>
                <c:pt idx="2">
                  <c:v>42005</c:v>
                </c:pt>
                <c:pt idx="3">
                  <c:v>42188</c:v>
                </c:pt>
              </c:numCache>
            </c:numRef>
          </c:val>
        </c:ser>
        <c:ser>
          <c:idx val="1"/>
          <c:order val="1"/>
          <c:invertIfNegative val="0"/>
          <c:val>
            <c:numRef>
              <c:f>Sheet1!$C$2:$C$5</c:f>
              <c:numCache>
                <c:formatCode>General</c:formatCode>
                <c:ptCount val="4"/>
                <c:pt idx="0">
                  <c:v>365</c:v>
                </c:pt>
                <c:pt idx="1">
                  <c:v>183</c:v>
                </c:pt>
                <c:pt idx="2">
                  <c:v>91</c:v>
                </c:pt>
                <c:pt idx="3">
                  <c:v>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8921856"/>
        <c:axId val="120427264"/>
      </c:barChart>
      <c:catAx>
        <c:axId val="118921856"/>
        <c:scaling>
          <c:orientation val="maxMin"/>
        </c:scaling>
        <c:delete val="0"/>
        <c:axPos val="r"/>
        <c:numFmt formatCode="General" sourceLinked="0"/>
        <c:majorTickMark val="out"/>
        <c:minorTickMark val="none"/>
        <c:tickLblPos val="nextTo"/>
        <c:txPr>
          <a:bodyPr rot="0" vert="horz" anchor="ctr" anchorCtr="0"/>
          <a:lstStyle/>
          <a:p>
            <a:pPr>
              <a:defRPr/>
            </a:pPr>
            <a:endParaRPr lang="en-US"/>
          </a:p>
        </c:txPr>
        <c:crossAx val="120427264"/>
        <c:crosses val="max"/>
        <c:auto val="1"/>
        <c:lblAlgn val="ctr"/>
        <c:lblOffset val="100"/>
        <c:noMultiLvlLbl val="0"/>
      </c:catAx>
      <c:valAx>
        <c:axId val="120427264"/>
        <c:scaling>
          <c:orientation val="minMax"/>
          <c:max val="42406"/>
          <c:min val="41640"/>
        </c:scaling>
        <c:delete val="0"/>
        <c:axPos val="t"/>
        <c:majorGridlines/>
        <c:numFmt formatCode="[$-409]mmm\-yy;@" sourceLinked="0"/>
        <c:majorTickMark val="out"/>
        <c:minorTickMark val="none"/>
        <c:tickLblPos val="nextTo"/>
        <c:txPr>
          <a:bodyPr rot="5400000" vert="horz"/>
          <a:lstStyle/>
          <a:p>
            <a:pPr>
              <a:defRPr/>
            </a:pPr>
            <a:endParaRPr lang="en-US"/>
          </a:p>
        </c:txPr>
        <c:crossAx val="118921856"/>
        <c:crosses val="autoZero"/>
        <c:crossBetween val="between"/>
        <c:majorUnit val="91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A89F-2077-45F3-9504-6E1BE3DCAE21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6528-7F00-4714-B089-446E7EAB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6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A89F-2077-45F3-9504-6E1BE3DCAE21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6528-7F00-4714-B089-446E7EAB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8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A89F-2077-45F3-9504-6E1BE3DCAE21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6528-7F00-4714-B089-446E7EAB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A89F-2077-45F3-9504-6E1BE3DCAE21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6528-7F00-4714-B089-446E7EAB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1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A89F-2077-45F3-9504-6E1BE3DCAE21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6528-7F00-4714-B089-446E7EAB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A89F-2077-45F3-9504-6E1BE3DCAE21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6528-7F00-4714-B089-446E7EAB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4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A89F-2077-45F3-9504-6E1BE3DCAE21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6528-7F00-4714-B089-446E7EAB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A89F-2077-45F3-9504-6E1BE3DCAE21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6528-7F00-4714-B089-446E7EAB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A89F-2077-45F3-9504-6E1BE3DCAE21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6528-7F00-4714-B089-446E7EAB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A89F-2077-45F3-9504-6E1BE3DCAE21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6528-7F00-4714-B089-446E7EAB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7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A89F-2077-45F3-9504-6E1BE3DCAE21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6528-7F00-4714-B089-446E7EAB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2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AA89F-2077-45F3-9504-6E1BE3DCAE21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D6528-7F00-4714-B089-446E7EAB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4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rstechnica.com/information-technology/2013/11/18-hours-33k-and-156314-cores-amazon-cloud-hpc-hits-a-petaflop/" TargetMode="External"/><Relationship Id="rId2" Type="http://schemas.openxmlformats.org/officeDocument/2006/relationships/hyperlink" Target="http://arstechnica.com/author/jon-brodk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lassdoor.com/Salaries/hpc-salary-SRCH_KO0,3.htm" TargetMode="External"/><Relationship Id="rId4" Type="http://schemas.openxmlformats.org/officeDocument/2006/relationships/hyperlink" Target="http://www.glassdoor.com/Salaries/algorithm-developer-salary-SRCH_KO0,19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ubc.ca/~nando/" TargetMode="External"/><Relationship Id="rId4" Type="http://schemas.openxmlformats.org/officeDocument/2006/relationships/hyperlink" Target="http://people.cs.uchicago.edu/~knepley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914651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Development of a Parallelizable Implementation of the Vorticity Transport Model for Vortex Dominated Flows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36384" y="1147763"/>
            <a:ext cx="2495550" cy="644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00699" y="5943600"/>
            <a:ext cx="39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Josh Bevan, 22.581 Adv. Fluids, Fall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8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[1]	Brown RE. Rotor wake modeling for flight dynamic simulation of helicopters. AIAA Journal 2000; 38:57– 63.</a:t>
            </a:r>
          </a:p>
          <a:p>
            <a:r>
              <a:rPr lang="en-US" dirty="0"/>
              <a:t>[2]	Brown RE, Line AJ. Efficient high-resolution wake modeling using the vorticity transport equation. AIAA Journal 2005; 43:1434–1443.</a:t>
            </a:r>
          </a:p>
          <a:p>
            <a:r>
              <a:rPr lang="en-US" dirty="0"/>
              <a:t>[3]	Toro, E. F., “A Weighted Average Flux Method for Hyperbolic Conservation Laws,” Proceedings of the Royal Society of London, Series A: Mathematical and Physical Sciences, Vol. 423, No. 1864, 1989, pp. 401–418.</a:t>
            </a:r>
          </a:p>
          <a:p>
            <a:r>
              <a:rPr lang="en-US" dirty="0"/>
              <a:t>[4]	</a:t>
            </a:r>
            <a:r>
              <a:rPr lang="en-US" dirty="0" err="1"/>
              <a:t>Greengard</a:t>
            </a:r>
            <a:r>
              <a:rPr lang="en-US" dirty="0"/>
              <a:t>, L., and </a:t>
            </a:r>
            <a:r>
              <a:rPr lang="en-US" dirty="0" err="1"/>
              <a:t>Rokhlin</a:t>
            </a:r>
            <a:r>
              <a:rPr lang="en-US" dirty="0"/>
              <a:t>, V., “A Fast Algorithm for Particle Simulations,” Journal of Computational Physics, Vol. 73, No. 1, 1987, pp. 325–348.</a:t>
            </a:r>
          </a:p>
          <a:p>
            <a:r>
              <a:rPr lang="en-US" dirty="0"/>
              <a:t>[5]	</a:t>
            </a:r>
            <a:r>
              <a:rPr lang="en-US" dirty="0" err="1"/>
              <a:t>Lashuk</a:t>
            </a:r>
            <a:r>
              <a:rPr lang="en-US" dirty="0"/>
              <a:t>, I., et al., “A massively parallel adaptive fast-</a:t>
            </a:r>
            <a:r>
              <a:rPr lang="en-US" dirty="0" err="1"/>
              <a:t>multipole</a:t>
            </a:r>
            <a:r>
              <a:rPr lang="en-US" dirty="0"/>
              <a:t> method on heterogeneous architectures” Communications of the ACM, Vol. 55 Issue 5, May 2012 pp. 101-109.</a:t>
            </a:r>
          </a:p>
          <a:p>
            <a:r>
              <a:rPr lang="en-US" dirty="0"/>
              <a:t>[6]	L. Ying, G. Biros, D. </a:t>
            </a:r>
            <a:r>
              <a:rPr lang="en-US" dirty="0" err="1"/>
              <a:t>Zorin</a:t>
            </a:r>
            <a:r>
              <a:rPr lang="en-US" dirty="0"/>
              <a:t>. “A Kernel-independent Adaptive Fast </a:t>
            </a:r>
            <a:r>
              <a:rPr lang="en-US" dirty="0" err="1"/>
              <a:t>Multipole</a:t>
            </a:r>
            <a:r>
              <a:rPr lang="en-US" dirty="0"/>
              <a:t> Method in Two and Three Dimensions.” Journal of Computational Physics, 196(2), 591-626, 2004.</a:t>
            </a:r>
          </a:p>
          <a:p>
            <a:r>
              <a:rPr lang="en-US" dirty="0"/>
              <a:t>[7]	</a:t>
            </a:r>
            <a:r>
              <a:rPr lang="en-US" dirty="0" err="1"/>
              <a:t>Bielak</a:t>
            </a:r>
            <a:r>
              <a:rPr lang="en-US" dirty="0"/>
              <a:t>, J., et al. Parallel </a:t>
            </a:r>
            <a:r>
              <a:rPr lang="en-US" dirty="0" err="1"/>
              <a:t>Octree</a:t>
            </a:r>
            <a:r>
              <a:rPr lang="en-US" dirty="0"/>
              <a:t>-Based Finite Element Method for Large-Scale Earthquake Ground Motion Simulation, CMES, vol.10, no.2, pp.99-112, 2005</a:t>
            </a:r>
          </a:p>
          <a:p>
            <a:r>
              <a:rPr lang="en-US" dirty="0"/>
              <a:t>[8]	Fletcher, T., Brown, R. Simulation of wind turbine wake interaction using</a:t>
            </a:r>
          </a:p>
          <a:p>
            <a:r>
              <a:rPr lang="en-US" dirty="0"/>
              <a:t>the vorticity transport model. Wind Energy 2010; 13:587–602.</a:t>
            </a:r>
          </a:p>
          <a:p>
            <a:r>
              <a:rPr lang="en-US" dirty="0"/>
              <a:t>[9]	Kelly, M., Brown, R. Predicting the Wake Structure of the HART II rotor using the</a:t>
            </a:r>
          </a:p>
          <a:p>
            <a:r>
              <a:rPr lang="en-US" dirty="0"/>
              <a:t>Vorticity Transport Model. 34th European Rotorcraft Forum, 16th - 19th Sept 2008, Liverpool, England.</a:t>
            </a:r>
          </a:p>
          <a:p>
            <a:r>
              <a:rPr lang="en-US" dirty="0"/>
              <a:t>[10]	 </a:t>
            </a:r>
            <a:r>
              <a:rPr lang="en-US" u="sng" dirty="0" err="1">
                <a:hlinkClick r:id="rId2"/>
              </a:rPr>
              <a:t>Brodkin</a:t>
            </a:r>
            <a:r>
              <a:rPr lang="en-US" dirty="0"/>
              <a:t>, Jon. “18 hours, $33K, and 156,314 cores: Amazon cloud HPC hits a </a:t>
            </a:r>
            <a:r>
              <a:rPr lang="en-US" dirty="0" err="1"/>
              <a:t>petaflop</a:t>
            </a:r>
            <a:r>
              <a:rPr lang="en-US" dirty="0"/>
              <a:t>”</a:t>
            </a:r>
          </a:p>
          <a:p>
            <a:r>
              <a:rPr lang="en-US" u="sng" dirty="0">
                <a:hlinkClick r:id="rId3"/>
              </a:rPr>
              <a:t>http://arstechnica.com/information-technology/2013/11/18-hours-33k-and-156314-cores-amazon-cloud-hpc-hits-a-petaflop/</a:t>
            </a:r>
            <a:r>
              <a:rPr lang="en-US" dirty="0"/>
              <a:t>. Retrieved Nov.19, 2013.</a:t>
            </a:r>
          </a:p>
          <a:p>
            <a:r>
              <a:rPr lang="en-US" dirty="0"/>
              <a:t>[11]	Glassdoor.com, various pages. </a:t>
            </a:r>
            <a:r>
              <a:rPr lang="en-US" u="sng" dirty="0">
                <a:hlinkClick r:id="rId4"/>
              </a:rPr>
              <a:t>http://www.glassdoor.com/Salaries/algorithm-developer-salary-SRCH_KO0,19.htm</a:t>
            </a:r>
            <a:r>
              <a:rPr lang="en-US" dirty="0"/>
              <a:t>. </a:t>
            </a:r>
            <a:r>
              <a:rPr lang="en-US" u="sng" dirty="0">
                <a:hlinkClick r:id="rId5"/>
              </a:rPr>
              <a:t>http://www.glassdoor.com/Salaries/hpc-salary-SRCH_KO0,3.htm</a:t>
            </a:r>
            <a:r>
              <a:rPr lang="en-US" dirty="0"/>
              <a:t>. Retrieved Nov.19, 2013.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5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Many </a:t>
            </a:r>
            <a:r>
              <a:rPr lang="en-US" sz="1800" dirty="0"/>
              <a:t>physical systems </a:t>
            </a:r>
            <a:r>
              <a:rPr lang="en-US" sz="1800" dirty="0" smtClean="0"/>
              <a:t>strongly </a:t>
            </a:r>
            <a:r>
              <a:rPr lang="en-US" sz="1800" dirty="0"/>
              <a:t>influenced by vortex flows 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-	helicopters </a:t>
            </a:r>
          </a:p>
          <a:p>
            <a:pPr marL="457200" lvl="1" indent="0">
              <a:buNone/>
            </a:pPr>
            <a:r>
              <a:rPr lang="en-US" sz="1800" dirty="0" smtClean="0"/>
              <a:t>-	wind </a:t>
            </a:r>
            <a:r>
              <a:rPr lang="en-US" sz="1800" dirty="0"/>
              <a:t>turbine farms. </a:t>
            </a:r>
            <a:endParaRPr lang="en-US" sz="18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Important to resolve the vortex flows, but challenging computationally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Accurate but practical simulation tools: a combination of vortex advection modeling with practical parallelization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Vorticity Transport Model (VTM) modifies the </a:t>
            </a:r>
            <a:r>
              <a:rPr lang="en-US" sz="1800" dirty="0" err="1"/>
              <a:t>Navier</a:t>
            </a:r>
            <a:r>
              <a:rPr lang="en-US" sz="1800" dirty="0"/>
              <a:t>-Stokes equation and solves for the unsteady transport equation for </a:t>
            </a:r>
            <a:r>
              <a:rPr lang="en-US" sz="1800" dirty="0" smtClean="0"/>
              <a:t>vorticity.</a:t>
            </a:r>
          </a:p>
          <a:p>
            <a:pPr marL="400050" lvl="2" indent="0">
              <a:buNone/>
            </a:pPr>
            <a:r>
              <a:rPr lang="en-US" sz="1800" dirty="0" smtClean="0"/>
              <a:t>-	discretizes </a:t>
            </a:r>
            <a:r>
              <a:rPr lang="en-US" sz="1800" dirty="0"/>
              <a:t>and solves this equation along with the </a:t>
            </a:r>
            <a:r>
              <a:rPr lang="en-US" sz="1800" dirty="0" err="1"/>
              <a:t>Biot-Savart</a:t>
            </a:r>
            <a:r>
              <a:rPr lang="en-US" sz="1800" dirty="0"/>
              <a:t> relationship to </a:t>
            </a:r>
            <a:r>
              <a:rPr lang="en-US" sz="1800" dirty="0" smtClean="0"/>
              <a:t>	conservatively </a:t>
            </a:r>
            <a:r>
              <a:rPr lang="en-US" sz="1800" dirty="0" err="1" smtClean="0"/>
              <a:t>advect</a:t>
            </a:r>
            <a:r>
              <a:rPr lang="en-US" sz="1800" dirty="0" smtClean="0"/>
              <a:t> </a:t>
            </a:r>
            <a:r>
              <a:rPr lang="en-US" sz="1800" dirty="0"/>
              <a:t>vorticity throughout a domain. </a:t>
            </a:r>
            <a:endParaRPr lang="en-US" sz="18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Uses domain decomposition using an </a:t>
            </a:r>
            <a:r>
              <a:rPr lang="en-US" sz="1800" dirty="0" err="1" smtClean="0"/>
              <a:t>octree</a:t>
            </a:r>
            <a:r>
              <a:rPr lang="en-US" sz="1800" dirty="0" smtClean="0"/>
              <a:t> structure. </a:t>
            </a:r>
          </a:p>
          <a:p>
            <a:pPr marL="400050" lvl="2" indent="0">
              <a:buNone/>
            </a:pPr>
            <a:r>
              <a:rPr lang="en-US" sz="1800" dirty="0" smtClean="0"/>
              <a:t>-	</a:t>
            </a:r>
            <a:r>
              <a:rPr lang="en-US" sz="1800" dirty="0" err="1" smtClean="0"/>
              <a:t>octree</a:t>
            </a:r>
            <a:r>
              <a:rPr lang="en-US" sz="1800" dirty="0" smtClean="0"/>
              <a:t> provides for recursive grid refinement and Fast </a:t>
            </a:r>
            <a:r>
              <a:rPr lang="en-US" sz="1800" dirty="0" err="1" smtClean="0"/>
              <a:t>Multipole</a:t>
            </a:r>
            <a:r>
              <a:rPr lang="en-US" sz="1800" dirty="0" smtClean="0"/>
              <a:t> Method 	(FMM)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 err="1" smtClean="0"/>
              <a:t>Octree</a:t>
            </a:r>
            <a:r>
              <a:rPr lang="en-US" sz="1800" dirty="0" smtClean="0"/>
              <a:t> domain structuring: ready-made framework for implementation of a parallelizable computational approach</a:t>
            </a:r>
            <a:endParaRPr lang="en-US" sz="18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7899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VTM </a:t>
            </a:r>
            <a:r>
              <a:rPr lang="en-US" sz="1800" dirty="0" smtClean="0"/>
              <a:t>[1] </a:t>
            </a:r>
            <a:r>
              <a:rPr lang="en-US" dirty="0"/>
              <a:t>recasts the </a:t>
            </a:r>
            <a:r>
              <a:rPr lang="en-US" dirty="0" err="1"/>
              <a:t>Navier</a:t>
            </a:r>
            <a:r>
              <a:rPr lang="en-US" dirty="0"/>
              <a:t>-Stokes equation into vorticity-velocity </a:t>
            </a:r>
            <a:r>
              <a:rPr lang="en-US" dirty="0" smtClean="0"/>
              <a:t>form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Velocity </a:t>
            </a:r>
            <a:r>
              <a:rPr lang="en-US" dirty="0"/>
              <a:t>field </a:t>
            </a:r>
            <a:r>
              <a:rPr lang="en-US" dirty="0" smtClean="0"/>
              <a:t>determined </a:t>
            </a:r>
            <a:r>
              <a:rPr lang="en-US" dirty="0"/>
              <a:t>from </a:t>
            </a:r>
            <a:r>
              <a:rPr lang="en-US" dirty="0" smtClean="0"/>
              <a:t>vorticity </a:t>
            </a:r>
            <a:r>
              <a:rPr lang="en-US" dirty="0"/>
              <a:t>field following </a:t>
            </a:r>
            <a:r>
              <a:rPr lang="en-US" dirty="0" err="1" smtClean="0"/>
              <a:t>Biot-Savart</a:t>
            </a:r>
            <a:r>
              <a:rPr lang="en-US" dirty="0" smtClean="0"/>
              <a:t> </a:t>
            </a:r>
            <a:r>
              <a:rPr lang="en-US" dirty="0"/>
              <a:t>law </a:t>
            </a:r>
            <a:r>
              <a:rPr lang="en-US" sz="1800" dirty="0" smtClean="0"/>
              <a:t>[2]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23019"/>
          <a:stretch/>
        </p:blipFill>
        <p:spPr bwMode="auto">
          <a:xfrm>
            <a:off x="2743200" y="2667000"/>
            <a:ext cx="3274803" cy="685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467099" y="4800600"/>
            <a:ext cx="1827003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5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Intro, FMM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4" y="3599002"/>
            <a:ext cx="4507306" cy="21051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352800"/>
            <a:ext cx="4019850" cy="259754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126163"/>
            <a:ext cx="771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http://people.cs.uchicago.edu/~knepley/</a:t>
            </a:r>
            <a:r>
              <a:rPr lang="en-US" dirty="0" smtClean="0"/>
              <a:t>	</a:t>
            </a:r>
            <a:r>
              <a:rPr lang="en-US" dirty="0" smtClean="0">
                <a:hlinkClick r:id="rId5"/>
              </a:rPr>
              <a:t>http://www.cs.ubc.ca/~nando/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3716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FMM </a:t>
            </a:r>
            <a:r>
              <a:rPr lang="en-US" dirty="0"/>
              <a:t>solves </a:t>
            </a:r>
            <a:r>
              <a:rPr lang="en-US" dirty="0" smtClean="0"/>
              <a:t>n-body </a:t>
            </a:r>
            <a:r>
              <a:rPr lang="en-US" dirty="0"/>
              <a:t>problem posed by </a:t>
            </a:r>
            <a:r>
              <a:rPr lang="en-US" dirty="0" err="1" smtClean="0"/>
              <a:t>Biot-Savart</a:t>
            </a:r>
            <a:r>
              <a:rPr lang="en-US" dirty="0" smtClean="0"/>
              <a:t> much </a:t>
            </a:r>
            <a:r>
              <a:rPr lang="en-US" dirty="0"/>
              <a:t>faster than a naïve direct solution </a:t>
            </a:r>
            <a:r>
              <a:rPr lang="en-US" dirty="0" smtClean="0"/>
              <a:t>-	grouping </a:t>
            </a:r>
            <a:r>
              <a:rPr lang="en-US" dirty="0"/>
              <a:t>multiple long-range interactions into one approximated bulk interaction [4]</a:t>
            </a:r>
          </a:p>
        </p:txBody>
      </p:sp>
    </p:spTree>
    <p:extLst>
      <p:ext uri="{BB962C8B-B14F-4D97-AF65-F5344CB8AC3E}">
        <p14:creationId xmlns:p14="http://schemas.microsoft.com/office/powerpoint/2010/main" val="16250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VTM </a:t>
            </a:r>
            <a:r>
              <a:rPr lang="en-US" sz="2000" dirty="0" smtClean="0"/>
              <a:t>defines domain including entirety </a:t>
            </a:r>
            <a:r>
              <a:rPr lang="en-US" sz="2000" dirty="0"/>
              <a:t>of </a:t>
            </a:r>
            <a:r>
              <a:rPr lang="en-US" sz="2000" dirty="0" smtClean="0"/>
              <a:t>vorticity </a:t>
            </a:r>
            <a:r>
              <a:rPr lang="en-US" sz="2000" dirty="0"/>
              <a:t>produced and </a:t>
            </a:r>
            <a:r>
              <a:rPr lang="en-US" sz="2000" dirty="0" smtClean="0"/>
              <a:t>advected</a:t>
            </a:r>
          </a:p>
          <a:p>
            <a:pPr lvl="1"/>
            <a:r>
              <a:rPr lang="en-US" sz="2000" dirty="0" smtClean="0"/>
              <a:t>This </a:t>
            </a:r>
            <a:r>
              <a:rPr lang="en-US" sz="2000" dirty="0"/>
              <a:t>avoids dealing with boundary conditions on the domain. </a:t>
            </a:r>
            <a:endParaRPr lang="en-US" sz="2000" dirty="0" smtClean="0"/>
          </a:p>
          <a:p>
            <a:r>
              <a:rPr lang="en-US" sz="2000" dirty="0" smtClean="0"/>
              <a:t>As vorticity </a:t>
            </a:r>
            <a:r>
              <a:rPr lang="en-US" sz="2000" dirty="0"/>
              <a:t>evolves </a:t>
            </a:r>
            <a:r>
              <a:rPr lang="en-US" sz="2000" dirty="0" smtClean="0"/>
              <a:t>domain </a:t>
            </a:r>
            <a:r>
              <a:rPr lang="en-US" sz="2000" dirty="0"/>
              <a:t>could either be adaptively expanded, or an a priori estimate could be used to specify a static domain size that will satisfactorily enclose the system </a:t>
            </a:r>
            <a:r>
              <a:rPr lang="en-US" sz="2000" dirty="0" smtClean="0"/>
              <a:t>for scope </a:t>
            </a:r>
            <a:r>
              <a:rPr lang="en-US" sz="2000" dirty="0"/>
              <a:t>of </a:t>
            </a:r>
            <a:r>
              <a:rPr lang="en-US" sz="2000" dirty="0" smtClean="0"/>
              <a:t>time simulated</a:t>
            </a:r>
          </a:p>
          <a:p>
            <a:r>
              <a:rPr lang="en-US" sz="2000" dirty="0" smtClean="0"/>
              <a:t>In </a:t>
            </a:r>
            <a:r>
              <a:rPr lang="en-US" sz="2000" dirty="0"/>
              <a:t>areas where vorticity needs to be resolved the </a:t>
            </a:r>
            <a:r>
              <a:rPr lang="en-US" sz="2000" dirty="0" err="1"/>
              <a:t>octree</a:t>
            </a:r>
            <a:r>
              <a:rPr lang="en-US" sz="2000" dirty="0"/>
              <a:t> is refined, while in areas free of vorticity the </a:t>
            </a:r>
            <a:r>
              <a:rPr lang="en-US" sz="2000" dirty="0" err="1"/>
              <a:t>octree</a:t>
            </a:r>
            <a:r>
              <a:rPr lang="en-US" sz="2000" dirty="0"/>
              <a:t> is left unrefined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09950" y="4102280"/>
            <a:ext cx="2781300" cy="1962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347" y="607311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Adaptive grid refinement using an </a:t>
            </a:r>
            <a:r>
              <a:rPr lang="en-US" sz="1400" dirty="0" err="1"/>
              <a:t>octree</a:t>
            </a:r>
            <a:r>
              <a:rPr lang="en-US" sz="1400" dirty="0"/>
              <a:t> structure. [7]</a:t>
            </a:r>
          </a:p>
        </p:txBody>
      </p:sp>
    </p:spTree>
    <p:extLst>
      <p:ext uri="{BB962C8B-B14F-4D97-AF65-F5344CB8AC3E}">
        <p14:creationId xmlns:p14="http://schemas.microsoft.com/office/powerpoint/2010/main" val="252479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Tech. Approach,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Important </a:t>
            </a:r>
            <a:r>
              <a:rPr lang="en-US" sz="1400" dirty="0"/>
              <a:t>component of efficient parallelism is domain decomposition that minimizes inter-process </a:t>
            </a:r>
            <a:r>
              <a:rPr lang="en-US" sz="1400" dirty="0" smtClean="0"/>
              <a:t>communication </a:t>
            </a:r>
          </a:p>
          <a:p>
            <a:pPr lvl="1"/>
            <a:r>
              <a:rPr lang="en-US" sz="1400" dirty="0" smtClean="0"/>
              <a:t>domain </a:t>
            </a:r>
            <a:r>
              <a:rPr lang="en-US" sz="1400" dirty="0"/>
              <a:t>must be </a:t>
            </a:r>
            <a:r>
              <a:rPr lang="en-US" sz="1400" dirty="0" smtClean="0"/>
              <a:t>decomposed</a:t>
            </a:r>
          </a:p>
          <a:p>
            <a:pPr lvl="1"/>
            <a:r>
              <a:rPr lang="en-US" sz="1400" dirty="0" smtClean="0"/>
              <a:t>then </a:t>
            </a:r>
            <a:r>
              <a:rPr lang="en-US" sz="1400" dirty="0"/>
              <a:t>partially reconstructed with ghost octants for non-local interactions during an upward traversal of the </a:t>
            </a:r>
            <a:r>
              <a:rPr lang="en-US" sz="1400" dirty="0" err="1"/>
              <a:t>octree</a:t>
            </a:r>
            <a:r>
              <a:rPr lang="en-US" sz="1400" dirty="0"/>
              <a:t> during calculation [</a:t>
            </a:r>
            <a:r>
              <a:rPr lang="en-US" sz="1400" dirty="0" smtClean="0"/>
              <a:t>5] </a:t>
            </a:r>
          </a:p>
          <a:p>
            <a:r>
              <a:rPr lang="en-US" sz="1400" dirty="0" smtClean="0"/>
              <a:t>Critical part of the implementation of the FMM for the VTM will require processor balancing to prevent local resource bottlenecks from slowing global execution. </a:t>
            </a:r>
          </a:p>
          <a:p>
            <a:pPr lvl="1"/>
            <a:r>
              <a:rPr lang="en-US" sz="1400" dirty="0" smtClean="0"/>
              <a:t>Some work has been done addressing this [6] by assigning computation weights to particular leaves and then </a:t>
            </a:r>
            <a:r>
              <a:rPr lang="en-US" sz="1400" dirty="0" err="1" smtClean="0"/>
              <a:t>repartioning</a:t>
            </a:r>
            <a:r>
              <a:rPr lang="en-US" sz="1400" dirty="0" smtClean="0"/>
              <a:t> to equalize the predicted load. </a:t>
            </a:r>
          </a:p>
          <a:p>
            <a:r>
              <a:rPr lang="en-US" sz="1400" dirty="0" smtClean="0"/>
              <a:t>A robust implementation will seek to both minimize communication while optimizing load balancing.</a:t>
            </a:r>
          </a:p>
          <a:p>
            <a:endParaRPr lang="en-US" sz="1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76600" y="4038600"/>
            <a:ext cx="2171700" cy="218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76450" y="619424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Domain decomposition and inter-process communication amongst "ghost" octants. [5]</a:t>
            </a:r>
          </a:p>
        </p:txBody>
      </p:sp>
    </p:spTree>
    <p:extLst>
      <p:ext uri="{BB962C8B-B14F-4D97-AF65-F5344CB8AC3E}">
        <p14:creationId xmlns:p14="http://schemas.microsoft.com/office/powerpoint/2010/main" val="178678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Tech. Approach, cont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Project </a:t>
            </a:r>
            <a:r>
              <a:rPr lang="en-US" dirty="0"/>
              <a:t>primarily consists of three phases. </a:t>
            </a:r>
            <a:endParaRPr lang="en-US" dirty="0" smtClean="0"/>
          </a:p>
          <a:p>
            <a:pPr lvl="1"/>
            <a:r>
              <a:rPr lang="en-US" dirty="0" smtClean="0"/>
              <a:t>basic </a:t>
            </a:r>
            <a:r>
              <a:rPr lang="en-US" dirty="0"/>
              <a:t>algorithmic development </a:t>
            </a:r>
            <a:r>
              <a:rPr lang="en-US" dirty="0" smtClean="0"/>
              <a:t>to </a:t>
            </a:r>
            <a:r>
              <a:rPr lang="en-US" dirty="0"/>
              <a:t>create potential parallel solutions to the individual pieces of the VTM. Prototyping of un-optimized code will occur.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prototype code will be re-written and optimized for the target language/platform. </a:t>
            </a:r>
            <a:endParaRPr lang="en-US" dirty="0" smtClean="0"/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testing of the final code will occur. While performance may have had small or even mid-scale testing for development purposes in phases one and two, phase three will seek to test at full-scale.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1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050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dirty="0" err="1"/>
              <a:t>Dev</a:t>
            </a:r>
            <a:r>
              <a:rPr lang="en-US" sz="2400" dirty="0"/>
              <a:t>/ GP coder Salaries based on numbers from [11].</a:t>
            </a:r>
            <a:br>
              <a:rPr lang="en-US" sz="2400" dirty="0"/>
            </a:br>
            <a:r>
              <a:rPr lang="en-US" sz="2400" dirty="0"/>
              <a:t>-HPC Equipment based on [12].</a:t>
            </a:r>
            <a:br>
              <a:rPr lang="en-US" sz="2400" dirty="0"/>
            </a:br>
            <a:r>
              <a:rPr lang="en-US" sz="2400" dirty="0"/>
              <a:t>-IT services are for general maintenance and backup services for phase 1, with additional configuration cost allowances for HPC system made for phase 2.</a:t>
            </a:r>
            <a:br>
              <a:rPr lang="en-US" sz="2400" dirty="0"/>
            </a:br>
            <a:r>
              <a:rPr lang="en-US" sz="2400" dirty="0"/>
              <a:t>-AWS services from example [10], with additional 20% margin for Amazon technical help.</a:t>
            </a:r>
          </a:p>
          <a:p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78504"/>
              </p:ext>
            </p:extLst>
          </p:nvPr>
        </p:nvGraphicFramePr>
        <p:xfrm>
          <a:off x="1219200" y="4267200"/>
          <a:ext cx="6934199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6695"/>
                <a:gridCol w="1386695"/>
                <a:gridCol w="1386695"/>
                <a:gridCol w="1386695"/>
                <a:gridCol w="1387419"/>
              </a:tblGrid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Phase:</a:t>
                      </a:r>
                      <a:endParaRPr lang="en-US" sz="1200" dirty="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Devs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$300,000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$150,000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$50,000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$500,000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GP Coders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$120,000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$20,000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$140,000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Equipment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GP Comp: $5000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HPC: $15,000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$20,000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Services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IT: $1,000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IT: $5,000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AWS: $60,000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$56,000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$716,000</a:t>
                      </a:r>
                      <a:endParaRPr lang="en-US" sz="1200" dirty="0">
                        <a:solidFill>
                          <a:srgbClr val="4F81BD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76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457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Development of a Parallelizable Implementation of the Vorticity Transport Model for Vortex Dominated Flows </vt:lpstr>
      <vt:lpstr>Abstract</vt:lpstr>
      <vt:lpstr>Introduction</vt:lpstr>
      <vt:lpstr>Intro, FMM</vt:lpstr>
      <vt:lpstr>Technical Approach</vt:lpstr>
      <vt:lpstr>Tech. Approach, cont.</vt:lpstr>
      <vt:lpstr>Tech. Approach, cont.</vt:lpstr>
      <vt:lpstr>Schedule</vt:lpstr>
      <vt:lpstr>Cost</vt:lpstr>
      <vt:lpstr>Bibliography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Parallelizable Implementation of the Vorticity Transport Model for Vortex Dominated Flows</dc:title>
  <dc:creator>Josh Bevan</dc:creator>
  <cp:lastModifiedBy>Josh Bevan</cp:lastModifiedBy>
  <cp:revision>6</cp:revision>
  <dcterms:created xsi:type="dcterms:W3CDTF">2013-12-02T21:24:27Z</dcterms:created>
  <dcterms:modified xsi:type="dcterms:W3CDTF">2013-12-02T21:56:28Z</dcterms:modified>
</cp:coreProperties>
</file>